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83" r:id="rId1"/>
    <p:sldMasterId id="2147483696" r:id="rId2"/>
    <p:sldMasterId id="2147483708" r:id="rId3"/>
    <p:sldMasterId id="2147483720" r:id="rId4"/>
    <p:sldMasterId id="2147483732" r:id="rId5"/>
  </p:sldMasterIdLst>
  <p:notesMasterIdLst>
    <p:notesMasterId r:id="rId56"/>
  </p:notesMasterIdLst>
  <p:handoutMasterIdLst>
    <p:handoutMasterId r:id="rId57"/>
  </p:handoutMasterIdLst>
  <p:sldIdLst>
    <p:sldId id="390" r:id="rId6"/>
    <p:sldId id="392" r:id="rId7"/>
    <p:sldId id="393" r:id="rId8"/>
    <p:sldId id="3248" r:id="rId9"/>
    <p:sldId id="395" r:id="rId10"/>
    <p:sldId id="396" r:id="rId11"/>
    <p:sldId id="401" r:id="rId12"/>
    <p:sldId id="3250" r:id="rId13"/>
    <p:sldId id="402" r:id="rId14"/>
    <p:sldId id="403" r:id="rId15"/>
    <p:sldId id="404" r:id="rId16"/>
    <p:sldId id="405" r:id="rId17"/>
    <p:sldId id="406" r:id="rId18"/>
    <p:sldId id="407" r:id="rId19"/>
    <p:sldId id="408" r:id="rId20"/>
    <p:sldId id="409" r:id="rId21"/>
    <p:sldId id="256" r:id="rId22"/>
    <p:sldId id="394" r:id="rId23"/>
    <p:sldId id="413" r:id="rId24"/>
    <p:sldId id="386" r:id="rId25"/>
    <p:sldId id="389" r:id="rId26"/>
    <p:sldId id="391" r:id="rId27"/>
    <p:sldId id="273" r:id="rId28"/>
    <p:sldId id="277" r:id="rId29"/>
    <p:sldId id="278" r:id="rId30"/>
    <p:sldId id="279" r:id="rId31"/>
    <p:sldId id="280" r:id="rId32"/>
    <p:sldId id="281" r:id="rId33"/>
    <p:sldId id="282" r:id="rId34"/>
    <p:sldId id="3261" r:id="rId35"/>
    <p:sldId id="285" r:id="rId36"/>
    <p:sldId id="286" r:id="rId37"/>
    <p:sldId id="287" r:id="rId38"/>
    <p:sldId id="288" r:id="rId39"/>
    <p:sldId id="289" r:id="rId40"/>
    <p:sldId id="290" r:id="rId41"/>
    <p:sldId id="291" r:id="rId42"/>
    <p:sldId id="3253" r:id="rId43"/>
    <p:sldId id="3254" r:id="rId44"/>
    <p:sldId id="3255" r:id="rId45"/>
    <p:sldId id="3256" r:id="rId46"/>
    <p:sldId id="3257" r:id="rId47"/>
    <p:sldId id="3258" r:id="rId48"/>
    <p:sldId id="3259" r:id="rId49"/>
    <p:sldId id="3260" r:id="rId50"/>
    <p:sldId id="414" r:id="rId51"/>
    <p:sldId id="3251" r:id="rId52"/>
    <p:sldId id="3252" r:id="rId53"/>
    <p:sldId id="398" r:id="rId54"/>
    <p:sldId id="385" r:id="rId5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680BAFD-22B6-5F73-278C-137FC65C30ED}" name="Anusha Krishnadasan" initials="AK" userId="64d84cbe5d4963a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90" autoAdjust="0"/>
    <p:restoredTop sz="95263" autoAdjust="0"/>
  </p:normalViewPr>
  <p:slideViewPr>
    <p:cSldViewPr snapToGrid="0" snapToObjects="1" showGuides="1">
      <p:cViewPr varScale="1">
        <p:scale>
          <a:sx n="132" d="100"/>
          <a:sy n="132" d="100"/>
        </p:scale>
        <p:origin x="86" y="173"/>
      </p:cViewPr>
      <p:guideLst>
        <p:guide orient="horz" pos="1620"/>
        <p:guide pos="2880"/>
      </p:guideLst>
    </p:cSldViewPr>
  </p:slideViewPr>
  <p:outlineViewPr>
    <p:cViewPr>
      <p:scale>
        <a:sx n="33" d="100"/>
        <a:sy n="33" d="100"/>
      </p:scale>
      <p:origin x="0" y="-1906"/>
    </p:cViewPr>
  </p:outlineViewPr>
  <p:notesTextViewPr>
    <p:cViewPr>
      <p:scale>
        <a:sx n="1" d="1"/>
        <a:sy n="1" d="1"/>
      </p:scale>
      <p:origin x="0" y="0"/>
    </p:cViewPr>
  </p:notesTextViewPr>
  <p:sorterViewPr>
    <p:cViewPr varScale="1">
      <p:scale>
        <a:sx n="100" d="100"/>
        <a:sy n="100" d="100"/>
      </p:scale>
      <p:origin x="0" y="0"/>
    </p:cViewPr>
  </p:sorterViewPr>
  <p:notesViewPr>
    <p:cSldViewPr snapToGrid="0" snapToObjects="1" showGuides="1">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handoutMaster" Target="handoutMasters/handout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s>
</file>

<file path=ppt/diagrams/_rels/data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_rels/drawing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03B435-897D-4153-AAFD-0852630DCB76}"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C9B83BAF-0E2B-477E-AE14-F5CD7AA9C901}">
      <dgm:prSet/>
      <dgm:spPr/>
      <dgm:t>
        <a:bodyPr/>
        <a:lstStyle/>
        <a:p>
          <a:r>
            <a:rPr lang="en-US" dirty="0"/>
            <a:t>Welcome/Introductions</a:t>
          </a:r>
        </a:p>
      </dgm:t>
    </dgm:pt>
    <dgm:pt modelId="{367F9563-A132-4CD5-9170-4514C7C9F42F}" type="parTrans" cxnId="{58FC2466-94D2-4200-A24B-4811A53219F9}">
      <dgm:prSet/>
      <dgm:spPr/>
      <dgm:t>
        <a:bodyPr/>
        <a:lstStyle/>
        <a:p>
          <a:endParaRPr lang="en-US"/>
        </a:p>
      </dgm:t>
    </dgm:pt>
    <dgm:pt modelId="{F4607797-EB43-43AE-8258-E4C139DC723C}" type="sibTrans" cxnId="{58FC2466-94D2-4200-A24B-4811A53219F9}">
      <dgm:prSet/>
      <dgm:spPr/>
      <dgm:t>
        <a:bodyPr/>
        <a:lstStyle/>
        <a:p>
          <a:endParaRPr lang="en-US"/>
        </a:p>
      </dgm:t>
    </dgm:pt>
    <dgm:pt modelId="{8BC52AE2-7011-48CE-8C65-23279DCF473B}">
      <dgm:prSet/>
      <dgm:spPr/>
      <dgm:t>
        <a:bodyPr/>
        <a:lstStyle/>
        <a:p>
          <a:r>
            <a:rPr lang="en-US" dirty="0"/>
            <a:t>Background and Eligibility</a:t>
          </a:r>
        </a:p>
      </dgm:t>
    </dgm:pt>
    <dgm:pt modelId="{6A72199D-D8FC-469E-A7A1-808081BE5840}" type="parTrans" cxnId="{63EB586D-83EF-4A97-B2D1-C258BFB5DC9F}">
      <dgm:prSet/>
      <dgm:spPr/>
      <dgm:t>
        <a:bodyPr/>
        <a:lstStyle/>
        <a:p>
          <a:endParaRPr lang="en-US"/>
        </a:p>
      </dgm:t>
    </dgm:pt>
    <dgm:pt modelId="{0ECD13D4-E391-48F3-9440-5244FA5CA239}" type="sibTrans" cxnId="{63EB586D-83EF-4A97-B2D1-C258BFB5DC9F}">
      <dgm:prSet/>
      <dgm:spPr/>
      <dgm:t>
        <a:bodyPr/>
        <a:lstStyle/>
        <a:p>
          <a:endParaRPr lang="en-US"/>
        </a:p>
      </dgm:t>
    </dgm:pt>
    <dgm:pt modelId="{06187011-3E65-4F37-A1F5-6AE61D141A54}">
      <dgm:prSet/>
      <dgm:spPr/>
      <dgm:t>
        <a:bodyPr/>
        <a:lstStyle/>
        <a:p>
          <a:r>
            <a:rPr lang="en-US" dirty="0"/>
            <a:t>Data collection</a:t>
          </a:r>
        </a:p>
      </dgm:t>
    </dgm:pt>
    <dgm:pt modelId="{3CEF3DFC-E4D6-4538-B0A2-36ED8F945329}" type="parTrans" cxnId="{AA16A142-22E5-41BB-8396-C8E3E8617117}">
      <dgm:prSet/>
      <dgm:spPr/>
      <dgm:t>
        <a:bodyPr/>
        <a:lstStyle/>
        <a:p>
          <a:endParaRPr lang="en-US"/>
        </a:p>
      </dgm:t>
    </dgm:pt>
    <dgm:pt modelId="{E820385B-1CD1-4A4B-A26C-8402CCDCACF6}" type="sibTrans" cxnId="{AA16A142-22E5-41BB-8396-C8E3E8617117}">
      <dgm:prSet/>
      <dgm:spPr/>
      <dgm:t>
        <a:bodyPr/>
        <a:lstStyle/>
        <a:p>
          <a:endParaRPr lang="en-US"/>
        </a:p>
      </dgm:t>
    </dgm:pt>
    <dgm:pt modelId="{B4F3C820-83BF-479A-A2FB-4E5CF6A17D49}">
      <dgm:prSet/>
      <dgm:spPr/>
      <dgm:t>
        <a:bodyPr/>
        <a:lstStyle/>
        <a:p>
          <a:r>
            <a:rPr lang="en-US" dirty="0"/>
            <a:t>Image capture and specimen collection</a:t>
          </a:r>
        </a:p>
      </dgm:t>
    </dgm:pt>
    <dgm:pt modelId="{02ADC906-EAB0-47B1-A016-27E82AEC6634}" type="parTrans" cxnId="{1BB426C5-8981-4343-B381-EA61A6F0E1EB}">
      <dgm:prSet/>
      <dgm:spPr/>
      <dgm:t>
        <a:bodyPr/>
        <a:lstStyle/>
        <a:p>
          <a:endParaRPr lang="en-US"/>
        </a:p>
      </dgm:t>
    </dgm:pt>
    <dgm:pt modelId="{92508738-F5AD-49C5-BE91-3BCE4D3152C6}" type="sibTrans" cxnId="{1BB426C5-8981-4343-B381-EA61A6F0E1EB}">
      <dgm:prSet/>
      <dgm:spPr/>
      <dgm:t>
        <a:bodyPr/>
        <a:lstStyle/>
        <a:p>
          <a:endParaRPr lang="en-US"/>
        </a:p>
      </dgm:t>
    </dgm:pt>
    <dgm:pt modelId="{8D256ED8-4900-4CA1-8902-97A752199028}">
      <dgm:prSet/>
      <dgm:spPr/>
      <dgm:t>
        <a:bodyPr/>
        <a:lstStyle/>
        <a:p>
          <a:r>
            <a:rPr lang="en-US" dirty="0" err="1"/>
            <a:t>REDCap</a:t>
          </a:r>
          <a:endParaRPr lang="en-US" dirty="0"/>
        </a:p>
      </dgm:t>
    </dgm:pt>
    <dgm:pt modelId="{7D601A91-C5FD-49A2-A315-681B438E95AC}" type="parTrans" cxnId="{454B8198-62D2-4561-BB1A-9B0A61FA096D}">
      <dgm:prSet/>
      <dgm:spPr/>
      <dgm:t>
        <a:bodyPr/>
        <a:lstStyle/>
        <a:p>
          <a:endParaRPr lang="en-US"/>
        </a:p>
      </dgm:t>
    </dgm:pt>
    <dgm:pt modelId="{06CBD41C-0936-4A98-A08D-D378DBA910E7}" type="sibTrans" cxnId="{454B8198-62D2-4561-BB1A-9B0A61FA096D}">
      <dgm:prSet/>
      <dgm:spPr/>
      <dgm:t>
        <a:bodyPr/>
        <a:lstStyle/>
        <a:p>
          <a:endParaRPr lang="en-US"/>
        </a:p>
      </dgm:t>
    </dgm:pt>
    <dgm:pt modelId="{5DAF6B60-5532-4BE3-A48B-0F63FE2ADFC4}">
      <dgm:prSet/>
      <dgm:spPr/>
      <dgm:t>
        <a:bodyPr/>
        <a:lstStyle/>
        <a:p>
          <a:r>
            <a:rPr lang="en-US" dirty="0"/>
            <a:t>Screening and Enrollment </a:t>
          </a:r>
        </a:p>
      </dgm:t>
    </dgm:pt>
    <dgm:pt modelId="{4F51CFC3-A9C6-443C-B733-58997C901246}" type="parTrans" cxnId="{00836BDB-838E-472D-91E5-CB9B1D411E89}">
      <dgm:prSet/>
      <dgm:spPr/>
      <dgm:t>
        <a:bodyPr/>
        <a:lstStyle/>
        <a:p>
          <a:endParaRPr lang="en-US"/>
        </a:p>
      </dgm:t>
    </dgm:pt>
    <dgm:pt modelId="{70AA92FF-3530-4A32-988D-655581565E5D}" type="sibTrans" cxnId="{00836BDB-838E-472D-91E5-CB9B1D411E89}">
      <dgm:prSet/>
      <dgm:spPr/>
      <dgm:t>
        <a:bodyPr/>
        <a:lstStyle/>
        <a:p>
          <a:endParaRPr lang="en-US"/>
        </a:p>
      </dgm:t>
    </dgm:pt>
    <dgm:pt modelId="{A2E19E74-571C-49E1-A065-558E060772DF}">
      <dgm:prSet/>
      <dgm:spPr/>
      <dgm:t>
        <a:bodyPr/>
        <a:lstStyle/>
        <a:p>
          <a:r>
            <a:rPr lang="en-US" dirty="0"/>
            <a:t>Audit</a:t>
          </a:r>
        </a:p>
      </dgm:t>
    </dgm:pt>
    <dgm:pt modelId="{0943C8F8-75FB-404F-AA9A-04C2B8D22B07}" type="parTrans" cxnId="{512AAB92-37E3-4859-AD8D-3C5F0B68FDBB}">
      <dgm:prSet/>
      <dgm:spPr/>
      <dgm:t>
        <a:bodyPr/>
        <a:lstStyle/>
        <a:p>
          <a:endParaRPr lang="en-US"/>
        </a:p>
      </dgm:t>
    </dgm:pt>
    <dgm:pt modelId="{5673C0C0-653D-4A4D-ADE7-5146A9F4C7DC}" type="sibTrans" cxnId="{512AAB92-37E3-4859-AD8D-3C5F0B68FDBB}">
      <dgm:prSet/>
      <dgm:spPr/>
      <dgm:t>
        <a:bodyPr/>
        <a:lstStyle/>
        <a:p>
          <a:endParaRPr lang="en-US"/>
        </a:p>
      </dgm:t>
    </dgm:pt>
    <dgm:pt modelId="{806FFD39-95C9-4DA1-80DD-DA8725EA134B}">
      <dgm:prSet/>
      <dgm:spPr/>
      <dgm:t>
        <a:bodyPr/>
        <a:lstStyle/>
        <a:p>
          <a:r>
            <a:rPr lang="en-US" dirty="0"/>
            <a:t>Site team communication</a:t>
          </a:r>
        </a:p>
      </dgm:t>
    </dgm:pt>
    <dgm:pt modelId="{F42E3A38-7DF9-4F90-AF18-E935FCB3E1CC}" type="parTrans" cxnId="{6C43592F-AED6-4A34-9BD1-DB881E376957}">
      <dgm:prSet/>
      <dgm:spPr/>
      <dgm:t>
        <a:bodyPr/>
        <a:lstStyle/>
        <a:p>
          <a:endParaRPr lang="en-US"/>
        </a:p>
      </dgm:t>
    </dgm:pt>
    <dgm:pt modelId="{62DEE95B-0236-4FE5-B5EC-FFCFC7565EA6}" type="sibTrans" cxnId="{6C43592F-AED6-4A34-9BD1-DB881E376957}">
      <dgm:prSet/>
      <dgm:spPr/>
      <dgm:t>
        <a:bodyPr/>
        <a:lstStyle/>
        <a:p>
          <a:endParaRPr lang="en-US"/>
        </a:p>
      </dgm:t>
    </dgm:pt>
    <dgm:pt modelId="{9AE220E4-5D74-485A-8304-2632AE39495D}" type="pres">
      <dgm:prSet presAssocID="{CE03B435-897D-4153-AAFD-0852630DCB76}" presName="vert0" presStyleCnt="0">
        <dgm:presLayoutVars>
          <dgm:dir/>
          <dgm:animOne val="branch"/>
          <dgm:animLvl val="lvl"/>
        </dgm:presLayoutVars>
      </dgm:prSet>
      <dgm:spPr/>
    </dgm:pt>
    <dgm:pt modelId="{57E97726-0BCC-402B-A9FC-92E0F073AA76}" type="pres">
      <dgm:prSet presAssocID="{C9B83BAF-0E2B-477E-AE14-F5CD7AA9C901}" presName="thickLine" presStyleLbl="alignNode1" presStyleIdx="0" presStyleCnt="8"/>
      <dgm:spPr/>
    </dgm:pt>
    <dgm:pt modelId="{600AE59B-8AA9-4EE5-8938-798E835F7746}" type="pres">
      <dgm:prSet presAssocID="{C9B83BAF-0E2B-477E-AE14-F5CD7AA9C901}" presName="horz1" presStyleCnt="0"/>
      <dgm:spPr/>
    </dgm:pt>
    <dgm:pt modelId="{FD04F7F6-AB61-4335-93BD-7207936EF06A}" type="pres">
      <dgm:prSet presAssocID="{C9B83BAF-0E2B-477E-AE14-F5CD7AA9C901}" presName="tx1" presStyleLbl="revTx" presStyleIdx="0" presStyleCnt="8"/>
      <dgm:spPr/>
    </dgm:pt>
    <dgm:pt modelId="{E27C099B-4852-4547-93FC-4F35067B308E}" type="pres">
      <dgm:prSet presAssocID="{C9B83BAF-0E2B-477E-AE14-F5CD7AA9C901}" presName="vert1" presStyleCnt="0"/>
      <dgm:spPr/>
    </dgm:pt>
    <dgm:pt modelId="{ACBB7A8E-35EC-45AF-BFC0-BE7A296372D9}" type="pres">
      <dgm:prSet presAssocID="{8BC52AE2-7011-48CE-8C65-23279DCF473B}" presName="thickLine" presStyleLbl="alignNode1" presStyleIdx="1" presStyleCnt="8"/>
      <dgm:spPr/>
    </dgm:pt>
    <dgm:pt modelId="{696B60A5-7D56-4CA3-A1A2-3B781AD28D40}" type="pres">
      <dgm:prSet presAssocID="{8BC52AE2-7011-48CE-8C65-23279DCF473B}" presName="horz1" presStyleCnt="0"/>
      <dgm:spPr/>
    </dgm:pt>
    <dgm:pt modelId="{7C22C7A3-71D1-4CE5-97DD-FC79F7F06952}" type="pres">
      <dgm:prSet presAssocID="{8BC52AE2-7011-48CE-8C65-23279DCF473B}" presName="tx1" presStyleLbl="revTx" presStyleIdx="1" presStyleCnt="8"/>
      <dgm:spPr/>
    </dgm:pt>
    <dgm:pt modelId="{89807F12-4698-4F7A-B60C-40AF9EB77B01}" type="pres">
      <dgm:prSet presAssocID="{8BC52AE2-7011-48CE-8C65-23279DCF473B}" presName="vert1" presStyleCnt="0"/>
      <dgm:spPr/>
    </dgm:pt>
    <dgm:pt modelId="{E7F832EE-A5D2-4E5F-9813-B935020F7E76}" type="pres">
      <dgm:prSet presAssocID="{5DAF6B60-5532-4BE3-A48B-0F63FE2ADFC4}" presName="thickLine" presStyleLbl="alignNode1" presStyleIdx="2" presStyleCnt="8"/>
      <dgm:spPr/>
    </dgm:pt>
    <dgm:pt modelId="{6F781852-D625-4EA9-A414-C94BD8690CC6}" type="pres">
      <dgm:prSet presAssocID="{5DAF6B60-5532-4BE3-A48B-0F63FE2ADFC4}" presName="horz1" presStyleCnt="0"/>
      <dgm:spPr/>
    </dgm:pt>
    <dgm:pt modelId="{1B6791F7-4FCE-4593-9567-59897B87F1E9}" type="pres">
      <dgm:prSet presAssocID="{5DAF6B60-5532-4BE3-A48B-0F63FE2ADFC4}" presName="tx1" presStyleLbl="revTx" presStyleIdx="2" presStyleCnt="8"/>
      <dgm:spPr/>
    </dgm:pt>
    <dgm:pt modelId="{BFD1B185-CDB4-4AAE-8BC9-8A21F1B26868}" type="pres">
      <dgm:prSet presAssocID="{5DAF6B60-5532-4BE3-A48B-0F63FE2ADFC4}" presName="vert1" presStyleCnt="0"/>
      <dgm:spPr/>
    </dgm:pt>
    <dgm:pt modelId="{CCC81B84-A80C-468C-82D7-5917E8697216}" type="pres">
      <dgm:prSet presAssocID="{06187011-3E65-4F37-A1F5-6AE61D141A54}" presName="thickLine" presStyleLbl="alignNode1" presStyleIdx="3" presStyleCnt="8"/>
      <dgm:spPr/>
    </dgm:pt>
    <dgm:pt modelId="{B0666C67-7040-4F49-960F-31218439BC00}" type="pres">
      <dgm:prSet presAssocID="{06187011-3E65-4F37-A1F5-6AE61D141A54}" presName="horz1" presStyleCnt="0"/>
      <dgm:spPr/>
    </dgm:pt>
    <dgm:pt modelId="{DABF4B93-86BB-472D-8E7F-CED312493BBA}" type="pres">
      <dgm:prSet presAssocID="{06187011-3E65-4F37-A1F5-6AE61D141A54}" presName="tx1" presStyleLbl="revTx" presStyleIdx="3" presStyleCnt="8"/>
      <dgm:spPr/>
    </dgm:pt>
    <dgm:pt modelId="{76788A02-EA5B-4801-A162-24E677785FAB}" type="pres">
      <dgm:prSet presAssocID="{06187011-3E65-4F37-A1F5-6AE61D141A54}" presName="vert1" presStyleCnt="0"/>
      <dgm:spPr/>
    </dgm:pt>
    <dgm:pt modelId="{CA8BFC74-2867-4BC7-AF13-202E5E5F0F13}" type="pres">
      <dgm:prSet presAssocID="{B4F3C820-83BF-479A-A2FB-4E5CF6A17D49}" presName="thickLine" presStyleLbl="alignNode1" presStyleIdx="4" presStyleCnt="8"/>
      <dgm:spPr/>
    </dgm:pt>
    <dgm:pt modelId="{BA886844-B23B-4209-81C7-E17D1EB2C6A3}" type="pres">
      <dgm:prSet presAssocID="{B4F3C820-83BF-479A-A2FB-4E5CF6A17D49}" presName="horz1" presStyleCnt="0"/>
      <dgm:spPr/>
    </dgm:pt>
    <dgm:pt modelId="{4D032891-FD2B-4641-AB9E-B4E9ADC5D1EA}" type="pres">
      <dgm:prSet presAssocID="{B4F3C820-83BF-479A-A2FB-4E5CF6A17D49}" presName="tx1" presStyleLbl="revTx" presStyleIdx="4" presStyleCnt="8"/>
      <dgm:spPr/>
    </dgm:pt>
    <dgm:pt modelId="{682E5835-8814-4989-B974-2A81CD4BE3C3}" type="pres">
      <dgm:prSet presAssocID="{B4F3C820-83BF-479A-A2FB-4E5CF6A17D49}" presName="vert1" presStyleCnt="0"/>
      <dgm:spPr/>
    </dgm:pt>
    <dgm:pt modelId="{1B4F1C02-4E63-44F9-8DD0-86BAE44B2135}" type="pres">
      <dgm:prSet presAssocID="{8D256ED8-4900-4CA1-8902-97A752199028}" presName="thickLine" presStyleLbl="alignNode1" presStyleIdx="5" presStyleCnt="8"/>
      <dgm:spPr/>
    </dgm:pt>
    <dgm:pt modelId="{353519B0-CCE1-435F-986A-A1FC46B26F67}" type="pres">
      <dgm:prSet presAssocID="{8D256ED8-4900-4CA1-8902-97A752199028}" presName="horz1" presStyleCnt="0"/>
      <dgm:spPr/>
    </dgm:pt>
    <dgm:pt modelId="{784BA7CD-2270-4D19-8CDC-7C92C42264B3}" type="pres">
      <dgm:prSet presAssocID="{8D256ED8-4900-4CA1-8902-97A752199028}" presName="tx1" presStyleLbl="revTx" presStyleIdx="5" presStyleCnt="8"/>
      <dgm:spPr/>
    </dgm:pt>
    <dgm:pt modelId="{E6CAB25D-87D6-4D3A-B81E-26A1CA456004}" type="pres">
      <dgm:prSet presAssocID="{8D256ED8-4900-4CA1-8902-97A752199028}" presName="vert1" presStyleCnt="0"/>
      <dgm:spPr/>
    </dgm:pt>
    <dgm:pt modelId="{A717A817-CB78-4B52-8AB1-A23EB487FA73}" type="pres">
      <dgm:prSet presAssocID="{A2E19E74-571C-49E1-A065-558E060772DF}" presName="thickLine" presStyleLbl="alignNode1" presStyleIdx="6" presStyleCnt="8"/>
      <dgm:spPr/>
    </dgm:pt>
    <dgm:pt modelId="{80A02DD2-A6A7-4BB8-8FC7-1E54A9248DC7}" type="pres">
      <dgm:prSet presAssocID="{A2E19E74-571C-49E1-A065-558E060772DF}" presName="horz1" presStyleCnt="0"/>
      <dgm:spPr/>
    </dgm:pt>
    <dgm:pt modelId="{DB7451F0-5033-4033-9673-C0160A6DCD21}" type="pres">
      <dgm:prSet presAssocID="{A2E19E74-571C-49E1-A065-558E060772DF}" presName="tx1" presStyleLbl="revTx" presStyleIdx="6" presStyleCnt="8"/>
      <dgm:spPr/>
    </dgm:pt>
    <dgm:pt modelId="{DB6812AD-93CA-4698-891D-B296BCA54533}" type="pres">
      <dgm:prSet presAssocID="{A2E19E74-571C-49E1-A065-558E060772DF}" presName="vert1" presStyleCnt="0"/>
      <dgm:spPr/>
    </dgm:pt>
    <dgm:pt modelId="{574E9252-FCAB-40AF-B986-B68C367837F0}" type="pres">
      <dgm:prSet presAssocID="{806FFD39-95C9-4DA1-80DD-DA8725EA134B}" presName="thickLine" presStyleLbl="alignNode1" presStyleIdx="7" presStyleCnt="8"/>
      <dgm:spPr/>
    </dgm:pt>
    <dgm:pt modelId="{4E9DB775-8252-40F0-9931-39EE64E638C7}" type="pres">
      <dgm:prSet presAssocID="{806FFD39-95C9-4DA1-80DD-DA8725EA134B}" presName="horz1" presStyleCnt="0"/>
      <dgm:spPr/>
    </dgm:pt>
    <dgm:pt modelId="{45087F66-9E42-4D19-B04B-0A7A01C5C826}" type="pres">
      <dgm:prSet presAssocID="{806FFD39-95C9-4DA1-80DD-DA8725EA134B}" presName="tx1" presStyleLbl="revTx" presStyleIdx="7" presStyleCnt="8"/>
      <dgm:spPr/>
    </dgm:pt>
    <dgm:pt modelId="{711ED028-9DCA-453E-B74B-BFB65B230339}" type="pres">
      <dgm:prSet presAssocID="{806FFD39-95C9-4DA1-80DD-DA8725EA134B}" presName="vert1" presStyleCnt="0"/>
      <dgm:spPr/>
    </dgm:pt>
  </dgm:ptLst>
  <dgm:cxnLst>
    <dgm:cxn modelId="{D978A20C-A43A-4559-AF7A-B1E72B2E77AB}" type="presOf" srcId="{CE03B435-897D-4153-AAFD-0852630DCB76}" destId="{9AE220E4-5D74-485A-8304-2632AE39495D}" srcOrd="0" destOrd="0" presId="urn:microsoft.com/office/officeart/2008/layout/LinedList"/>
    <dgm:cxn modelId="{6C43592F-AED6-4A34-9BD1-DB881E376957}" srcId="{CE03B435-897D-4153-AAFD-0852630DCB76}" destId="{806FFD39-95C9-4DA1-80DD-DA8725EA134B}" srcOrd="7" destOrd="0" parTransId="{F42E3A38-7DF9-4F90-AF18-E935FCB3E1CC}" sibTransId="{62DEE95B-0236-4FE5-B5EC-FFCFC7565EA6}"/>
    <dgm:cxn modelId="{43EC6232-9B10-4A8D-B642-7FBB7C840299}" type="presOf" srcId="{8BC52AE2-7011-48CE-8C65-23279DCF473B}" destId="{7C22C7A3-71D1-4CE5-97DD-FC79F7F06952}" srcOrd="0" destOrd="0" presId="urn:microsoft.com/office/officeart/2008/layout/LinedList"/>
    <dgm:cxn modelId="{AA16A142-22E5-41BB-8396-C8E3E8617117}" srcId="{CE03B435-897D-4153-AAFD-0852630DCB76}" destId="{06187011-3E65-4F37-A1F5-6AE61D141A54}" srcOrd="3" destOrd="0" parTransId="{3CEF3DFC-E4D6-4538-B0A2-36ED8F945329}" sibTransId="{E820385B-1CD1-4A4B-A26C-8402CCDCACF6}"/>
    <dgm:cxn modelId="{58FC2466-94D2-4200-A24B-4811A53219F9}" srcId="{CE03B435-897D-4153-AAFD-0852630DCB76}" destId="{C9B83BAF-0E2B-477E-AE14-F5CD7AA9C901}" srcOrd="0" destOrd="0" parTransId="{367F9563-A132-4CD5-9170-4514C7C9F42F}" sibTransId="{F4607797-EB43-43AE-8258-E4C139DC723C}"/>
    <dgm:cxn modelId="{63EB586D-83EF-4A97-B2D1-C258BFB5DC9F}" srcId="{CE03B435-897D-4153-AAFD-0852630DCB76}" destId="{8BC52AE2-7011-48CE-8C65-23279DCF473B}" srcOrd="1" destOrd="0" parTransId="{6A72199D-D8FC-469E-A7A1-808081BE5840}" sibTransId="{0ECD13D4-E391-48F3-9440-5244FA5CA239}"/>
    <dgm:cxn modelId="{47B1986F-3A7B-4AC2-95C4-B37FEE3BD30A}" type="presOf" srcId="{B4F3C820-83BF-479A-A2FB-4E5CF6A17D49}" destId="{4D032891-FD2B-4641-AB9E-B4E9ADC5D1EA}" srcOrd="0" destOrd="0" presId="urn:microsoft.com/office/officeart/2008/layout/LinedList"/>
    <dgm:cxn modelId="{E4601B8F-E6C3-4888-ABED-C6A4299294A0}" type="presOf" srcId="{8D256ED8-4900-4CA1-8902-97A752199028}" destId="{784BA7CD-2270-4D19-8CDC-7C92C42264B3}" srcOrd="0" destOrd="0" presId="urn:microsoft.com/office/officeart/2008/layout/LinedList"/>
    <dgm:cxn modelId="{512AAB92-37E3-4859-AD8D-3C5F0B68FDBB}" srcId="{CE03B435-897D-4153-AAFD-0852630DCB76}" destId="{A2E19E74-571C-49E1-A065-558E060772DF}" srcOrd="6" destOrd="0" parTransId="{0943C8F8-75FB-404F-AA9A-04C2B8D22B07}" sibTransId="{5673C0C0-653D-4A4D-ADE7-5146A9F4C7DC}"/>
    <dgm:cxn modelId="{454B8198-62D2-4561-BB1A-9B0A61FA096D}" srcId="{CE03B435-897D-4153-AAFD-0852630DCB76}" destId="{8D256ED8-4900-4CA1-8902-97A752199028}" srcOrd="5" destOrd="0" parTransId="{7D601A91-C5FD-49A2-A315-681B438E95AC}" sibTransId="{06CBD41C-0936-4A98-A08D-D378DBA910E7}"/>
    <dgm:cxn modelId="{E64B11A6-A8CD-4168-AFCA-A0770ECDB635}" type="presOf" srcId="{5DAF6B60-5532-4BE3-A48B-0F63FE2ADFC4}" destId="{1B6791F7-4FCE-4593-9567-59897B87F1E9}" srcOrd="0" destOrd="0" presId="urn:microsoft.com/office/officeart/2008/layout/LinedList"/>
    <dgm:cxn modelId="{AEEF59B4-2A93-4616-8134-14705D21AFFA}" type="presOf" srcId="{A2E19E74-571C-49E1-A065-558E060772DF}" destId="{DB7451F0-5033-4033-9673-C0160A6DCD21}" srcOrd="0" destOrd="0" presId="urn:microsoft.com/office/officeart/2008/layout/LinedList"/>
    <dgm:cxn modelId="{1BB426C5-8981-4343-B381-EA61A6F0E1EB}" srcId="{CE03B435-897D-4153-AAFD-0852630DCB76}" destId="{B4F3C820-83BF-479A-A2FB-4E5CF6A17D49}" srcOrd="4" destOrd="0" parTransId="{02ADC906-EAB0-47B1-A016-27E82AEC6634}" sibTransId="{92508738-F5AD-49C5-BE91-3BCE4D3152C6}"/>
    <dgm:cxn modelId="{00836BDB-838E-472D-91E5-CB9B1D411E89}" srcId="{CE03B435-897D-4153-AAFD-0852630DCB76}" destId="{5DAF6B60-5532-4BE3-A48B-0F63FE2ADFC4}" srcOrd="2" destOrd="0" parTransId="{4F51CFC3-A9C6-443C-B733-58997C901246}" sibTransId="{70AA92FF-3530-4A32-988D-655581565E5D}"/>
    <dgm:cxn modelId="{F2D286E0-2F33-45D8-B9F1-FA146C805E81}" type="presOf" srcId="{06187011-3E65-4F37-A1F5-6AE61D141A54}" destId="{DABF4B93-86BB-472D-8E7F-CED312493BBA}" srcOrd="0" destOrd="0" presId="urn:microsoft.com/office/officeart/2008/layout/LinedList"/>
    <dgm:cxn modelId="{301CBAED-C2A1-4807-A310-1A8093A6248E}" type="presOf" srcId="{C9B83BAF-0E2B-477E-AE14-F5CD7AA9C901}" destId="{FD04F7F6-AB61-4335-93BD-7207936EF06A}" srcOrd="0" destOrd="0" presId="urn:microsoft.com/office/officeart/2008/layout/LinedList"/>
    <dgm:cxn modelId="{6DF97EEF-1F55-4253-A1EA-302C1A584E5F}" type="presOf" srcId="{806FFD39-95C9-4DA1-80DD-DA8725EA134B}" destId="{45087F66-9E42-4D19-B04B-0A7A01C5C826}" srcOrd="0" destOrd="0" presId="urn:microsoft.com/office/officeart/2008/layout/LinedList"/>
    <dgm:cxn modelId="{8E48B22D-9546-48B2-8314-3BE95BDCA7BF}" type="presParOf" srcId="{9AE220E4-5D74-485A-8304-2632AE39495D}" destId="{57E97726-0BCC-402B-A9FC-92E0F073AA76}" srcOrd="0" destOrd="0" presId="urn:microsoft.com/office/officeart/2008/layout/LinedList"/>
    <dgm:cxn modelId="{D5D88180-20C5-46A9-9AF0-EDA8EFFB793C}" type="presParOf" srcId="{9AE220E4-5D74-485A-8304-2632AE39495D}" destId="{600AE59B-8AA9-4EE5-8938-798E835F7746}" srcOrd="1" destOrd="0" presId="urn:microsoft.com/office/officeart/2008/layout/LinedList"/>
    <dgm:cxn modelId="{D12D1DF6-63EF-42C3-9A00-9CC456DF1C7B}" type="presParOf" srcId="{600AE59B-8AA9-4EE5-8938-798E835F7746}" destId="{FD04F7F6-AB61-4335-93BD-7207936EF06A}" srcOrd="0" destOrd="0" presId="urn:microsoft.com/office/officeart/2008/layout/LinedList"/>
    <dgm:cxn modelId="{BF4500F7-3559-400E-8096-EACEBBF317F8}" type="presParOf" srcId="{600AE59B-8AA9-4EE5-8938-798E835F7746}" destId="{E27C099B-4852-4547-93FC-4F35067B308E}" srcOrd="1" destOrd="0" presId="urn:microsoft.com/office/officeart/2008/layout/LinedList"/>
    <dgm:cxn modelId="{F05A6F8F-674C-44C8-9D8D-D7C24CCC05AE}" type="presParOf" srcId="{9AE220E4-5D74-485A-8304-2632AE39495D}" destId="{ACBB7A8E-35EC-45AF-BFC0-BE7A296372D9}" srcOrd="2" destOrd="0" presId="urn:microsoft.com/office/officeart/2008/layout/LinedList"/>
    <dgm:cxn modelId="{BEB026BC-DD90-4D4F-961B-FD47A4446625}" type="presParOf" srcId="{9AE220E4-5D74-485A-8304-2632AE39495D}" destId="{696B60A5-7D56-4CA3-A1A2-3B781AD28D40}" srcOrd="3" destOrd="0" presId="urn:microsoft.com/office/officeart/2008/layout/LinedList"/>
    <dgm:cxn modelId="{4E9D1A86-92B5-41EB-8F1C-A530DAACE67D}" type="presParOf" srcId="{696B60A5-7D56-4CA3-A1A2-3B781AD28D40}" destId="{7C22C7A3-71D1-4CE5-97DD-FC79F7F06952}" srcOrd="0" destOrd="0" presId="urn:microsoft.com/office/officeart/2008/layout/LinedList"/>
    <dgm:cxn modelId="{95B1F034-4AB0-4CF8-A2C5-796E75ACBF0C}" type="presParOf" srcId="{696B60A5-7D56-4CA3-A1A2-3B781AD28D40}" destId="{89807F12-4698-4F7A-B60C-40AF9EB77B01}" srcOrd="1" destOrd="0" presId="urn:microsoft.com/office/officeart/2008/layout/LinedList"/>
    <dgm:cxn modelId="{95CBB811-F1AD-4511-B3DF-EAED3C24E282}" type="presParOf" srcId="{9AE220E4-5D74-485A-8304-2632AE39495D}" destId="{E7F832EE-A5D2-4E5F-9813-B935020F7E76}" srcOrd="4" destOrd="0" presId="urn:microsoft.com/office/officeart/2008/layout/LinedList"/>
    <dgm:cxn modelId="{538CA40D-CF52-467D-8A48-39E68CFC0142}" type="presParOf" srcId="{9AE220E4-5D74-485A-8304-2632AE39495D}" destId="{6F781852-D625-4EA9-A414-C94BD8690CC6}" srcOrd="5" destOrd="0" presId="urn:microsoft.com/office/officeart/2008/layout/LinedList"/>
    <dgm:cxn modelId="{57017882-A718-4B58-85EF-D9BC38C2B4EB}" type="presParOf" srcId="{6F781852-D625-4EA9-A414-C94BD8690CC6}" destId="{1B6791F7-4FCE-4593-9567-59897B87F1E9}" srcOrd="0" destOrd="0" presId="urn:microsoft.com/office/officeart/2008/layout/LinedList"/>
    <dgm:cxn modelId="{C0819416-1C4C-4987-AB63-761A220136E8}" type="presParOf" srcId="{6F781852-D625-4EA9-A414-C94BD8690CC6}" destId="{BFD1B185-CDB4-4AAE-8BC9-8A21F1B26868}" srcOrd="1" destOrd="0" presId="urn:microsoft.com/office/officeart/2008/layout/LinedList"/>
    <dgm:cxn modelId="{154DAF8A-E5A6-42F1-9AA8-67809A41F8A3}" type="presParOf" srcId="{9AE220E4-5D74-485A-8304-2632AE39495D}" destId="{CCC81B84-A80C-468C-82D7-5917E8697216}" srcOrd="6" destOrd="0" presId="urn:microsoft.com/office/officeart/2008/layout/LinedList"/>
    <dgm:cxn modelId="{32C3FA24-C7EE-43CF-8126-3BFB8ADBCB26}" type="presParOf" srcId="{9AE220E4-5D74-485A-8304-2632AE39495D}" destId="{B0666C67-7040-4F49-960F-31218439BC00}" srcOrd="7" destOrd="0" presId="urn:microsoft.com/office/officeart/2008/layout/LinedList"/>
    <dgm:cxn modelId="{45F61E9A-5086-489C-9D09-862B818C8DD3}" type="presParOf" srcId="{B0666C67-7040-4F49-960F-31218439BC00}" destId="{DABF4B93-86BB-472D-8E7F-CED312493BBA}" srcOrd="0" destOrd="0" presId="urn:microsoft.com/office/officeart/2008/layout/LinedList"/>
    <dgm:cxn modelId="{DC35F130-E36D-4AE3-A56B-CCE17B9EBAB6}" type="presParOf" srcId="{B0666C67-7040-4F49-960F-31218439BC00}" destId="{76788A02-EA5B-4801-A162-24E677785FAB}" srcOrd="1" destOrd="0" presId="urn:microsoft.com/office/officeart/2008/layout/LinedList"/>
    <dgm:cxn modelId="{48C73F03-DABE-4813-AC6E-9A46A1DABDFD}" type="presParOf" srcId="{9AE220E4-5D74-485A-8304-2632AE39495D}" destId="{CA8BFC74-2867-4BC7-AF13-202E5E5F0F13}" srcOrd="8" destOrd="0" presId="urn:microsoft.com/office/officeart/2008/layout/LinedList"/>
    <dgm:cxn modelId="{107359DC-52CC-4349-8831-5E3FC4BD0D54}" type="presParOf" srcId="{9AE220E4-5D74-485A-8304-2632AE39495D}" destId="{BA886844-B23B-4209-81C7-E17D1EB2C6A3}" srcOrd="9" destOrd="0" presId="urn:microsoft.com/office/officeart/2008/layout/LinedList"/>
    <dgm:cxn modelId="{81BCAC9F-FF52-44A6-BA3D-5F27607675BE}" type="presParOf" srcId="{BA886844-B23B-4209-81C7-E17D1EB2C6A3}" destId="{4D032891-FD2B-4641-AB9E-B4E9ADC5D1EA}" srcOrd="0" destOrd="0" presId="urn:microsoft.com/office/officeart/2008/layout/LinedList"/>
    <dgm:cxn modelId="{EAA3B410-B731-4C3D-85FD-63C6544543B9}" type="presParOf" srcId="{BA886844-B23B-4209-81C7-E17D1EB2C6A3}" destId="{682E5835-8814-4989-B974-2A81CD4BE3C3}" srcOrd="1" destOrd="0" presId="urn:microsoft.com/office/officeart/2008/layout/LinedList"/>
    <dgm:cxn modelId="{3EA6DAA7-8C32-40F2-8408-9674C6286A21}" type="presParOf" srcId="{9AE220E4-5D74-485A-8304-2632AE39495D}" destId="{1B4F1C02-4E63-44F9-8DD0-86BAE44B2135}" srcOrd="10" destOrd="0" presId="urn:microsoft.com/office/officeart/2008/layout/LinedList"/>
    <dgm:cxn modelId="{2C3F90B1-7705-4F25-B0EA-AE61651F48AA}" type="presParOf" srcId="{9AE220E4-5D74-485A-8304-2632AE39495D}" destId="{353519B0-CCE1-435F-986A-A1FC46B26F67}" srcOrd="11" destOrd="0" presId="urn:microsoft.com/office/officeart/2008/layout/LinedList"/>
    <dgm:cxn modelId="{32D3828E-3370-4223-90A7-23523078564A}" type="presParOf" srcId="{353519B0-CCE1-435F-986A-A1FC46B26F67}" destId="{784BA7CD-2270-4D19-8CDC-7C92C42264B3}" srcOrd="0" destOrd="0" presId="urn:microsoft.com/office/officeart/2008/layout/LinedList"/>
    <dgm:cxn modelId="{F512FB32-51E3-45DD-BC97-93C60AC2AEAE}" type="presParOf" srcId="{353519B0-CCE1-435F-986A-A1FC46B26F67}" destId="{E6CAB25D-87D6-4D3A-B81E-26A1CA456004}" srcOrd="1" destOrd="0" presId="urn:microsoft.com/office/officeart/2008/layout/LinedList"/>
    <dgm:cxn modelId="{CE30A7FE-BE99-49B6-A6A3-7E31482A391E}" type="presParOf" srcId="{9AE220E4-5D74-485A-8304-2632AE39495D}" destId="{A717A817-CB78-4B52-8AB1-A23EB487FA73}" srcOrd="12" destOrd="0" presId="urn:microsoft.com/office/officeart/2008/layout/LinedList"/>
    <dgm:cxn modelId="{14350AEE-8782-4A93-A0C8-8E464E200091}" type="presParOf" srcId="{9AE220E4-5D74-485A-8304-2632AE39495D}" destId="{80A02DD2-A6A7-4BB8-8FC7-1E54A9248DC7}" srcOrd="13" destOrd="0" presId="urn:microsoft.com/office/officeart/2008/layout/LinedList"/>
    <dgm:cxn modelId="{E4357027-DFEB-43E1-B60D-2709FBB93CF0}" type="presParOf" srcId="{80A02DD2-A6A7-4BB8-8FC7-1E54A9248DC7}" destId="{DB7451F0-5033-4033-9673-C0160A6DCD21}" srcOrd="0" destOrd="0" presId="urn:microsoft.com/office/officeart/2008/layout/LinedList"/>
    <dgm:cxn modelId="{BE76F4D6-8F5D-4A69-B53D-0CDC088DD8E0}" type="presParOf" srcId="{80A02DD2-A6A7-4BB8-8FC7-1E54A9248DC7}" destId="{DB6812AD-93CA-4698-891D-B296BCA54533}" srcOrd="1" destOrd="0" presId="urn:microsoft.com/office/officeart/2008/layout/LinedList"/>
    <dgm:cxn modelId="{BE2E91DE-3CA0-4287-8524-C98AB31C52E9}" type="presParOf" srcId="{9AE220E4-5D74-485A-8304-2632AE39495D}" destId="{574E9252-FCAB-40AF-B986-B68C367837F0}" srcOrd="14" destOrd="0" presId="urn:microsoft.com/office/officeart/2008/layout/LinedList"/>
    <dgm:cxn modelId="{87533BD5-2294-47DB-8046-2FC60BDA80B5}" type="presParOf" srcId="{9AE220E4-5D74-485A-8304-2632AE39495D}" destId="{4E9DB775-8252-40F0-9931-39EE64E638C7}" srcOrd="15" destOrd="0" presId="urn:microsoft.com/office/officeart/2008/layout/LinedList"/>
    <dgm:cxn modelId="{9D0E5A99-1D49-4072-BED9-3C73745CE2E5}" type="presParOf" srcId="{4E9DB775-8252-40F0-9931-39EE64E638C7}" destId="{45087F66-9E42-4D19-B04B-0A7A01C5C826}" srcOrd="0" destOrd="0" presId="urn:microsoft.com/office/officeart/2008/layout/LinedList"/>
    <dgm:cxn modelId="{69B90E8E-D174-480F-A213-46FF818BB0B8}" type="presParOf" srcId="{4E9DB775-8252-40F0-9931-39EE64E638C7}" destId="{711ED028-9DCA-453E-B74B-BFB65B23033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1512B8-518B-44BF-9475-E92F11FBC2EC}"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8EAC3F27-2554-4F40-9598-193EF653B88C}">
      <dgm:prSet/>
      <dgm:spPr/>
      <dgm:t>
        <a:bodyPr/>
        <a:lstStyle/>
        <a:p>
          <a:r>
            <a:rPr lang="en-US"/>
            <a:t>Healthcare providers think the Mpox outbreak is over, but Mpox hasn’t completely gone away</a:t>
          </a:r>
        </a:p>
      </dgm:t>
    </dgm:pt>
    <dgm:pt modelId="{BDBC1422-F545-45B4-9259-EAB71FAE6C02}" type="parTrans" cxnId="{34982308-3B73-4ACD-9041-0264CB3C2260}">
      <dgm:prSet/>
      <dgm:spPr/>
      <dgm:t>
        <a:bodyPr/>
        <a:lstStyle/>
        <a:p>
          <a:endParaRPr lang="en-US"/>
        </a:p>
      </dgm:t>
    </dgm:pt>
    <dgm:pt modelId="{0197A996-DB69-47BC-9431-FDF3B81C3EAB}" type="sibTrans" cxnId="{34982308-3B73-4ACD-9041-0264CB3C2260}">
      <dgm:prSet/>
      <dgm:spPr/>
      <dgm:t>
        <a:bodyPr/>
        <a:lstStyle/>
        <a:p>
          <a:endParaRPr lang="en-US"/>
        </a:p>
      </dgm:t>
    </dgm:pt>
    <dgm:pt modelId="{A095C14E-0D56-4525-BB5C-0673B0BDE542}">
      <dgm:prSet/>
      <dgm:spPr/>
      <dgm:t>
        <a:bodyPr/>
        <a:lstStyle/>
        <a:p>
          <a:endParaRPr lang="en-US" dirty="0"/>
        </a:p>
      </dgm:t>
    </dgm:pt>
    <dgm:pt modelId="{D797B7AF-66B6-4AF5-81FF-6B708EC7521B}" type="parTrans" cxnId="{A201AC9E-837E-40D7-9718-3FAC56B187C9}">
      <dgm:prSet/>
      <dgm:spPr/>
      <dgm:t>
        <a:bodyPr/>
        <a:lstStyle/>
        <a:p>
          <a:endParaRPr lang="en-US"/>
        </a:p>
      </dgm:t>
    </dgm:pt>
    <dgm:pt modelId="{880BDECF-88DB-411A-9943-5E27B9942924}" type="sibTrans" cxnId="{A201AC9E-837E-40D7-9718-3FAC56B187C9}">
      <dgm:prSet/>
      <dgm:spPr/>
      <dgm:t>
        <a:bodyPr/>
        <a:lstStyle/>
        <a:p>
          <a:endParaRPr lang="en-US"/>
        </a:p>
      </dgm:t>
    </dgm:pt>
    <dgm:pt modelId="{35025D0B-6F7C-42ED-8F5F-854702C3E537}">
      <dgm:prSet/>
      <dgm:spPr/>
      <dgm:t>
        <a:bodyPr/>
        <a:lstStyle/>
        <a:p>
          <a:r>
            <a:rPr lang="en-US" dirty="0"/>
            <a:t>There have been reports of “breakthrough” infections</a:t>
          </a:r>
        </a:p>
      </dgm:t>
    </dgm:pt>
    <dgm:pt modelId="{4F4EBE72-52B6-4B44-AC4B-14FB7E7F4A33}" type="parTrans" cxnId="{E302A1E2-1E45-43FE-816F-2FD674505FD8}">
      <dgm:prSet/>
      <dgm:spPr/>
      <dgm:t>
        <a:bodyPr/>
        <a:lstStyle/>
        <a:p>
          <a:endParaRPr lang="en-US"/>
        </a:p>
      </dgm:t>
    </dgm:pt>
    <dgm:pt modelId="{257835D0-3C42-451C-998A-E5854059F959}" type="sibTrans" cxnId="{E302A1E2-1E45-43FE-816F-2FD674505FD8}">
      <dgm:prSet/>
      <dgm:spPr/>
      <dgm:t>
        <a:bodyPr/>
        <a:lstStyle/>
        <a:p>
          <a:endParaRPr lang="en-US"/>
        </a:p>
      </dgm:t>
    </dgm:pt>
    <dgm:pt modelId="{6238371A-58EF-4A50-B5FD-0B910B117867}">
      <dgm:prSet/>
      <dgm:spPr/>
      <dgm:t>
        <a:bodyPr/>
        <a:lstStyle/>
        <a:p>
          <a:endParaRPr lang="en-US" dirty="0"/>
        </a:p>
      </dgm:t>
    </dgm:pt>
    <dgm:pt modelId="{4CCF530A-5EFC-410B-9F6C-A627625A666F}" type="parTrans" cxnId="{9C29C87C-BD79-46C0-8004-435DC43D6F9D}">
      <dgm:prSet/>
      <dgm:spPr/>
      <dgm:t>
        <a:bodyPr/>
        <a:lstStyle/>
        <a:p>
          <a:endParaRPr lang="en-US"/>
        </a:p>
      </dgm:t>
    </dgm:pt>
    <dgm:pt modelId="{AF705F7D-679D-4C21-870B-02E272F66826}" type="sibTrans" cxnId="{9C29C87C-BD79-46C0-8004-435DC43D6F9D}">
      <dgm:prSet/>
      <dgm:spPr/>
      <dgm:t>
        <a:bodyPr/>
        <a:lstStyle/>
        <a:p>
          <a:endParaRPr lang="en-US"/>
        </a:p>
      </dgm:t>
    </dgm:pt>
    <dgm:pt modelId="{B57FE45B-0CE2-40E6-9511-31A82A8AF890}">
      <dgm:prSet/>
      <dgm:spPr/>
      <dgm:t>
        <a:bodyPr/>
        <a:lstStyle/>
        <a:p>
          <a:r>
            <a:rPr lang="en-US" dirty="0"/>
            <a:t>Since many at-risk people are vaccinated, we may start seeing more cases in populations that were not initially thought to be at-risk </a:t>
          </a:r>
        </a:p>
      </dgm:t>
    </dgm:pt>
    <dgm:pt modelId="{E0AEA39B-6995-4533-8CF6-FA9B4192A0A7}" type="parTrans" cxnId="{B93A4C92-20BE-4CB9-A0C4-34BA5CC0A6A4}">
      <dgm:prSet/>
      <dgm:spPr/>
      <dgm:t>
        <a:bodyPr/>
        <a:lstStyle/>
        <a:p>
          <a:endParaRPr lang="en-US"/>
        </a:p>
      </dgm:t>
    </dgm:pt>
    <dgm:pt modelId="{166614CE-BE66-4EAB-A2EB-F8A1D1077B24}" type="sibTrans" cxnId="{B93A4C92-20BE-4CB9-A0C4-34BA5CC0A6A4}">
      <dgm:prSet/>
      <dgm:spPr/>
      <dgm:t>
        <a:bodyPr/>
        <a:lstStyle/>
        <a:p>
          <a:endParaRPr lang="en-US"/>
        </a:p>
      </dgm:t>
    </dgm:pt>
    <dgm:pt modelId="{CBB0C03B-FAA7-43B4-BBB8-A81BF953A760}" type="pres">
      <dgm:prSet presAssocID="{741512B8-518B-44BF-9475-E92F11FBC2EC}" presName="linear" presStyleCnt="0">
        <dgm:presLayoutVars>
          <dgm:animLvl val="lvl"/>
          <dgm:resizeHandles val="exact"/>
        </dgm:presLayoutVars>
      </dgm:prSet>
      <dgm:spPr/>
    </dgm:pt>
    <dgm:pt modelId="{643DD1D8-73C9-4327-8876-F40C43203944}" type="pres">
      <dgm:prSet presAssocID="{8EAC3F27-2554-4F40-9598-193EF653B88C}" presName="parentText" presStyleLbl="node1" presStyleIdx="0" presStyleCnt="3">
        <dgm:presLayoutVars>
          <dgm:chMax val="0"/>
          <dgm:bulletEnabled val="1"/>
        </dgm:presLayoutVars>
      </dgm:prSet>
      <dgm:spPr/>
    </dgm:pt>
    <dgm:pt modelId="{17B63311-152A-43C6-9343-7CC22A21ABCD}" type="pres">
      <dgm:prSet presAssocID="{8EAC3F27-2554-4F40-9598-193EF653B88C}" presName="childText" presStyleLbl="revTx" presStyleIdx="0" presStyleCnt="2">
        <dgm:presLayoutVars>
          <dgm:bulletEnabled val="1"/>
        </dgm:presLayoutVars>
      </dgm:prSet>
      <dgm:spPr/>
    </dgm:pt>
    <dgm:pt modelId="{0C80C44F-FCDF-4465-A1DE-7126E1818D8D}" type="pres">
      <dgm:prSet presAssocID="{35025D0B-6F7C-42ED-8F5F-854702C3E537}" presName="parentText" presStyleLbl="node1" presStyleIdx="1" presStyleCnt="3">
        <dgm:presLayoutVars>
          <dgm:chMax val="0"/>
          <dgm:bulletEnabled val="1"/>
        </dgm:presLayoutVars>
      </dgm:prSet>
      <dgm:spPr/>
    </dgm:pt>
    <dgm:pt modelId="{C43FC7A5-FB9E-46D7-854F-F1BE7A7B358D}" type="pres">
      <dgm:prSet presAssocID="{35025D0B-6F7C-42ED-8F5F-854702C3E537}" presName="childText" presStyleLbl="revTx" presStyleIdx="1" presStyleCnt="2">
        <dgm:presLayoutVars>
          <dgm:bulletEnabled val="1"/>
        </dgm:presLayoutVars>
      </dgm:prSet>
      <dgm:spPr/>
    </dgm:pt>
    <dgm:pt modelId="{88B1F982-14F2-4319-8EAD-74C7D9FD96CB}" type="pres">
      <dgm:prSet presAssocID="{B57FE45B-0CE2-40E6-9511-31A82A8AF890}" presName="parentText" presStyleLbl="node1" presStyleIdx="2" presStyleCnt="3">
        <dgm:presLayoutVars>
          <dgm:chMax val="0"/>
          <dgm:bulletEnabled val="1"/>
        </dgm:presLayoutVars>
      </dgm:prSet>
      <dgm:spPr/>
    </dgm:pt>
  </dgm:ptLst>
  <dgm:cxnLst>
    <dgm:cxn modelId="{34982308-3B73-4ACD-9041-0264CB3C2260}" srcId="{741512B8-518B-44BF-9475-E92F11FBC2EC}" destId="{8EAC3F27-2554-4F40-9598-193EF653B88C}" srcOrd="0" destOrd="0" parTransId="{BDBC1422-F545-45B4-9259-EAB71FAE6C02}" sibTransId="{0197A996-DB69-47BC-9431-FDF3B81C3EAB}"/>
    <dgm:cxn modelId="{C19E273C-60FE-4F1D-B2C0-4EEC698B5741}" type="presOf" srcId="{6238371A-58EF-4A50-B5FD-0B910B117867}" destId="{C43FC7A5-FB9E-46D7-854F-F1BE7A7B358D}" srcOrd="0" destOrd="0" presId="urn:microsoft.com/office/officeart/2005/8/layout/vList2"/>
    <dgm:cxn modelId="{9C29C87C-BD79-46C0-8004-435DC43D6F9D}" srcId="{35025D0B-6F7C-42ED-8F5F-854702C3E537}" destId="{6238371A-58EF-4A50-B5FD-0B910B117867}" srcOrd="0" destOrd="0" parTransId="{4CCF530A-5EFC-410B-9F6C-A627625A666F}" sibTransId="{AF705F7D-679D-4C21-870B-02E272F66826}"/>
    <dgm:cxn modelId="{B93A4C92-20BE-4CB9-A0C4-34BA5CC0A6A4}" srcId="{741512B8-518B-44BF-9475-E92F11FBC2EC}" destId="{B57FE45B-0CE2-40E6-9511-31A82A8AF890}" srcOrd="2" destOrd="0" parTransId="{E0AEA39B-6995-4533-8CF6-FA9B4192A0A7}" sibTransId="{166614CE-BE66-4EAB-A2EB-F8A1D1077B24}"/>
    <dgm:cxn modelId="{A201AC9E-837E-40D7-9718-3FAC56B187C9}" srcId="{8EAC3F27-2554-4F40-9598-193EF653B88C}" destId="{A095C14E-0D56-4525-BB5C-0673B0BDE542}" srcOrd="0" destOrd="0" parTransId="{D797B7AF-66B6-4AF5-81FF-6B708EC7521B}" sibTransId="{880BDECF-88DB-411A-9943-5E27B9942924}"/>
    <dgm:cxn modelId="{C0B0EEC5-F0FC-46DF-8BC0-F46D3DDAE25B}" type="presOf" srcId="{741512B8-518B-44BF-9475-E92F11FBC2EC}" destId="{CBB0C03B-FAA7-43B4-BBB8-A81BF953A760}" srcOrd="0" destOrd="0" presId="urn:microsoft.com/office/officeart/2005/8/layout/vList2"/>
    <dgm:cxn modelId="{90A905DC-6701-4D55-9680-D65A1B479371}" type="presOf" srcId="{A095C14E-0D56-4525-BB5C-0673B0BDE542}" destId="{17B63311-152A-43C6-9343-7CC22A21ABCD}" srcOrd="0" destOrd="0" presId="urn:microsoft.com/office/officeart/2005/8/layout/vList2"/>
    <dgm:cxn modelId="{E302A1E2-1E45-43FE-816F-2FD674505FD8}" srcId="{741512B8-518B-44BF-9475-E92F11FBC2EC}" destId="{35025D0B-6F7C-42ED-8F5F-854702C3E537}" srcOrd="1" destOrd="0" parTransId="{4F4EBE72-52B6-4B44-AC4B-14FB7E7F4A33}" sibTransId="{257835D0-3C42-451C-998A-E5854059F959}"/>
    <dgm:cxn modelId="{918B4DF5-6B7D-487A-ACC6-304B1148AE73}" type="presOf" srcId="{35025D0B-6F7C-42ED-8F5F-854702C3E537}" destId="{0C80C44F-FCDF-4465-A1DE-7126E1818D8D}" srcOrd="0" destOrd="0" presId="urn:microsoft.com/office/officeart/2005/8/layout/vList2"/>
    <dgm:cxn modelId="{8AAC6EF5-36B9-42CB-BD64-02454B5683ED}" type="presOf" srcId="{B57FE45B-0CE2-40E6-9511-31A82A8AF890}" destId="{88B1F982-14F2-4319-8EAD-74C7D9FD96CB}" srcOrd="0" destOrd="0" presId="urn:microsoft.com/office/officeart/2005/8/layout/vList2"/>
    <dgm:cxn modelId="{7E813DFA-689E-43C3-9404-6B6842BB5EF8}" type="presOf" srcId="{8EAC3F27-2554-4F40-9598-193EF653B88C}" destId="{643DD1D8-73C9-4327-8876-F40C43203944}" srcOrd="0" destOrd="0" presId="urn:microsoft.com/office/officeart/2005/8/layout/vList2"/>
    <dgm:cxn modelId="{AC96CB9D-FDE5-4572-BBFE-C946EC04C683}" type="presParOf" srcId="{CBB0C03B-FAA7-43B4-BBB8-A81BF953A760}" destId="{643DD1D8-73C9-4327-8876-F40C43203944}" srcOrd="0" destOrd="0" presId="urn:microsoft.com/office/officeart/2005/8/layout/vList2"/>
    <dgm:cxn modelId="{345FE753-8CD9-4E3D-B6DC-30E801FEA220}" type="presParOf" srcId="{CBB0C03B-FAA7-43B4-BBB8-A81BF953A760}" destId="{17B63311-152A-43C6-9343-7CC22A21ABCD}" srcOrd="1" destOrd="0" presId="urn:microsoft.com/office/officeart/2005/8/layout/vList2"/>
    <dgm:cxn modelId="{EABB7BD8-C58B-42C0-A84E-5466EEAB97CA}" type="presParOf" srcId="{CBB0C03B-FAA7-43B4-BBB8-A81BF953A760}" destId="{0C80C44F-FCDF-4465-A1DE-7126E1818D8D}" srcOrd="2" destOrd="0" presId="urn:microsoft.com/office/officeart/2005/8/layout/vList2"/>
    <dgm:cxn modelId="{D25891FE-12B7-42B8-BAEA-2B1107896758}" type="presParOf" srcId="{CBB0C03B-FAA7-43B4-BBB8-A81BF953A760}" destId="{C43FC7A5-FB9E-46D7-854F-F1BE7A7B358D}" srcOrd="3" destOrd="0" presId="urn:microsoft.com/office/officeart/2005/8/layout/vList2"/>
    <dgm:cxn modelId="{F9859130-DC54-4DAA-8479-6C622BC69110}" type="presParOf" srcId="{CBB0C03B-FAA7-43B4-BBB8-A81BF953A760}" destId="{88B1F982-14F2-4319-8EAD-74C7D9FD96C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8979AB-5D51-448A-96CD-7D8E794A68BC}"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4DEBEAEA-8E52-40D7-8354-2ADD730FA014}">
      <dgm:prSet/>
      <dgm:spPr/>
      <dgm:t>
        <a:bodyPr/>
        <a:lstStyle/>
        <a:p>
          <a:r>
            <a:rPr lang="en-US"/>
            <a:t>Inclusion criteria</a:t>
          </a:r>
        </a:p>
      </dgm:t>
    </dgm:pt>
    <dgm:pt modelId="{36B89276-5860-41F7-9362-570E71C8E29E}" type="parTrans" cxnId="{8CE14802-5BD6-466B-8646-1E0022BD5598}">
      <dgm:prSet/>
      <dgm:spPr/>
      <dgm:t>
        <a:bodyPr/>
        <a:lstStyle/>
        <a:p>
          <a:endParaRPr lang="en-US"/>
        </a:p>
      </dgm:t>
    </dgm:pt>
    <dgm:pt modelId="{8D7A9EE4-166D-42FC-A090-C7A20860096D}" type="sibTrans" cxnId="{8CE14802-5BD6-466B-8646-1E0022BD5598}">
      <dgm:prSet/>
      <dgm:spPr/>
      <dgm:t>
        <a:bodyPr/>
        <a:lstStyle/>
        <a:p>
          <a:endParaRPr lang="en-US"/>
        </a:p>
      </dgm:t>
    </dgm:pt>
    <dgm:pt modelId="{B03687E9-2F91-45AC-A124-DB2681B44AE8}">
      <dgm:prSet/>
      <dgm:spPr/>
      <dgm:t>
        <a:bodyPr/>
        <a:lstStyle/>
        <a:p>
          <a:r>
            <a:rPr lang="en-US" b="0" dirty="0"/>
            <a:t>ED patient ≥3 months old,</a:t>
          </a:r>
          <a:endParaRPr lang="en-US" dirty="0"/>
        </a:p>
      </dgm:t>
    </dgm:pt>
    <dgm:pt modelId="{39BA5B24-F15A-45C2-B768-DDF3DAB0DFCE}" type="parTrans" cxnId="{47913F72-7088-4236-8020-DB8E6233B3A6}">
      <dgm:prSet/>
      <dgm:spPr/>
      <dgm:t>
        <a:bodyPr/>
        <a:lstStyle/>
        <a:p>
          <a:endParaRPr lang="en-US"/>
        </a:p>
      </dgm:t>
    </dgm:pt>
    <dgm:pt modelId="{D47DB7C6-CDDB-491A-BF38-79FEA7985B3E}" type="sibTrans" cxnId="{47913F72-7088-4236-8020-DB8E6233B3A6}">
      <dgm:prSet/>
      <dgm:spPr/>
      <dgm:t>
        <a:bodyPr/>
        <a:lstStyle/>
        <a:p>
          <a:endParaRPr lang="en-US"/>
        </a:p>
      </dgm:t>
    </dgm:pt>
    <dgm:pt modelId="{F6018926-B7FC-41AA-B059-66EEAA912BE9}">
      <dgm:prSet/>
      <dgm:spPr/>
      <dgm:t>
        <a:bodyPr/>
        <a:lstStyle/>
        <a:p>
          <a:r>
            <a:rPr lang="en-US"/>
            <a:t>Exclusion Criteria </a:t>
          </a:r>
        </a:p>
      </dgm:t>
    </dgm:pt>
    <dgm:pt modelId="{97929DF2-9011-4DB5-94D6-6FC8B24DCCA1}" type="parTrans" cxnId="{A0DB13B0-83E7-48AA-BF11-7C5CBE8C02C2}">
      <dgm:prSet/>
      <dgm:spPr/>
      <dgm:t>
        <a:bodyPr/>
        <a:lstStyle/>
        <a:p>
          <a:endParaRPr lang="en-US"/>
        </a:p>
      </dgm:t>
    </dgm:pt>
    <dgm:pt modelId="{8C5E55BA-02ED-4CC2-B5E0-A0B57FA92C00}" type="sibTrans" cxnId="{A0DB13B0-83E7-48AA-BF11-7C5CBE8C02C2}">
      <dgm:prSet/>
      <dgm:spPr/>
      <dgm:t>
        <a:bodyPr/>
        <a:lstStyle/>
        <a:p>
          <a:endParaRPr lang="en-US"/>
        </a:p>
      </dgm:t>
    </dgm:pt>
    <dgm:pt modelId="{53FB7A80-B21D-4F80-A67B-BF5C3BB3A4AC}">
      <dgm:prSet/>
      <dgm:spPr/>
      <dgm:t>
        <a:bodyPr/>
        <a:lstStyle/>
        <a:p>
          <a:r>
            <a:rPr lang="en-US"/>
            <a:t>P</a:t>
          </a:r>
          <a:r>
            <a:rPr lang="en-US" b="0"/>
            <a:t>rior enrollment , </a:t>
          </a:r>
          <a:endParaRPr lang="en-US"/>
        </a:p>
      </dgm:t>
    </dgm:pt>
    <dgm:pt modelId="{6D58B2F1-03A7-4CBF-9789-799DA134EC37}" type="parTrans" cxnId="{3744AE5A-8B18-4057-B051-070C5B5DCC85}">
      <dgm:prSet/>
      <dgm:spPr/>
      <dgm:t>
        <a:bodyPr/>
        <a:lstStyle/>
        <a:p>
          <a:endParaRPr lang="en-US"/>
        </a:p>
      </dgm:t>
    </dgm:pt>
    <dgm:pt modelId="{B501B4B3-00BC-4B85-B17C-544D8F860BDB}" type="sibTrans" cxnId="{3744AE5A-8B18-4057-B051-070C5B5DCC85}">
      <dgm:prSet/>
      <dgm:spPr/>
      <dgm:t>
        <a:bodyPr/>
        <a:lstStyle/>
        <a:p>
          <a:endParaRPr lang="en-US"/>
        </a:p>
      </dgm:t>
    </dgm:pt>
    <dgm:pt modelId="{1507AEB6-AC43-4F43-9C7F-D34985536A5B}">
      <dgm:prSet/>
      <dgm:spPr/>
      <dgm:t>
        <a:bodyPr/>
        <a:lstStyle/>
        <a:p>
          <a:r>
            <a:rPr lang="en-US"/>
            <a:t>R</a:t>
          </a:r>
          <a:r>
            <a:rPr lang="en-US" b="0"/>
            <a:t>ecords flagged “break the glass” or “opt out, </a:t>
          </a:r>
          <a:endParaRPr lang="en-US"/>
        </a:p>
      </dgm:t>
    </dgm:pt>
    <dgm:pt modelId="{20AF919A-A7F2-478A-B991-FB167992BDF4}" type="parTrans" cxnId="{E242658F-DEFC-4A16-8300-5353E8AE2E73}">
      <dgm:prSet/>
      <dgm:spPr/>
      <dgm:t>
        <a:bodyPr/>
        <a:lstStyle/>
        <a:p>
          <a:endParaRPr lang="en-US"/>
        </a:p>
      </dgm:t>
    </dgm:pt>
    <dgm:pt modelId="{439BCD79-EED8-474C-A1A4-D0B083706674}" type="sibTrans" cxnId="{E242658F-DEFC-4A16-8300-5353E8AE2E73}">
      <dgm:prSet/>
      <dgm:spPr/>
      <dgm:t>
        <a:bodyPr/>
        <a:lstStyle/>
        <a:p>
          <a:endParaRPr lang="en-US"/>
        </a:p>
      </dgm:t>
    </dgm:pt>
    <dgm:pt modelId="{6AC5F71E-BEA7-4F38-95E0-6CD587E70550}">
      <dgm:prSet/>
      <dgm:spPr/>
      <dgm:t>
        <a:bodyPr/>
        <a:lstStyle/>
        <a:p>
          <a:r>
            <a:rPr lang="en-US"/>
            <a:t>D</a:t>
          </a:r>
          <a:r>
            <a:rPr lang="en-US" b="0"/>
            <a:t>oes not speak English or Spanish, </a:t>
          </a:r>
          <a:endParaRPr lang="en-US"/>
        </a:p>
      </dgm:t>
    </dgm:pt>
    <dgm:pt modelId="{10AC7CC0-5C54-4B58-AD16-76C90ACB7838}" type="parTrans" cxnId="{32140356-CFE2-4675-92B2-0DC09CB0F68E}">
      <dgm:prSet/>
      <dgm:spPr/>
      <dgm:t>
        <a:bodyPr/>
        <a:lstStyle/>
        <a:p>
          <a:endParaRPr lang="en-US"/>
        </a:p>
      </dgm:t>
    </dgm:pt>
    <dgm:pt modelId="{F79D92B4-68B7-4B0E-A5DD-BF1B7EB21882}" type="sibTrans" cxnId="{32140356-CFE2-4675-92B2-0DC09CB0F68E}">
      <dgm:prSet/>
      <dgm:spPr/>
      <dgm:t>
        <a:bodyPr/>
        <a:lstStyle/>
        <a:p>
          <a:endParaRPr lang="en-US"/>
        </a:p>
      </dgm:t>
    </dgm:pt>
    <dgm:pt modelId="{852CC411-59A6-406A-8669-5522082105B2}">
      <dgm:prSet/>
      <dgm:spPr/>
      <dgm:t>
        <a:bodyPr/>
        <a:lstStyle/>
        <a:p>
          <a:r>
            <a:rPr lang="en-US" dirty="0"/>
            <a:t>U</a:t>
          </a:r>
          <a:r>
            <a:rPr lang="en-US" b="0" dirty="0"/>
            <a:t>nable to consent</a:t>
          </a:r>
          <a:endParaRPr lang="en-US" dirty="0"/>
        </a:p>
      </dgm:t>
    </dgm:pt>
    <dgm:pt modelId="{D5F3AD6D-2A33-4069-A76A-93B9D4B920DF}" type="parTrans" cxnId="{31C400C5-DE45-44AC-8DE4-91B84FF7D2DB}">
      <dgm:prSet/>
      <dgm:spPr/>
      <dgm:t>
        <a:bodyPr/>
        <a:lstStyle/>
        <a:p>
          <a:endParaRPr lang="en-US"/>
        </a:p>
      </dgm:t>
    </dgm:pt>
    <dgm:pt modelId="{1494E9B2-CB5D-4AE5-80E5-CFC3F7976C73}" type="sibTrans" cxnId="{31C400C5-DE45-44AC-8DE4-91B84FF7D2DB}">
      <dgm:prSet/>
      <dgm:spPr/>
      <dgm:t>
        <a:bodyPr/>
        <a:lstStyle/>
        <a:p>
          <a:endParaRPr lang="en-US"/>
        </a:p>
      </dgm:t>
    </dgm:pt>
    <dgm:pt modelId="{513439E7-74A1-4059-88C5-FC224CC5735F}">
      <dgm:prSet/>
      <dgm:spPr/>
      <dgm:t>
        <a:bodyPr/>
        <a:lstStyle/>
        <a:p>
          <a:r>
            <a:rPr lang="en-US" dirty="0"/>
            <a:t>Has </a:t>
          </a:r>
          <a:r>
            <a:rPr lang="en-US" b="0" dirty="0"/>
            <a:t>one or more skin lesions that appears pustular, vesicular, crusted or ulcerated</a:t>
          </a:r>
          <a:endParaRPr lang="en-US" dirty="0"/>
        </a:p>
      </dgm:t>
    </dgm:pt>
    <dgm:pt modelId="{28A75755-A086-42AF-BFAF-C20249FA8506}" type="parTrans" cxnId="{6621B99C-C307-4A54-8334-EC042122E9BE}">
      <dgm:prSet/>
      <dgm:spPr/>
      <dgm:t>
        <a:bodyPr/>
        <a:lstStyle/>
        <a:p>
          <a:endParaRPr lang="en-US"/>
        </a:p>
      </dgm:t>
    </dgm:pt>
    <dgm:pt modelId="{E881DF22-75EA-43E0-99B2-683E07B8F16B}" type="sibTrans" cxnId="{6621B99C-C307-4A54-8334-EC042122E9BE}">
      <dgm:prSet/>
      <dgm:spPr/>
      <dgm:t>
        <a:bodyPr/>
        <a:lstStyle/>
        <a:p>
          <a:endParaRPr lang="en-US"/>
        </a:p>
      </dgm:t>
    </dgm:pt>
    <dgm:pt modelId="{7766216F-AF57-456D-A22B-4828B2A3967F}" type="pres">
      <dgm:prSet presAssocID="{178979AB-5D51-448A-96CD-7D8E794A68BC}" presName="Name0" presStyleCnt="0">
        <dgm:presLayoutVars>
          <dgm:dir/>
          <dgm:animLvl val="lvl"/>
          <dgm:resizeHandles val="exact"/>
        </dgm:presLayoutVars>
      </dgm:prSet>
      <dgm:spPr/>
    </dgm:pt>
    <dgm:pt modelId="{641EE31A-5AEA-4E2F-85FF-78CBF8FD0461}" type="pres">
      <dgm:prSet presAssocID="{4DEBEAEA-8E52-40D7-8354-2ADD730FA014}" presName="composite" presStyleCnt="0"/>
      <dgm:spPr/>
    </dgm:pt>
    <dgm:pt modelId="{A5CF9193-26DB-4D98-B72F-7AE127EE304A}" type="pres">
      <dgm:prSet presAssocID="{4DEBEAEA-8E52-40D7-8354-2ADD730FA014}" presName="parTx" presStyleLbl="alignNode1" presStyleIdx="0" presStyleCnt="2">
        <dgm:presLayoutVars>
          <dgm:chMax val="0"/>
          <dgm:chPref val="0"/>
          <dgm:bulletEnabled val="1"/>
        </dgm:presLayoutVars>
      </dgm:prSet>
      <dgm:spPr/>
    </dgm:pt>
    <dgm:pt modelId="{D58E84A8-87E3-4C07-89A2-B13BC0C5DBD1}" type="pres">
      <dgm:prSet presAssocID="{4DEBEAEA-8E52-40D7-8354-2ADD730FA014}" presName="desTx" presStyleLbl="alignAccFollowNode1" presStyleIdx="0" presStyleCnt="2">
        <dgm:presLayoutVars>
          <dgm:bulletEnabled val="1"/>
        </dgm:presLayoutVars>
      </dgm:prSet>
      <dgm:spPr/>
    </dgm:pt>
    <dgm:pt modelId="{37F384A1-8BB5-4621-A284-61AA99D8D007}" type="pres">
      <dgm:prSet presAssocID="{8D7A9EE4-166D-42FC-A090-C7A20860096D}" presName="space" presStyleCnt="0"/>
      <dgm:spPr/>
    </dgm:pt>
    <dgm:pt modelId="{9C80D4B5-E2AD-461E-A71C-3D37A569F43E}" type="pres">
      <dgm:prSet presAssocID="{F6018926-B7FC-41AA-B059-66EEAA912BE9}" presName="composite" presStyleCnt="0"/>
      <dgm:spPr/>
    </dgm:pt>
    <dgm:pt modelId="{BFF4106E-81B1-4F30-A3CB-ACAF7507BC5B}" type="pres">
      <dgm:prSet presAssocID="{F6018926-B7FC-41AA-B059-66EEAA912BE9}" presName="parTx" presStyleLbl="alignNode1" presStyleIdx="1" presStyleCnt="2">
        <dgm:presLayoutVars>
          <dgm:chMax val="0"/>
          <dgm:chPref val="0"/>
          <dgm:bulletEnabled val="1"/>
        </dgm:presLayoutVars>
      </dgm:prSet>
      <dgm:spPr/>
    </dgm:pt>
    <dgm:pt modelId="{54063E50-501F-48E0-9B04-30F4BFA9646F}" type="pres">
      <dgm:prSet presAssocID="{F6018926-B7FC-41AA-B059-66EEAA912BE9}" presName="desTx" presStyleLbl="alignAccFollowNode1" presStyleIdx="1" presStyleCnt="2">
        <dgm:presLayoutVars>
          <dgm:bulletEnabled val="1"/>
        </dgm:presLayoutVars>
      </dgm:prSet>
      <dgm:spPr/>
    </dgm:pt>
  </dgm:ptLst>
  <dgm:cxnLst>
    <dgm:cxn modelId="{8CE14802-5BD6-466B-8646-1E0022BD5598}" srcId="{178979AB-5D51-448A-96CD-7D8E794A68BC}" destId="{4DEBEAEA-8E52-40D7-8354-2ADD730FA014}" srcOrd="0" destOrd="0" parTransId="{36B89276-5860-41F7-9362-570E71C8E29E}" sibTransId="{8D7A9EE4-166D-42FC-A090-C7A20860096D}"/>
    <dgm:cxn modelId="{01704D11-3350-4E44-A459-7DF40306931E}" type="presOf" srcId="{4DEBEAEA-8E52-40D7-8354-2ADD730FA014}" destId="{A5CF9193-26DB-4D98-B72F-7AE127EE304A}" srcOrd="0" destOrd="0" presId="urn:microsoft.com/office/officeart/2005/8/layout/hList1"/>
    <dgm:cxn modelId="{BAC25316-F1DE-445D-9F6F-6A35C00B8D80}" type="presOf" srcId="{F6018926-B7FC-41AA-B059-66EEAA912BE9}" destId="{BFF4106E-81B1-4F30-A3CB-ACAF7507BC5B}" srcOrd="0" destOrd="0" presId="urn:microsoft.com/office/officeart/2005/8/layout/hList1"/>
    <dgm:cxn modelId="{280F2441-6699-4726-B22C-66A8475A7CDA}" type="presOf" srcId="{178979AB-5D51-448A-96CD-7D8E794A68BC}" destId="{7766216F-AF57-456D-A22B-4828B2A3967F}" srcOrd="0" destOrd="0" presId="urn:microsoft.com/office/officeart/2005/8/layout/hList1"/>
    <dgm:cxn modelId="{47913F72-7088-4236-8020-DB8E6233B3A6}" srcId="{4DEBEAEA-8E52-40D7-8354-2ADD730FA014}" destId="{B03687E9-2F91-45AC-A124-DB2681B44AE8}" srcOrd="0" destOrd="0" parTransId="{39BA5B24-F15A-45C2-B768-DDF3DAB0DFCE}" sibTransId="{D47DB7C6-CDDB-491A-BF38-79FEA7985B3E}"/>
    <dgm:cxn modelId="{32140356-CFE2-4675-92B2-0DC09CB0F68E}" srcId="{F6018926-B7FC-41AA-B059-66EEAA912BE9}" destId="{6AC5F71E-BEA7-4F38-95E0-6CD587E70550}" srcOrd="2" destOrd="0" parTransId="{10AC7CC0-5C54-4B58-AD16-76C90ACB7838}" sibTransId="{F79D92B4-68B7-4B0E-A5DD-BF1B7EB21882}"/>
    <dgm:cxn modelId="{6B469A57-D667-4273-85F8-B9A6378249E1}" type="presOf" srcId="{513439E7-74A1-4059-88C5-FC224CC5735F}" destId="{D58E84A8-87E3-4C07-89A2-B13BC0C5DBD1}" srcOrd="0" destOrd="1" presId="urn:microsoft.com/office/officeart/2005/8/layout/hList1"/>
    <dgm:cxn modelId="{3744AE5A-8B18-4057-B051-070C5B5DCC85}" srcId="{F6018926-B7FC-41AA-B059-66EEAA912BE9}" destId="{53FB7A80-B21D-4F80-A67B-BF5C3BB3A4AC}" srcOrd="0" destOrd="0" parTransId="{6D58B2F1-03A7-4CBF-9789-799DA134EC37}" sibTransId="{B501B4B3-00BC-4B85-B17C-544D8F860BDB}"/>
    <dgm:cxn modelId="{60B5DD82-0C05-4A61-8B1F-72C759C416EA}" type="presOf" srcId="{1507AEB6-AC43-4F43-9C7F-D34985536A5B}" destId="{54063E50-501F-48E0-9B04-30F4BFA9646F}" srcOrd="0" destOrd="1" presId="urn:microsoft.com/office/officeart/2005/8/layout/hList1"/>
    <dgm:cxn modelId="{C600AD8E-3BE1-4614-A6E5-CB22000C6955}" type="presOf" srcId="{852CC411-59A6-406A-8669-5522082105B2}" destId="{54063E50-501F-48E0-9B04-30F4BFA9646F}" srcOrd="0" destOrd="3" presId="urn:microsoft.com/office/officeart/2005/8/layout/hList1"/>
    <dgm:cxn modelId="{E242658F-DEFC-4A16-8300-5353E8AE2E73}" srcId="{F6018926-B7FC-41AA-B059-66EEAA912BE9}" destId="{1507AEB6-AC43-4F43-9C7F-D34985536A5B}" srcOrd="1" destOrd="0" parTransId="{20AF919A-A7F2-478A-B991-FB167992BDF4}" sibTransId="{439BCD79-EED8-474C-A1A4-D0B083706674}"/>
    <dgm:cxn modelId="{5E55A999-97B7-4009-986D-98B2309D0D93}" type="presOf" srcId="{B03687E9-2F91-45AC-A124-DB2681B44AE8}" destId="{D58E84A8-87E3-4C07-89A2-B13BC0C5DBD1}" srcOrd="0" destOrd="0" presId="urn:microsoft.com/office/officeart/2005/8/layout/hList1"/>
    <dgm:cxn modelId="{6621B99C-C307-4A54-8334-EC042122E9BE}" srcId="{4DEBEAEA-8E52-40D7-8354-2ADD730FA014}" destId="{513439E7-74A1-4059-88C5-FC224CC5735F}" srcOrd="1" destOrd="0" parTransId="{28A75755-A086-42AF-BFAF-C20249FA8506}" sibTransId="{E881DF22-75EA-43E0-99B2-683E07B8F16B}"/>
    <dgm:cxn modelId="{3DDDD89E-28DE-49D8-9AC0-8F9ECD29AE03}" type="presOf" srcId="{6AC5F71E-BEA7-4F38-95E0-6CD587E70550}" destId="{54063E50-501F-48E0-9B04-30F4BFA9646F}" srcOrd="0" destOrd="2" presId="urn:microsoft.com/office/officeart/2005/8/layout/hList1"/>
    <dgm:cxn modelId="{A0DB13B0-83E7-48AA-BF11-7C5CBE8C02C2}" srcId="{178979AB-5D51-448A-96CD-7D8E794A68BC}" destId="{F6018926-B7FC-41AA-B059-66EEAA912BE9}" srcOrd="1" destOrd="0" parTransId="{97929DF2-9011-4DB5-94D6-6FC8B24DCCA1}" sibTransId="{8C5E55BA-02ED-4CC2-B5E0-A0B57FA92C00}"/>
    <dgm:cxn modelId="{6F2A91B9-1AB2-4E37-A56F-4CD09D1A923B}" type="presOf" srcId="{53FB7A80-B21D-4F80-A67B-BF5C3BB3A4AC}" destId="{54063E50-501F-48E0-9B04-30F4BFA9646F}" srcOrd="0" destOrd="0" presId="urn:microsoft.com/office/officeart/2005/8/layout/hList1"/>
    <dgm:cxn modelId="{31C400C5-DE45-44AC-8DE4-91B84FF7D2DB}" srcId="{F6018926-B7FC-41AA-B059-66EEAA912BE9}" destId="{852CC411-59A6-406A-8669-5522082105B2}" srcOrd="3" destOrd="0" parTransId="{D5F3AD6D-2A33-4069-A76A-93B9D4B920DF}" sibTransId="{1494E9B2-CB5D-4AE5-80E5-CFC3F7976C73}"/>
    <dgm:cxn modelId="{44B394CA-D40B-4467-8E0E-8BC1BBFC3FEC}" type="presParOf" srcId="{7766216F-AF57-456D-A22B-4828B2A3967F}" destId="{641EE31A-5AEA-4E2F-85FF-78CBF8FD0461}" srcOrd="0" destOrd="0" presId="urn:microsoft.com/office/officeart/2005/8/layout/hList1"/>
    <dgm:cxn modelId="{DF042197-9E0F-41F1-9B6E-77956EEFB8E0}" type="presParOf" srcId="{641EE31A-5AEA-4E2F-85FF-78CBF8FD0461}" destId="{A5CF9193-26DB-4D98-B72F-7AE127EE304A}" srcOrd="0" destOrd="0" presId="urn:microsoft.com/office/officeart/2005/8/layout/hList1"/>
    <dgm:cxn modelId="{774B939B-36C0-4798-9CB8-973578735A48}" type="presParOf" srcId="{641EE31A-5AEA-4E2F-85FF-78CBF8FD0461}" destId="{D58E84A8-87E3-4C07-89A2-B13BC0C5DBD1}" srcOrd="1" destOrd="0" presId="urn:microsoft.com/office/officeart/2005/8/layout/hList1"/>
    <dgm:cxn modelId="{FB095F54-7133-4D48-B001-5F5326113B56}" type="presParOf" srcId="{7766216F-AF57-456D-A22B-4828B2A3967F}" destId="{37F384A1-8BB5-4621-A284-61AA99D8D007}" srcOrd="1" destOrd="0" presId="urn:microsoft.com/office/officeart/2005/8/layout/hList1"/>
    <dgm:cxn modelId="{E52BF68F-8DD1-4C53-9D41-640B02169271}" type="presParOf" srcId="{7766216F-AF57-456D-A22B-4828B2A3967F}" destId="{9C80D4B5-E2AD-461E-A71C-3D37A569F43E}" srcOrd="2" destOrd="0" presId="urn:microsoft.com/office/officeart/2005/8/layout/hList1"/>
    <dgm:cxn modelId="{F5A6C063-750B-4895-9A49-BE5EBBAFBF44}" type="presParOf" srcId="{9C80D4B5-E2AD-461E-A71C-3D37A569F43E}" destId="{BFF4106E-81B1-4F30-A3CB-ACAF7507BC5B}" srcOrd="0" destOrd="0" presId="urn:microsoft.com/office/officeart/2005/8/layout/hList1"/>
    <dgm:cxn modelId="{FB55CA6B-4983-44A8-A48C-207391AF4595}" type="presParOf" srcId="{9C80D4B5-E2AD-461E-A71C-3D37A569F43E}" destId="{54063E50-501F-48E0-9B04-30F4BFA9646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C83BAB-3235-4373-BDF9-B4BCC68B6CD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9BEEBF16-C695-40F4-8ABE-6A9FF866995F}">
      <dgm:prSet/>
      <dgm:spPr/>
      <dgm:t>
        <a:bodyPr/>
        <a:lstStyle/>
        <a:p>
          <a:r>
            <a:rPr lang="en-US" dirty="0"/>
            <a:t>C</a:t>
          </a:r>
          <a:r>
            <a:rPr lang="en-US" b="0" dirty="0"/>
            <a:t>hief complaint of skin rash, lesion, skin ulcer,  sexually transmitted infection, fever/chills, pain in genital or anal </a:t>
          </a:r>
          <a:r>
            <a:rPr lang="en-US" dirty="0"/>
            <a:t>region</a:t>
          </a:r>
        </a:p>
      </dgm:t>
    </dgm:pt>
    <dgm:pt modelId="{AC13D95A-8C9A-4603-B800-0A13256A6247}" type="parTrans" cxnId="{9564BE83-0766-4E17-B8D6-25765F8F7F99}">
      <dgm:prSet/>
      <dgm:spPr/>
      <dgm:t>
        <a:bodyPr/>
        <a:lstStyle/>
        <a:p>
          <a:endParaRPr lang="en-US"/>
        </a:p>
      </dgm:t>
    </dgm:pt>
    <dgm:pt modelId="{DAD78D07-4535-48E9-A35A-AFF9AA8A23A4}" type="sibTrans" cxnId="{9564BE83-0766-4E17-B8D6-25765F8F7F99}">
      <dgm:prSet/>
      <dgm:spPr/>
      <dgm:t>
        <a:bodyPr/>
        <a:lstStyle/>
        <a:p>
          <a:endParaRPr lang="en-US"/>
        </a:p>
      </dgm:t>
    </dgm:pt>
    <dgm:pt modelId="{7785E33B-1DCD-40C9-BB86-6B3AFE6D0641}">
      <dgm:prSet/>
      <dgm:spPr/>
      <dgm:t>
        <a:bodyPr/>
        <a:lstStyle/>
        <a:p>
          <a:r>
            <a:rPr lang="en-US" b="0" dirty="0"/>
            <a:t>Review triage and nursing notes</a:t>
          </a:r>
          <a:endParaRPr lang="en-US" dirty="0"/>
        </a:p>
      </dgm:t>
    </dgm:pt>
    <dgm:pt modelId="{9CB80D4B-84D2-419A-B558-0CC5F72258BD}" type="parTrans" cxnId="{9E38ED6D-2932-4956-BB26-35F7E1945109}">
      <dgm:prSet/>
      <dgm:spPr/>
      <dgm:t>
        <a:bodyPr/>
        <a:lstStyle/>
        <a:p>
          <a:endParaRPr lang="en-US"/>
        </a:p>
      </dgm:t>
    </dgm:pt>
    <dgm:pt modelId="{5C5D3766-1532-4910-BE8F-BD4F5C9FA434}" type="sibTrans" cxnId="{9E38ED6D-2932-4956-BB26-35F7E1945109}">
      <dgm:prSet/>
      <dgm:spPr/>
      <dgm:t>
        <a:bodyPr/>
        <a:lstStyle/>
        <a:p>
          <a:endParaRPr lang="en-US"/>
        </a:p>
      </dgm:t>
    </dgm:pt>
    <dgm:pt modelId="{52D5C7F7-EC5C-44A7-B1B7-1D1F05495F12}">
      <dgm:prSet/>
      <dgm:spPr/>
      <dgm:t>
        <a:bodyPr/>
        <a:lstStyle/>
        <a:p>
          <a:r>
            <a:rPr lang="en-US" b="0" dirty="0"/>
            <a:t>Posters/flyers in ED doc room with Inclusion Criteria and site team contact info</a:t>
          </a:r>
          <a:endParaRPr lang="en-US" dirty="0"/>
        </a:p>
      </dgm:t>
    </dgm:pt>
    <dgm:pt modelId="{A6793DC7-7615-4DE2-BDFA-08BBB65CFFB5}" type="parTrans" cxnId="{951F3FBD-A716-42F1-A293-8D6E6C76D6D8}">
      <dgm:prSet/>
      <dgm:spPr/>
      <dgm:t>
        <a:bodyPr/>
        <a:lstStyle/>
        <a:p>
          <a:endParaRPr lang="en-US"/>
        </a:p>
      </dgm:t>
    </dgm:pt>
    <dgm:pt modelId="{F1E3D26A-CF3E-4B5B-BAB6-D58A0BCD1962}" type="sibTrans" cxnId="{951F3FBD-A716-42F1-A293-8D6E6C76D6D8}">
      <dgm:prSet/>
      <dgm:spPr/>
      <dgm:t>
        <a:bodyPr/>
        <a:lstStyle/>
        <a:p>
          <a:endParaRPr lang="en-US"/>
        </a:p>
      </dgm:t>
    </dgm:pt>
    <dgm:pt modelId="{00CC9139-A19C-411D-B9C4-4C39B2C12066}">
      <dgm:prSet/>
      <dgm:spPr/>
      <dgm:t>
        <a:bodyPr/>
        <a:lstStyle/>
        <a:p>
          <a:r>
            <a:rPr lang="en-US" dirty="0"/>
            <a:t>“CALL US FOR RASH”- </a:t>
          </a:r>
          <a:r>
            <a:rPr lang="en-US" dirty="0">
              <a:solidFill>
                <a:srgbClr val="FF0000"/>
              </a:solidFill>
            </a:rPr>
            <a:t>do not put “Mpox” on the flyer</a:t>
          </a:r>
        </a:p>
      </dgm:t>
    </dgm:pt>
    <dgm:pt modelId="{26D1BA99-7DBF-4457-86DA-B94960ED2B22}" type="parTrans" cxnId="{44E0A5AB-89B6-4D09-9805-0CB7B6E221F9}">
      <dgm:prSet/>
      <dgm:spPr/>
      <dgm:t>
        <a:bodyPr/>
        <a:lstStyle/>
        <a:p>
          <a:endParaRPr lang="en-US"/>
        </a:p>
      </dgm:t>
    </dgm:pt>
    <dgm:pt modelId="{AEE380A0-2E5F-4568-B295-544B9EA7942D}" type="sibTrans" cxnId="{44E0A5AB-89B6-4D09-9805-0CB7B6E221F9}">
      <dgm:prSet/>
      <dgm:spPr/>
      <dgm:t>
        <a:bodyPr/>
        <a:lstStyle/>
        <a:p>
          <a:endParaRPr lang="en-US"/>
        </a:p>
      </dgm:t>
    </dgm:pt>
    <dgm:pt modelId="{32BCEA0B-6E5C-423F-80E6-596FD2224617}">
      <dgm:prSet/>
      <dgm:spPr/>
      <dgm:t>
        <a:bodyPr/>
        <a:lstStyle/>
        <a:p>
          <a:r>
            <a:rPr lang="en-US" dirty="0"/>
            <a:t>Call/talk to treating clinician to confirm eligibility </a:t>
          </a:r>
        </a:p>
      </dgm:t>
    </dgm:pt>
    <dgm:pt modelId="{4F2C4582-1160-4E9A-B78D-2F162D5B2006}" type="parTrans" cxnId="{4886F3E7-BDFE-4C9C-917B-C71A9EF014A4}">
      <dgm:prSet/>
      <dgm:spPr/>
      <dgm:t>
        <a:bodyPr/>
        <a:lstStyle/>
        <a:p>
          <a:endParaRPr lang="en-US"/>
        </a:p>
      </dgm:t>
    </dgm:pt>
    <dgm:pt modelId="{4341FF9D-F8EA-41B8-8ACA-58879D142AD5}" type="sibTrans" cxnId="{4886F3E7-BDFE-4C9C-917B-C71A9EF014A4}">
      <dgm:prSet/>
      <dgm:spPr/>
      <dgm:t>
        <a:bodyPr/>
        <a:lstStyle/>
        <a:p>
          <a:endParaRPr lang="en-US"/>
        </a:p>
      </dgm:t>
    </dgm:pt>
    <dgm:pt modelId="{BD9ABF3F-3AD7-42F8-8F1B-31062DE0606F}">
      <dgm:prSet/>
      <dgm:spPr/>
      <dgm:t>
        <a:bodyPr/>
        <a:lstStyle/>
        <a:p>
          <a:r>
            <a:rPr lang="en-US" dirty="0">
              <a:solidFill>
                <a:schemeClr val="tx1"/>
              </a:solidFill>
            </a:rPr>
            <a:t>Regular announcements</a:t>
          </a:r>
        </a:p>
      </dgm:t>
    </dgm:pt>
    <dgm:pt modelId="{1E89757F-9661-4EBF-841A-223716A13541}" type="parTrans" cxnId="{B11DCBE6-6CFF-4A35-9F37-103BE36F0018}">
      <dgm:prSet/>
      <dgm:spPr/>
      <dgm:t>
        <a:bodyPr/>
        <a:lstStyle/>
        <a:p>
          <a:endParaRPr lang="en-US"/>
        </a:p>
      </dgm:t>
    </dgm:pt>
    <dgm:pt modelId="{5B0EC24F-23C7-452B-9F68-DB28F993C150}" type="sibTrans" cxnId="{B11DCBE6-6CFF-4A35-9F37-103BE36F0018}">
      <dgm:prSet/>
      <dgm:spPr/>
      <dgm:t>
        <a:bodyPr/>
        <a:lstStyle/>
        <a:p>
          <a:endParaRPr lang="en-US"/>
        </a:p>
      </dgm:t>
    </dgm:pt>
    <dgm:pt modelId="{4AF3C36F-0889-4D6F-8C39-92C36944236D}">
      <dgm:prSet/>
      <dgm:spPr/>
      <dgm:t>
        <a:bodyPr/>
        <a:lstStyle/>
        <a:p>
          <a:pPr>
            <a:buNone/>
          </a:pPr>
          <a:r>
            <a:rPr lang="en-US" dirty="0">
              <a:solidFill>
                <a:schemeClr val="tx1"/>
              </a:solidFill>
            </a:rPr>
            <a:t>         “DO-NUT forget”</a:t>
          </a:r>
        </a:p>
      </dgm:t>
    </dgm:pt>
    <dgm:pt modelId="{7966C4F7-7FBB-4AA7-AA67-DDF2BAEA6E26}" type="parTrans" cxnId="{B9C4BC19-C42C-4CA2-AD04-E5EEEC2A82BC}">
      <dgm:prSet/>
      <dgm:spPr/>
      <dgm:t>
        <a:bodyPr/>
        <a:lstStyle/>
        <a:p>
          <a:endParaRPr lang="en-US"/>
        </a:p>
      </dgm:t>
    </dgm:pt>
    <dgm:pt modelId="{E6785082-23CE-4808-833F-2405928D9189}" type="sibTrans" cxnId="{B9C4BC19-C42C-4CA2-AD04-E5EEEC2A82BC}">
      <dgm:prSet/>
      <dgm:spPr/>
      <dgm:t>
        <a:bodyPr/>
        <a:lstStyle/>
        <a:p>
          <a:endParaRPr lang="en-US"/>
        </a:p>
      </dgm:t>
    </dgm:pt>
    <dgm:pt modelId="{F980C30B-46ED-4612-AA97-8791B77FBDD9}">
      <dgm:prSet/>
      <dgm:spPr/>
      <dgm:t>
        <a:bodyPr/>
        <a:lstStyle/>
        <a:p>
          <a:r>
            <a:rPr lang="en-US" dirty="0"/>
            <a:t>Initially, go see patients with any rash if possible</a:t>
          </a:r>
        </a:p>
      </dgm:t>
    </dgm:pt>
    <dgm:pt modelId="{4061F926-78B9-4BA3-9332-EA70A98FD53D}" type="parTrans" cxnId="{562CF590-2BF5-4CDC-BD9F-81751EE1E0DA}">
      <dgm:prSet/>
      <dgm:spPr/>
      <dgm:t>
        <a:bodyPr/>
        <a:lstStyle/>
        <a:p>
          <a:endParaRPr lang="en-US"/>
        </a:p>
      </dgm:t>
    </dgm:pt>
    <dgm:pt modelId="{F6FA331B-C5C4-4CC4-B2AE-34D63E906AED}" type="sibTrans" cxnId="{562CF590-2BF5-4CDC-BD9F-81751EE1E0DA}">
      <dgm:prSet/>
      <dgm:spPr/>
      <dgm:t>
        <a:bodyPr/>
        <a:lstStyle/>
        <a:p>
          <a:endParaRPr lang="en-US"/>
        </a:p>
      </dgm:t>
    </dgm:pt>
    <dgm:pt modelId="{BF1AD7EC-FF6D-421A-8747-1A53ACABC240}" type="pres">
      <dgm:prSet presAssocID="{EBC83BAB-3235-4373-BDF9-B4BCC68B6CDA}" presName="Name0" presStyleCnt="0">
        <dgm:presLayoutVars>
          <dgm:dir/>
          <dgm:animLvl val="lvl"/>
          <dgm:resizeHandles val="exact"/>
        </dgm:presLayoutVars>
      </dgm:prSet>
      <dgm:spPr/>
    </dgm:pt>
    <dgm:pt modelId="{1E49673B-6B45-4B76-A294-68A2E56FA470}" type="pres">
      <dgm:prSet presAssocID="{9BEEBF16-C695-40F4-8ABE-6A9FF866995F}" presName="composite" presStyleCnt="0"/>
      <dgm:spPr/>
    </dgm:pt>
    <dgm:pt modelId="{874709E1-26C9-42F4-88AE-36876EE67682}" type="pres">
      <dgm:prSet presAssocID="{9BEEBF16-C695-40F4-8ABE-6A9FF866995F}" presName="parTx" presStyleLbl="alignNode1" presStyleIdx="0" presStyleCnt="2" custLinFactNeighborX="-1" custLinFactNeighborY="-21333">
        <dgm:presLayoutVars>
          <dgm:chMax val="0"/>
          <dgm:chPref val="0"/>
          <dgm:bulletEnabled val="1"/>
        </dgm:presLayoutVars>
      </dgm:prSet>
      <dgm:spPr/>
    </dgm:pt>
    <dgm:pt modelId="{6718E0C1-36D2-43DE-84E2-A8CA1CD04633}" type="pres">
      <dgm:prSet presAssocID="{9BEEBF16-C695-40F4-8ABE-6A9FF866995F}" presName="desTx" presStyleLbl="alignAccFollowNode1" presStyleIdx="0" presStyleCnt="2" custLinFactNeighborX="-1" custLinFactNeighborY="-22989">
        <dgm:presLayoutVars>
          <dgm:bulletEnabled val="1"/>
        </dgm:presLayoutVars>
      </dgm:prSet>
      <dgm:spPr/>
    </dgm:pt>
    <dgm:pt modelId="{5B8EA622-0396-4D32-A544-65BD92D0D0D4}" type="pres">
      <dgm:prSet presAssocID="{DAD78D07-4535-48E9-A35A-AFF9AA8A23A4}" presName="space" presStyleCnt="0"/>
      <dgm:spPr/>
    </dgm:pt>
    <dgm:pt modelId="{91A5960A-97E8-46B6-BBF4-D7E78D53381D}" type="pres">
      <dgm:prSet presAssocID="{52D5C7F7-EC5C-44A7-B1B7-1D1F05495F12}" presName="composite" presStyleCnt="0"/>
      <dgm:spPr/>
    </dgm:pt>
    <dgm:pt modelId="{0C44DA6D-9E8B-4383-A750-D125A044CE07}" type="pres">
      <dgm:prSet presAssocID="{52D5C7F7-EC5C-44A7-B1B7-1D1F05495F12}" presName="parTx" presStyleLbl="alignNode1" presStyleIdx="1" presStyleCnt="2" custLinFactNeighborX="1" custLinFactNeighborY="-19733">
        <dgm:presLayoutVars>
          <dgm:chMax val="0"/>
          <dgm:chPref val="0"/>
          <dgm:bulletEnabled val="1"/>
        </dgm:presLayoutVars>
      </dgm:prSet>
      <dgm:spPr/>
    </dgm:pt>
    <dgm:pt modelId="{EDC00AFC-69D0-4FDD-AE3C-B8F3030B314C}" type="pres">
      <dgm:prSet presAssocID="{52D5C7F7-EC5C-44A7-B1B7-1D1F05495F12}" presName="desTx" presStyleLbl="alignAccFollowNode1" presStyleIdx="1" presStyleCnt="2" custLinFactNeighborX="1" custLinFactNeighborY="-21779">
        <dgm:presLayoutVars>
          <dgm:bulletEnabled val="1"/>
        </dgm:presLayoutVars>
      </dgm:prSet>
      <dgm:spPr/>
    </dgm:pt>
  </dgm:ptLst>
  <dgm:cxnLst>
    <dgm:cxn modelId="{B9C4BC19-C42C-4CA2-AD04-E5EEEC2A82BC}" srcId="{52D5C7F7-EC5C-44A7-B1B7-1D1F05495F12}" destId="{4AF3C36F-0889-4D6F-8C39-92C36944236D}" srcOrd="2" destOrd="0" parTransId="{7966C4F7-7FBB-4AA7-AA67-DDF2BAEA6E26}" sibTransId="{E6785082-23CE-4808-833F-2405928D9189}"/>
    <dgm:cxn modelId="{90227C5C-445F-487C-9882-57AFEC03EC4E}" type="presOf" srcId="{00CC9139-A19C-411D-B9C4-4C39B2C12066}" destId="{EDC00AFC-69D0-4FDD-AE3C-B8F3030B314C}" srcOrd="0" destOrd="0" presId="urn:microsoft.com/office/officeart/2005/8/layout/hList1"/>
    <dgm:cxn modelId="{82E32142-0118-4C75-BFEF-C69DBE59B5AC}" type="presOf" srcId="{52D5C7F7-EC5C-44A7-B1B7-1D1F05495F12}" destId="{0C44DA6D-9E8B-4383-A750-D125A044CE07}" srcOrd="0" destOrd="0" presId="urn:microsoft.com/office/officeart/2005/8/layout/hList1"/>
    <dgm:cxn modelId="{A7A10267-9132-424F-8695-885405957DCB}" type="presOf" srcId="{7785E33B-1DCD-40C9-BB86-6B3AFE6D0641}" destId="{6718E0C1-36D2-43DE-84E2-A8CA1CD04633}" srcOrd="0" destOrd="0" presId="urn:microsoft.com/office/officeart/2005/8/layout/hList1"/>
    <dgm:cxn modelId="{83C7C86C-1AF5-4C4F-ACEB-35B73D6C67B8}" type="presOf" srcId="{32BCEA0B-6E5C-423F-80E6-596FD2224617}" destId="{6718E0C1-36D2-43DE-84E2-A8CA1CD04633}" srcOrd="0" destOrd="1" presId="urn:microsoft.com/office/officeart/2005/8/layout/hList1"/>
    <dgm:cxn modelId="{9E38ED6D-2932-4956-BB26-35F7E1945109}" srcId="{9BEEBF16-C695-40F4-8ABE-6A9FF866995F}" destId="{7785E33B-1DCD-40C9-BB86-6B3AFE6D0641}" srcOrd="0" destOrd="0" parTransId="{9CB80D4B-84D2-419A-B558-0CC5F72258BD}" sibTransId="{5C5D3766-1532-4910-BE8F-BD4F5C9FA434}"/>
    <dgm:cxn modelId="{09C01051-59D0-4AD5-A41B-D460EAD538E5}" type="presOf" srcId="{EBC83BAB-3235-4373-BDF9-B4BCC68B6CDA}" destId="{BF1AD7EC-FF6D-421A-8747-1A53ACABC240}" srcOrd="0" destOrd="0" presId="urn:microsoft.com/office/officeart/2005/8/layout/hList1"/>
    <dgm:cxn modelId="{616B4C83-F0CD-4F35-BE1F-764BB10FA3E7}" type="presOf" srcId="{9BEEBF16-C695-40F4-8ABE-6A9FF866995F}" destId="{874709E1-26C9-42F4-88AE-36876EE67682}" srcOrd="0" destOrd="0" presId="urn:microsoft.com/office/officeart/2005/8/layout/hList1"/>
    <dgm:cxn modelId="{9564BE83-0766-4E17-B8D6-25765F8F7F99}" srcId="{EBC83BAB-3235-4373-BDF9-B4BCC68B6CDA}" destId="{9BEEBF16-C695-40F4-8ABE-6A9FF866995F}" srcOrd="0" destOrd="0" parTransId="{AC13D95A-8C9A-4603-B800-0A13256A6247}" sibTransId="{DAD78D07-4535-48E9-A35A-AFF9AA8A23A4}"/>
    <dgm:cxn modelId="{562CF590-2BF5-4CDC-BD9F-81751EE1E0DA}" srcId="{9BEEBF16-C695-40F4-8ABE-6A9FF866995F}" destId="{F980C30B-46ED-4612-AA97-8791B77FBDD9}" srcOrd="2" destOrd="0" parTransId="{4061F926-78B9-4BA3-9332-EA70A98FD53D}" sibTransId="{F6FA331B-C5C4-4CC4-B2AE-34D63E906AED}"/>
    <dgm:cxn modelId="{43F841A9-866D-4E52-A9A6-C25C464DBE3C}" type="presOf" srcId="{4AF3C36F-0889-4D6F-8C39-92C36944236D}" destId="{EDC00AFC-69D0-4FDD-AE3C-B8F3030B314C}" srcOrd="0" destOrd="2" presId="urn:microsoft.com/office/officeart/2005/8/layout/hList1"/>
    <dgm:cxn modelId="{44E0A5AB-89B6-4D09-9805-0CB7B6E221F9}" srcId="{52D5C7F7-EC5C-44A7-B1B7-1D1F05495F12}" destId="{00CC9139-A19C-411D-B9C4-4C39B2C12066}" srcOrd="0" destOrd="0" parTransId="{26D1BA99-7DBF-4457-86DA-B94960ED2B22}" sibTransId="{AEE380A0-2E5F-4568-B295-544B9EA7942D}"/>
    <dgm:cxn modelId="{951F3FBD-A716-42F1-A293-8D6E6C76D6D8}" srcId="{EBC83BAB-3235-4373-BDF9-B4BCC68B6CDA}" destId="{52D5C7F7-EC5C-44A7-B1B7-1D1F05495F12}" srcOrd="1" destOrd="0" parTransId="{A6793DC7-7615-4DE2-BDFA-08BBB65CFFB5}" sibTransId="{F1E3D26A-CF3E-4B5B-BAB6-D58A0BCD1962}"/>
    <dgm:cxn modelId="{12DA2DC2-2DBE-413C-9943-3DFAD9F3F076}" type="presOf" srcId="{F980C30B-46ED-4612-AA97-8791B77FBDD9}" destId="{6718E0C1-36D2-43DE-84E2-A8CA1CD04633}" srcOrd="0" destOrd="2" presId="urn:microsoft.com/office/officeart/2005/8/layout/hList1"/>
    <dgm:cxn modelId="{42AB74DF-62E8-4129-A551-E6D56CD5481E}" type="presOf" srcId="{BD9ABF3F-3AD7-42F8-8F1B-31062DE0606F}" destId="{EDC00AFC-69D0-4FDD-AE3C-B8F3030B314C}" srcOrd="0" destOrd="1" presId="urn:microsoft.com/office/officeart/2005/8/layout/hList1"/>
    <dgm:cxn modelId="{B11DCBE6-6CFF-4A35-9F37-103BE36F0018}" srcId="{52D5C7F7-EC5C-44A7-B1B7-1D1F05495F12}" destId="{BD9ABF3F-3AD7-42F8-8F1B-31062DE0606F}" srcOrd="1" destOrd="0" parTransId="{1E89757F-9661-4EBF-841A-223716A13541}" sibTransId="{5B0EC24F-23C7-452B-9F68-DB28F993C150}"/>
    <dgm:cxn modelId="{4886F3E7-BDFE-4C9C-917B-C71A9EF014A4}" srcId="{9BEEBF16-C695-40F4-8ABE-6A9FF866995F}" destId="{32BCEA0B-6E5C-423F-80E6-596FD2224617}" srcOrd="1" destOrd="0" parTransId="{4F2C4582-1160-4E9A-B78D-2F162D5B2006}" sibTransId="{4341FF9D-F8EA-41B8-8ACA-58879D142AD5}"/>
    <dgm:cxn modelId="{0B383BDC-237A-4B59-8ED1-8AC54DD26DEA}" type="presParOf" srcId="{BF1AD7EC-FF6D-421A-8747-1A53ACABC240}" destId="{1E49673B-6B45-4B76-A294-68A2E56FA470}" srcOrd="0" destOrd="0" presId="urn:microsoft.com/office/officeart/2005/8/layout/hList1"/>
    <dgm:cxn modelId="{821BAEC7-F1C9-40FB-8957-987B30AF3618}" type="presParOf" srcId="{1E49673B-6B45-4B76-A294-68A2E56FA470}" destId="{874709E1-26C9-42F4-88AE-36876EE67682}" srcOrd="0" destOrd="0" presId="urn:microsoft.com/office/officeart/2005/8/layout/hList1"/>
    <dgm:cxn modelId="{54A7DE9F-5CF1-49CA-A4B6-48CDBA0A0C63}" type="presParOf" srcId="{1E49673B-6B45-4B76-A294-68A2E56FA470}" destId="{6718E0C1-36D2-43DE-84E2-A8CA1CD04633}" srcOrd="1" destOrd="0" presId="urn:microsoft.com/office/officeart/2005/8/layout/hList1"/>
    <dgm:cxn modelId="{87D1A980-3176-436A-9175-EF3476AF23E9}" type="presParOf" srcId="{BF1AD7EC-FF6D-421A-8747-1A53ACABC240}" destId="{5B8EA622-0396-4D32-A544-65BD92D0D0D4}" srcOrd="1" destOrd="0" presId="urn:microsoft.com/office/officeart/2005/8/layout/hList1"/>
    <dgm:cxn modelId="{765519CB-D5B8-49FE-800A-2E6F6DF0B37A}" type="presParOf" srcId="{BF1AD7EC-FF6D-421A-8747-1A53ACABC240}" destId="{91A5960A-97E8-46B6-BBF4-D7E78D53381D}" srcOrd="2" destOrd="0" presId="urn:microsoft.com/office/officeart/2005/8/layout/hList1"/>
    <dgm:cxn modelId="{6E4F410B-E543-435B-A7D4-1A077A02691C}" type="presParOf" srcId="{91A5960A-97E8-46B6-BBF4-D7E78D53381D}" destId="{0C44DA6D-9E8B-4383-A750-D125A044CE07}" srcOrd="0" destOrd="0" presId="urn:microsoft.com/office/officeart/2005/8/layout/hList1"/>
    <dgm:cxn modelId="{5AFE3E99-FE27-44C0-9906-ABB23B20896C}" type="presParOf" srcId="{91A5960A-97E8-46B6-BBF4-D7E78D53381D}" destId="{EDC00AFC-69D0-4FDD-AE3C-B8F3030B314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575733E-C4C1-4EDF-BFAE-CEA32416E314}"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A39E08A9-F3EA-4C29-AF4A-493BCA3434AE}">
      <dgm:prSet/>
      <dgm:spPr/>
      <dgm:t>
        <a:bodyPr/>
        <a:lstStyle/>
        <a:p>
          <a:r>
            <a:rPr lang="en-US"/>
            <a:t>Have all documents and materials ready (see MOP)</a:t>
          </a:r>
        </a:p>
      </dgm:t>
    </dgm:pt>
    <dgm:pt modelId="{F0D417E2-0FC5-4B42-81D7-642070B8290A}" type="parTrans" cxnId="{3E199561-D3E3-4A79-81FA-A1712CAC73C4}">
      <dgm:prSet/>
      <dgm:spPr/>
      <dgm:t>
        <a:bodyPr/>
        <a:lstStyle/>
        <a:p>
          <a:endParaRPr lang="en-US"/>
        </a:p>
      </dgm:t>
    </dgm:pt>
    <dgm:pt modelId="{8A3CC0A8-9E09-4DD0-89EE-62DF877DF1B6}" type="sibTrans" cxnId="{3E199561-D3E3-4A79-81FA-A1712CAC73C4}">
      <dgm:prSet/>
      <dgm:spPr/>
      <dgm:t>
        <a:bodyPr/>
        <a:lstStyle/>
        <a:p>
          <a:endParaRPr lang="en-US"/>
        </a:p>
      </dgm:t>
    </dgm:pt>
    <dgm:pt modelId="{430E241A-696E-4BD8-83BE-0FF89BDFCC46}">
      <dgm:prSet/>
      <dgm:spPr/>
      <dgm:t>
        <a:bodyPr/>
        <a:lstStyle/>
        <a:p>
          <a:r>
            <a:rPr lang="en-US" b="0"/>
            <a:t>Ask treating clinician permission to approach</a:t>
          </a:r>
          <a:endParaRPr lang="en-US"/>
        </a:p>
      </dgm:t>
    </dgm:pt>
    <dgm:pt modelId="{02EFB347-99C5-4B0A-AA48-820A0A9B8805}" type="parTrans" cxnId="{71925ED3-C70C-4AEF-A8DD-22BCAE6B3358}">
      <dgm:prSet/>
      <dgm:spPr/>
      <dgm:t>
        <a:bodyPr/>
        <a:lstStyle/>
        <a:p>
          <a:endParaRPr lang="en-US"/>
        </a:p>
      </dgm:t>
    </dgm:pt>
    <dgm:pt modelId="{E365DF88-731D-49C2-9C71-11F2D529538E}" type="sibTrans" cxnId="{71925ED3-C70C-4AEF-A8DD-22BCAE6B3358}">
      <dgm:prSet/>
      <dgm:spPr/>
      <dgm:t>
        <a:bodyPr/>
        <a:lstStyle/>
        <a:p>
          <a:endParaRPr lang="en-US"/>
        </a:p>
      </dgm:t>
    </dgm:pt>
    <dgm:pt modelId="{4B88D5A1-3EA9-4710-9AAA-CACF1E8BB3D7}">
      <dgm:prSet/>
      <dgm:spPr/>
      <dgm:t>
        <a:bodyPr/>
        <a:lstStyle/>
        <a:p>
          <a:r>
            <a:rPr lang="en-US"/>
            <a:t>Prisoners and vulnerable patients - reach out to site PI/team for guidance</a:t>
          </a:r>
        </a:p>
      </dgm:t>
    </dgm:pt>
    <dgm:pt modelId="{BD57F237-8B85-480D-BC5D-A13DC9AB1958}" type="parTrans" cxnId="{6555767C-673A-431D-A4BB-B19E1C6CE354}">
      <dgm:prSet/>
      <dgm:spPr/>
      <dgm:t>
        <a:bodyPr/>
        <a:lstStyle/>
        <a:p>
          <a:endParaRPr lang="en-US"/>
        </a:p>
      </dgm:t>
    </dgm:pt>
    <dgm:pt modelId="{078C7A63-9725-4E54-9CD7-92A90E450359}" type="sibTrans" cxnId="{6555767C-673A-431D-A4BB-B19E1C6CE354}">
      <dgm:prSet/>
      <dgm:spPr/>
      <dgm:t>
        <a:bodyPr/>
        <a:lstStyle/>
        <a:p>
          <a:endParaRPr lang="en-US"/>
        </a:p>
      </dgm:t>
    </dgm:pt>
    <dgm:pt modelId="{75880A8E-EE5B-4DCE-B4DD-DA75FE7C00D2}">
      <dgm:prSet/>
      <dgm:spPr/>
      <dgm:t>
        <a:bodyPr/>
        <a:lstStyle/>
        <a:p>
          <a:r>
            <a:rPr lang="en-US" b="0"/>
            <a:t>Be sensitive to the social and political sti</a:t>
          </a:r>
          <a:r>
            <a:rPr lang="en-US"/>
            <a:t>gma of Mpox among certain populations and cultures</a:t>
          </a:r>
        </a:p>
      </dgm:t>
    </dgm:pt>
    <dgm:pt modelId="{45BC4871-77D9-4101-8616-8461BB09B23D}" type="parTrans" cxnId="{346FB7DF-81D6-481E-AE60-7C5BAAF44094}">
      <dgm:prSet/>
      <dgm:spPr/>
      <dgm:t>
        <a:bodyPr/>
        <a:lstStyle/>
        <a:p>
          <a:endParaRPr lang="en-US"/>
        </a:p>
      </dgm:t>
    </dgm:pt>
    <dgm:pt modelId="{16DFD7A7-FE1E-4DA7-BCA9-844A29C529D1}" type="sibTrans" cxnId="{346FB7DF-81D6-481E-AE60-7C5BAAF44094}">
      <dgm:prSet/>
      <dgm:spPr/>
      <dgm:t>
        <a:bodyPr/>
        <a:lstStyle/>
        <a:p>
          <a:endParaRPr lang="en-US"/>
        </a:p>
      </dgm:t>
    </dgm:pt>
    <dgm:pt modelId="{90614950-CE17-421B-A607-5BF73E964899}">
      <dgm:prSet/>
      <dgm:spPr/>
      <dgm:t>
        <a:bodyPr/>
        <a:lstStyle/>
        <a:p>
          <a:r>
            <a:rPr lang="en-US" b="0"/>
            <a:t>Remind the participant they do not have to answer any questions they are not comfortable answering</a:t>
          </a:r>
          <a:endParaRPr lang="en-US"/>
        </a:p>
      </dgm:t>
    </dgm:pt>
    <dgm:pt modelId="{9203D855-9EF1-4F73-AFDC-EC89F58079D2}" type="parTrans" cxnId="{03B8A8DD-B4D5-47D3-B4FE-45A537266C66}">
      <dgm:prSet/>
      <dgm:spPr/>
      <dgm:t>
        <a:bodyPr/>
        <a:lstStyle/>
        <a:p>
          <a:endParaRPr lang="en-US"/>
        </a:p>
      </dgm:t>
    </dgm:pt>
    <dgm:pt modelId="{3B8F55A5-E96B-4166-9FDA-63DD976AA242}" type="sibTrans" cxnId="{03B8A8DD-B4D5-47D3-B4FE-45A537266C66}">
      <dgm:prSet/>
      <dgm:spPr/>
      <dgm:t>
        <a:bodyPr/>
        <a:lstStyle/>
        <a:p>
          <a:endParaRPr lang="en-US"/>
        </a:p>
      </dgm:t>
    </dgm:pt>
    <dgm:pt modelId="{D4321979-9F9C-4456-8390-460B60AC763D}" type="pres">
      <dgm:prSet presAssocID="{9575733E-C4C1-4EDF-BFAE-CEA32416E314}" presName="outerComposite" presStyleCnt="0">
        <dgm:presLayoutVars>
          <dgm:chMax val="5"/>
          <dgm:dir/>
          <dgm:resizeHandles val="exact"/>
        </dgm:presLayoutVars>
      </dgm:prSet>
      <dgm:spPr/>
    </dgm:pt>
    <dgm:pt modelId="{461C64E1-E20E-44B1-BE96-A5D3B63957E4}" type="pres">
      <dgm:prSet presAssocID="{9575733E-C4C1-4EDF-BFAE-CEA32416E314}" presName="dummyMaxCanvas" presStyleCnt="0">
        <dgm:presLayoutVars/>
      </dgm:prSet>
      <dgm:spPr/>
    </dgm:pt>
    <dgm:pt modelId="{A1917283-8A2E-44D5-B90E-7ECBA9688D08}" type="pres">
      <dgm:prSet presAssocID="{9575733E-C4C1-4EDF-BFAE-CEA32416E314}" presName="FiveNodes_1" presStyleLbl="node1" presStyleIdx="0" presStyleCnt="5">
        <dgm:presLayoutVars>
          <dgm:bulletEnabled val="1"/>
        </dgm:presLayoutVars>
      </dgm:prSet>
      <dgm:spPr/>
    </dgm:pt>
    <dgm:pt modelId="{59F97452-B8A2-4C5E-AB7B-219A3A56A9E9}" type="pres">
      <dgm:prSet presAssocID="{9575733E-C4C1-4EDF-BFAE-CEA32416E314}" presName="FiveNodes_2" presStyleLbl="node1" presStyleIdx="1" presStyleCnt="5">
        <dgm:presLayoutVars>
          <dgm:bulletEnabled val="1"/>
        </dgm:presLayoutVars>
      </dgm:prSet>
      <dgm:spPr/>
    </dgm:pt>
    <dgm:pt modelId="{B5E94B95-E54C-47D4-B10B-C2DB5F2F6778}" type="pres">
      <dgm:prSet presAssocID="{9575733E-C4C1-4EDF-BFAE-CEA32416E314}" presName="FiveNodes_3" presStyleLbl="node1" presStyleIdx="2" presStyleCnt="5">
        <dgm:presLayoutVars>
          <dgm:bulletEnabled val="1"/>
        </dgm:presLayoutVars>
      </dgm:prSet>
      <dgm:spPr/>
    </dgm:pt>
    <dgm:pt modelId="{A7FEEFDA-3C56-479B-A088-F3B9AA803E4B}" type="pres">
      <dgm:prSet presAssocID="{9575733E-C4C1-4EDF-BFAE-CEA32416E314}" presName="FiveNodes_4" presStyleLbl="node1" presStyleIdx="3" presStyleCnt="5">
        <dgm:presLayoutVars>
          <dgm:bulletEnabled val="1"/>
        </dgm:presLayoutVars>
      </dgm:prSet>
      <dgm:spPr/>
    </dgm:pt>
    <dgm:pt modelId="{959CC5FE-538B-4391-B3D4-A0037C34F684}" type="pres">
      <dgm:prSet presAssocID="{9575733E-C4C1-4EDF-BFAE-CEA32416E314}" presName="FiveNodes_5" presStyleLbl="node1" presStyleIdx="4" presStyleCnt="5">
        <dgm:presLayoutVars>
          <dgm:bulletEnabled val="1"/>
        </dgm:presLayoutVars>
      </dgm:prSet>
      <dgm:spPr/>
    </dgm:pt>
    <dgm:pt modelId="{05CB6E14-14D7-4507-A1F1-2B791FB56453}" type="pres">
      <dgm:prSet presAssocID="{9575733E-C4C1-4EDF-BFAE-CEA32416E314}" presName="FiveConn_1-2" presStyleLbl="fgAccFollowNode1" presStyleIdx="0" presStyleCnt="4">
        <dgm:presLayoutVars>
          <dgm:bulletEnabled val="1"/>
        </dgm:presLayoutVars>
      </dgm:prSet>
      <dgm:spPr/>
    </dgm:pt>
    <dgm:pt modelId="{9B9BFD8C-5844-4464-B835-F3EB60971FBE}" type="pres">
      <dgm:prSet presAssocID="{9575733E-C4C1-4EDF-BFAE-CEA32416E314}" presName="FiveConn_2-3" presStyleLbl="fgAccFollowNode1" presStyleIdx="1" presStyleCnt="4">
        <dgm:presLayoutVars>
          <dgm:bulletEnabled val="1"/>
        </dgm:presLayoutVars>
      </dgm:prSet>
      <dgm:spPr/>
    </dgm:pt>
    <dgm:pt modelId="{16F5B21E-AF86-4689-BF52-541A7CC0924F}" type="pres">
      <dgm:prSet presAssocID="{9575733E-C4C1-4EDF-BFAE-CEA32416E314}" presName="FiveConn_3-4" presStyleLbl="fgAccFollowNode1" presStyleIdx="2" presStyleCnt="4">
        <dgm:presLayoutVars>
          <dgm:bulletEnabled val="1"/>
        </dgm:presLayoutVars>
      </dgm:prSet>
      <dgm:spPr/>
    </dgm:pt>
    <dgm:pt modelId="{38CD592C-5E91-49BA-BFDB-08201931DC1E}" type="pres">
      <dgm:prSet presAssocID="{9575733E-C4C1-4EDF-BFAE-CEA32416E314}" presName="FiveConn_4-5" presStyleLbl="fgAccFollowNode1" presStyleIdx="3" presStyleCnt="4">
        <dgm:presLayoutVars>
          <dgm:bulletEnabled val="1"/>
        </dgm:presLayoutVars>
      </dgm:prSet>
      <dgm:spPr/>
    </dgm:pt>
    <dgm:pt modelId="{33CAEF83-E5B2-4A34-BF2D-ED2C3219E0E3}" type="pres">
      <dgm:prSet presAssocID="{9575733E-C4C1-4EDF-BFAE-CEA32416E314}" presName="FiveNodes_1_text" presStyleLbl="node1" presStyleIdx="4" presStyleCnt="5">
        <dgm:presLayoutVars>
          <dgm:bulletEnabled val="1"/>
        </dgm:presLayoutVars>
      </dgm:prSet>
      <dgm:spPr/>
    </dgm:pt>
    <dgm:pt modelId="{2EC6EABE-22C9-4CF9-8273-49453020CABF}" type="pres">
      <dgm:prSet presAssocID="{9575733E-C4C1-4EDF-BFAE-CEA32416E314}" presName="FiveNodes_2_text" presStyleLbl="node1" presStyleIdx="4" presStyleCnt="5">
        <dgm:presLayoutVars>
          <dgm:bulletEnabled val="1"/>
        </dgm:presLayoutVars>
      </dgm:prSet>
      <dgm:spPr/>
    </dgm:pt>
    <dgm:pt modelId="{5052C406-B9FB-4EB9-A19A-8BE0CBF68897}" type="pres">
      <dgm:prSet presAssocID="{9575733E-C4C1-4EDF-BFAE-CEA32416E314}" presName="FiveNodes_3_text" presStyleLbl="node1" presStyleIdx="4" presStyleCnt="5">
        <dgm:presLayoutVars>
          <dgm:bulletEnabled val="1"/>
        </dgm:presLayoutVars>
      </dgm:prSet>
      <dgm:spPr/>
    </dgm:pt>
    <dgm:pt modelId="{22C2E059-FAC8-4054-9748-2CD470FC81E4}" type="pres">
      <dgm:prSet presAssocID="{9575733E-C4C1-4EDF-BFAE-CEA32416E314}" presName="FiveNodes_4_text" presStyleLbl="node1" presStyleIdx="4" presStyleCnt="5">
        <dgm:presLayoutVars>
          <dgm:bulletEnabled val="1"/>
        </dgm:presLayoutVars>
      </dgm:prSet>
      <dgm:spPr/>
    </dgm:pt>
    <dgm:pt modelId="{D7D849AC-74A3-495B-9D79-127DEAFC10CE}" type="pres">
      <dgm:prSet presAssocID="{9575733E-C4C1-4EDF-BFAE-CEA32416E314}" presName="FiveNodes_5_text" presStyleLbl="node1" presStyleIdx="4" presStyleCnt="5">
        <dgm:presLayoutVars>
          <dgm:bulletEnabled val="1"/>
        </dgm:presLayoutVars>
      </dgm:prSet>
      <dgm:spPr/>
    </dgm:pt>
  </dgm:ptLst>
  <dgm:cxnLst>
    <dgm:cxn modelId="{6B1D3203-AE0B-478E-B822-34E79B210DFB}" type="presOf" srcId="{8A3CC0A8-9E09-4DD0-89EE-62DF877DF1B6}" destId="{05CB6E14-14D7-4507-A1F1-2B791FB56453}" srcOrd="0" destOrd="0" presId="urn:microsoft.com/office/officeart/2005/8/layout/vProcess5"/>
    <dgm:cxn modelId="{0EB3A906-F321-43E5-B622-304AD79C86DA}" type="presOf" srcId="{430E241A-696E-4BD8-83BE-0FF89BDFCC46}" destId="{59F97452-B8A2-4C5E-AB7B-219A3A56A9E9}" srcOrd="0" destOrd="0" presId="urn:microsoft.com/office/officeart/2005/8/layout/vProcess5"/>
    <dgm:cxn modelId="{90A82309-99E9-450D-98B7-A59F886CA5C6}" type="presOf" srcId="{E365DF88-731D-49C2-9C71-11F2D529538E}" destId="{9B9BFD8C-5844-4464-B835-F3EB60971FBE}" srcOrd="0" destOrd="0" presId="urn:microsoft.com/office/officeart/2005/8/layout/vProcess5"/>
    <dgm:cxn modelId="{12DDD924-87F8-4929-B79B-46A67938D818}" type="presOf" srcId="{90614950-CE17-421B-A607-5BF73E964899}" destId="{959CC5FE-538B-4391-B3D4-A0037C34F684}" srcOrd="0" destOrd="0" presId="urn:microsoft.com/office/officeart/2005/8/layout/vProcess5"/>
    <dgm:cxn modelId="{20024731-9864-4E4C-AA1F-AC23F9D29EC0}" type="presOf" srcId="{A39E08A9-F3EA-4C29-AF4A-493BCA3434AE}" destId="{33CAEF83-E5B2-4A34-BF2D-ED2C3219E0E3}" srcOrd="1" destOrd="0" presId="urn:microsoft.com/office/officeart/2005/8/layout/vProcess5"/>
    <dgm:cxn modelId="{1AA7CD3C-7281-4054-9819-00A36A5BBA3F}" type="presOf" srcId="{A39E08A9-F3EA-4C29-AF4A-493BCA3434AE}" destId="{A1917283-8A2E-44D5-B90E-7ECBA9688D08}" srcOrd="0" destOrd="0" presId="urn:microsoft.com/office/officeart/2005/8/layout/vProcess5"/>
    <dgm:cxn modelId="{B9424860-C0C7-44F6-AE45-4DE5B8F72B18}" type="presOf" srcId="{9575733E-C4C1-4EDF-BFAE-CEA32416E314}" destId="{D4321979-9F9C-4456-8390-460B60AC763D}" srcOrd="0" destOrd="0" presId="urn:microsoft.com/office/officeart/2005/8/layout/vProcess5"/>
    <dgm:cxn modelId="{3E199561-D3E3-4A79-81FA-A1712CAC73C4}" srcId="{9575733E-C4C1-4EDF-BFAE-CEA32416E314}" destId="{A39E08A9-F3EA-4C29-AF4A-493BCA3434AE}" srcOrd="0" destOrd="0" parTransId="{F0D417E2-0FC5-4B42-81D7-642070B8290A}" sibTransId="{8A3CC0A8-9E09-4DD0-89EE-62DF877DF1B6}"/>
    <dgm:cxn modelId="{7CE41067-8097-4474-9AD7-13811CFF2B06}" type="presOf" srcId="{16DFD7A7-FE1E-4DA7-BCA9-844A29C529D1}" destId="{38CD592C-5E91-49BA-BFDB-08201931DC1E}" srcOrd="0" destOrd="0" presId="urn:microsoft.com/office/officeart/2005/8/layout/vProcess5"/>
    <dgm:cxn modelId="{6555767C-673A-431D-A4BB-B19E1C6CE354}" srcId="{9575733E-C4C1-4EDF-BFAE-CEA32416E314}" destId="{4B88D5A1-3EA9-4710-9AAA-CACF1E8BB3D7}" srcOrd="2" destOrd="0" parTransId="{BD57F237-8B85-480D-BC5D-A13DC9AB1958}" sibTransId="{078C7A63-9725-4E54-9CD7-92A90E450359}"/>
    <dgm:cxn modelId="{C5646BA1-0E46-4314-961B-CD042A44FA66}" type="presOf" srcId="{75880A8E-EE5B-4DCE-B4DD-DA75FE7C00D2}" destId="{22C2E059-FAC8-4054-9748-2CD470FC81E4}" srcOrd="1" destOrd="0" presId="urn:microsoft.com/office/officeart/2005/8/layout/vProcess5"/>
    <dgm:cxn modelId="{01CFBAAD-9380-47DF-A2BE-9E144F3255EB}" type="presOf" srcId="{430E241A-696E-4BD8-83BE-0FF89BDFCC46}" destId="{2EC6EABE-22C9-4CF9-8273-49453020CABF}" srcOrd="1" destOrd="0" presId="urn:microsoft.com/office/officeart/2005/8/layout/vProcess5"/>
    <dgm:cxn modelId="{308FB1C3-B08E-4C45-ACED-9C3E4D81E498}" type="presOf" srcId="{4B88D5A1-3EA9-4710-9AAA-CACF1E8BB3D7}" destId="{5052C406-B9FB-4EB9-A19A-8BE0CBF68897}" srcOrd="1" destOrd="0" presId="urn:microsoft.com/office/officeart/2005/8/layout/vProcess5"/>
    <dgm:cxn modelId="{E02D19C6-8160-47EB-8DEE-DE883A8625AD}" type="presOf" srcId="{90614950-CE17-421B-A607-5BF73E964899}" destId="{D7D849AC-74A3-495B-9D79-127DEAFC10CE}" srcOrd="1" destOrd="0" presId="urn:microsoft.com/office/officeart/2005/8/layout/vProcess5"/>
    <dgm:cxn modelId="{DA2E9FCA-DCEE-469C-888B-C6B9D22CEDBD}" type="presOf" srcId="{4B88D5A1-3EA9-4710-9AAA-CACF1E8BB3D7}" destId="{B5E94B95-E54C-47D4-B10B-C2DB5F2F6778}" srcOrd="0" destOrd="0" presId="urn:microsoft.com/office/officeart/2005/8/layout/vProcess5"/>
    <dgm:cxn modelId="{71925ED3-C70C-4AEF-A8DD-22BCAE6B3358}" srcId="{9575733E-C4C1-4EDF-BFAE-CEA32416E314}" destId="{430E241A-696E-4BD8-83BE-0FF89BDFCC46}" srcOrd="1" destOrd="0" parTransId="{02EFB347-99C5-4B0A-AA48-820A0A9B8805}" sibTransId="{E365DF88-731D-49C2-9C71-11F2D529538E}"/>
    <dgm:cxn modelId="{03B8A8DD-B4D5-47D3-B4FE-45A537266C66}" srcId="{9575733E-C4C1-4EDF-BFAE-CEA32416E314}" destId="{90614950-CE17-421B-A607-5BF73E964899}" srcOrd="4" destOrd="0" parTransId="{9203D855-9EF1-4F73-AFDC-EC89F58079D2}" sibTransId="{3B8F55A5-E96B-4166-9FDA-63DD976AA242}"/>
    <dgm:cxn modelId="{346FB7DF-81D6-481E-AE60-7C5BAAF44094}" srcId="{9575733E-C4C1-4EDF-BFAE-CEA32416E314}" destId="{75880A8E-EE5B-4DCE-B4DD-DA75FE7C00D2}" srcOrd="3" destOrd="0" parTransId="{45BC4871-77D9-4101-8616-8461BB09B23D}" sibTransId="{16DFD7A7-FE1E-4DA7-BCA9-844A29C529D1}"/>
    <dgm:cxn modelId="{944D04EB-0A87-4859-BC18-7DE5E2185459}" type="presOf" srcId="{078C7A63-9725-4E54-9CD7-92A90E450359}" destId="{16F5B21E-AF86-4689-BF52-541A7CC0924F}" srcOrd="0" destOrd="0" presId="urn:microsoft.com/office/officeart/2005/8/layout/vProcess5"/>
    <dgm:cxn modelId="{87592FF3-A225-45CC-BEB5-91EAC132F9A8}" type="presOf" srcId="{75880A8E-EE5B-4DCE-B4DD-DA75FE7C00D2}" destId="{A7FEEFDA-3C56-479B-A088-F3B9AA803E4B}" srcOrd="0" destOrd="0" presId="urn:microsoft.com/office/officeart/2005/8/layout/vProcess5"/>
    <dgm:cxn modelId="{7A6B9FFF-9760-45C4-8C54-1D5194542035}" type="presParOf" srcId="{D4321979-9F9C-4456-8390-460B60AC763D}" destId="{461C64E1-E20E-44B1-BE96-A5D3B63957E4}" srcOrd="0" destOrd="0" presId="urn:microsoft.com/office/officeart/2005/8/layout/vProcess5"/>
    <dgm:cxn modelId="{695C2269-83B4-4228-8284-9264E0D0C119}" type="presParOf" srcId="{D4321979-9F9C-4456-8390-460B60AC763D}" destId="{A1917283-8A2E-44D5-B90E-7ECBA9688D08}" srcOrd="1" destOrd="0" presId="urn:microsoft.com/office/officeart/2005/8/layout/vProcess5"/>
    <dgm:cxn modelId="{3F65C41E-B8A3-4461-957D-CB48309AB3CB}" type="presParOf" srcId="{D4321979-9F9C-4456-8390-460B60AC763D}" destId="{59F97452-B8A2-4C5E-AB7B-219A3A56A9E9}" srcOrd="2" destOrd="0" presId="urn:microsoft.com/office/officeart/2005/8/layout/vProcess5"/>
    <dgm:cxn modelId="{CBD3C01F-0BE6-4C14-A2F0-188892E115A6}" type="presParOf" srcId="{D4321979-9F9C-4456-8390-460B60AC763D}" destId="{B5E94B95-E54C-47D4-B10B-C2DB5F2F6778}" srcOrd="3" destOrd="0" presId="urn:microsoft.com/office/officeart/2005/8/layout/vProcess5"/>
    <dgm:cxn modelId="{7A130417-255E-44AB-9DB0-C555D4A88844}" type="presParOf" srcId="{D4321979-9F9C-4456-8390-460B60AC763D}" destId="{A7FEEFDA-3C56-479B-A088-F3B9AA803E4B}" srcOrd="4" destOrd="0" presId="urn:microsoft.com/office/officeart/2005/8/layout/vProcess5"/>
    <dgm:cxn modelId="{B3FC819E-95EA-4A60-96E6-3A177884DCE3}" type="presParOf" srcId="{D4321979-9F9C-4456-8390-460B60AC763D}" destId="{959CC5FE-538B-4391-B3D4-A0037C34F684}" srcOrd="5" destOrd="0" presId="urn:microsoft.com/office/officeart/2005/8/layout/vProcess5"/>
    <dgm:cxn modelId="{42004E56-C27D-4905-B985-DEEE1A019F30}" type="presParOf" srcId="{D4321979-9F9C-4456-8390-460B60AC763D}" destId="{05CB6E14-14D7-4507-A1F1-2B791FB56453}" srcOrd="6" destOrd="0" presId="urn:microsoft.com/office/officeart/2005/8/layout/vProcess5"/>
    <dgm:cxn modelId="{C5F60C7D-DAC1-4BB0-87DA-2C022900E082}" type="presParOf" srcId="{D4321979-9F9C-4456-8390-460B60AC763D}" destId="{9B9BFD8C-5844-4464-B835-F3EB60971FBE}" srcOrd="7" destOrd="0" presId="urn:microsoft.com/office/officeart/2005/8/layout/vProcess5"/>
    <dgm:cxn modelId="{621D7C4B-280E-4CAE-8BAF-89DF9DB63DF1}" type="presParOf" srcId="{D4321979-9F9C-4456-8390-460B60AC763D}" destId="{16F5B21E-AF86-4689-BF52-541A7CC0924F}" srcOrd="8" destOrd="0" presId="urn:microsoft.com/office/officeart/2005/8/layout/vProcess5"/>
    <dgm:cxn modelId="{FE5C0A6C-4A73-4D5D-94EC-1B59D59CD3BB}" type="presParOf" srcId="{D4321979-9F9C-4456-8390-460B60AC763D}" destId="{38CD592C-5E91-49BA-BFDB-08201931DC1E}" srcOrd="9" destOrd="0" presId="urn:microsoft.com/office/officeart/2005/8/layout/vProcess5"/>
    <dgm:cxn modelId="{D3B98F30-BAB7-44F9-A74F-860F7FA4BD9F}" type="presParOf" srcId="{D4321979-9F9C-4456-8390-460B60AC763D}" destId="{33CAEF83-E5B2-4A34-BF2D-ED2C3219E0E3}" srcOrd="10" destOrd="0" presId="urn:microsoft.com/office/officeart/2005/8/layout/vProcess5"/>
    <dgm:cxn modelId="{ACF67AEA-B27D-4829-BA8C-7074175C979E}" type="presParOf" srcId="{D4321979-9F9C-4456-8390-460B60AC763D}" destId="{2EC6EABE-22C9-4CF9-8273-49453020CABF}" srcOrd="11" destOrd="0" presId="urn:microsoft.com/office/officeart/2005/8/layout/vProcess5"/>
    <dgm:cxn modelId="{3B67663B-6DB3-47E3-81B6-6382794950B6}" type="presParOf" srcId="{D4321979-9F9C-4456-8390-460B60AC763D}" destId="{5052C406-B9FB-4EB9-A19A-8BE0CBF68897}" srcOrd="12" destOrd="0" presId="urn:microsoft.com/office/officeart/2005/8/layout/vProcess5"/>
    <dgm:cxn modelId="{1A7BBACB-B9DE-41DC-AF64-9C290EF6F4AD}" type="presParOf" srcId="{D4321979-9F9C-4456-8390-460B60AC763D}" destId="{22C2E059-FAC8-4054-9748-2CD470FC81E4}" srcOrd="13" destOrd="0" presId="urn:microsoft.com/office/officeart/2005/8/layout/vProcess5"/>
    <dgm:cxn modelId="{49D5D21A-086C-4982-9821-121AA6291117}" type="presParOf" srcId="{D4321979-9F9C-4456-8390-460B60AC763D}" destId="{D7D849AC-74A3-495B-9D79-127DEAFC10CE}"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3C18852-B365-413B-B497-3DA0B2417445}" type="doc">
      <dgm:prSet loTypeId="urn:microsoft.com/office/officeart/2016/7/layout/RepeatingBendingProcessNew" loCatId="process" qsTypeId="urn:microsoft.com/office/officeart/2005/8/quickstyle/simple2" qsCatId="simple" csTypeId="urn:microsoft.com/office/officeart/2005/8/colors/colorful2" csCatId="colorful"/>
      <dgm:spPr/>
      <dgm:t>
        <a:bodyPr/>
        <a:lstStyle/>
        <a:p>
          <a:endParaRPr lang="en-US"/>
        </a:p>
      </dgm:t>
    </dgm:pt>
    <dgm:pt modelId="{387F1F37-B8FA-4031-835C-7FA9AC0D3566}">
      <dgm:prSet/>
      <dgm:spPr/>
      <dgm:t>
        <a:bodyPr/>
        <a:lstStyle/>
        <a:p>
          <a:r>
            <a:rPr lang="en-US"/>
            <a:t>Hold swab firmly and avoid touching the swab shaft at least 1” before the tip and the length of the swab shaft that will be submerged in the transport medium.</a:t>
          </a:r>
        </a:p>
      </dgm:t>
    </dgm:pt>
    <dgm:pt modelId="{883754AA-9C38-47CB-B102-058E520BD76D}" type="parTrans" cxnId="{B0F287F9-922F-4C5E-96C3-5190DB05A26A}">
      <dgm:prSet/>
      <dgm:spPr/>
      <dgm:t>
        <a:bodyPr/>
        <a:lstStyle/>
        <a:p>
          <a:endParaRPr lang="en-US"/>
        </a:p>
      </dgm:t>
    </dgm:pt>
    <dgm:pt modelId="{247BA4B1-C2FA-4945-AA3E-C931DDB00963}" type="sibTrans" cxnId="{B0F287F9-922F-4C5E-96C3-5190DB05A26A}">
      <dgm:prSet/>
      <dgm:spPr/>
      <dgm:t>
        <a:bodyPr/>
        <a:lstStyle/>
        <a:p>
          <a:endParaRPr lang="en-US"/>
        </a:p>
      </dgm:t>
    </dgm:pt>
    <dgm:pt modelId="{4445D41B-B4CE-4E82-9AC8-5759B5008074}">
      <dgm:prSet/>
      <dgm:spPr/>
      <dgm:t>
        <a:bodyPr/>
        <a:lstStyle/>
        <a:p>
          <a:r>
            <a:rPr lang="en-US"/>
            <a:t>Swipe the swab back and forth on the lesion 2-3 times then rotate and repeat on the other side of the swab at least 2-3 times</a:t>
          </a:r>
        </a:p>
      </dgm:t>
    </dgm:pt>
    <dgm:pt modelId="{F77C9945-E5F8-4BA6-BEFE-D4641C2A13D3}" type="parTrans" cxnId="{CDD9A440-5763-4D40-A997-247F4BB3C67B}">
      <dgm:prSet/>
      <dgm:spPr/>
      <dgm:t>
        <a:bodyPr/>
        <a:lstStyle/>
        <a:p>
          <a:endParaRPr lang="en-US"/>
        </a:p>
      </dgm:t>
    </dgm:pt>
    <dgm:pt modelId="{4C9A6B16-6E9B-4053-9BC3-2369758D71A1}" type="sibTrans" cxnId="{CDD9A440-5763-4D40-A997-247F4BB3C67B}">
      <dgm:prSet/>
      <dgm:spPr/>
      <dgm:t>
        <a:bodyPr/>
        <a:lstStyle/>
        <a:p>
          <a:endParaRPr lang="en-US"/>
        </a:p>
      </dgm:t>
    </dgm:pt>
    <dgm:pt modelId="{00FE73CB-6097-4053-811D-8E52B5494E30}">
      <dgm:prSet/>
      <dgm:spPr/>
      <dgm:t>
        <a:bodyPr/>
        <a:lstStyle/>
        <a:p>
          <a:r>
            <a:rPr lang="en-US"/>
            <a:t>Make sure to apply firm pressure which may result in discomfort but is necessary to obtain adequate DNA. Pressure must be firm enough so that the plastic shaft bends slightly</a:t>
          </a:r>
        </a:p>
      </dgm:t>
    </dgm:pt>
    <dgm:pt modelId="{C150D607-49D5-49ED-9F6A-E10028786B52}" type="parTrans" cxnId="{FD35231E-A970-4A9F-967A-78FAF80283E2}">
      <dgm:prSet/>
      <dgm:spPr/>
      <dgm:t>
        <a:bodyPr/>
        <a:lstStyle/>
        <a:p>
          <a:endParaRPr lang="en-US"/>
        </a:p>
      </dgm:t>
    </dgm:pt>
    <dgm:pt modelId="{0A61A311-5ADC-4207-9E89-F7BCB460253D}" type="sibTrans" cxnId="{FD35231E-A970-4A9F-967A-78FAF80283E2}">
      <dgm:prSet/>
      <dgm:spPr/>
      <dgm:t>
        <a:bodyPr/>
        <a:lstStyle/>
        <a:p>
          <a:endParaRPr lang="en-US"/>
        </a:p>
      </dgm:t>
    </dgm:pt>
    <dgm:pt modelId="{08BB27A8-F282-46DE-AFF9-44ECEF68A2F1}">
      <dgm:prSet/>
      <dgm:spPr/>
      <dgm:t>
        <a:bodyPr/>
        <a:lstStyle/>
        <a:p>
          <a:r>
            <a:rPr lang="en-US"/>
            <a:t>If lesion ruptures while swabbing, ensure swab collects lesion fluid</a:t>
          </a:r>
        </a:p>
      </dgm:t>
    </dgm:pt>
    <dgm:pt modelId="{441352A0-8E07-4BB8-8FAB-E5DABBF396DC}" type="parTrans" cxnId="{78CD435B-AE97-4E23-9448-E6045A286B9E}">
      <dgm:prSet/>
      <dgm:spPr/>
      <dgm:t>
        <a:bodyPr/>
        <a:lstStyle/>
        <a:p>
          <a:endParaRPr lang="en-US"/>
        </a:p>
      </dgm:t>
    </dgm:pt>
    <dgm:pt modelId="{D56FE62E-528C-4F24-80AD-53207A13ECE7}" type="sibTrans" cxnId="{78CD435B-AE97-4E23-9448-E6045A286B9E}">
      <dgm:prSet/>
      <dgm:spPr/>
      <dgm:t>
        <a:bodyPr/>
        <a:lstStyle/>
        <a:p>
          <a:endParaRPr lang="en-US"/>
        </a:p>
      </dgm:t>
    </dgm:pt>
    <dgm:pt modelId="{2E6E5968-6C51-4E6A-B4F8-B980374762A8}">
      <dgm:prSet/>
      <dgm:spPr/>
      <dgm:t>
        <a:bodyPr/>
        <a:lstStyle/>
        <a:p>
          <a:r>
            <a:rPr lang="en-US"/>
            <a:t>If skin material is visible on swab this is adequate collection, however skin material may not always be visible</a:t>
          </a:r>
        </a:p>
      </dgm:t>
    </dgm:pt>
    <dgm:pt modelId="{BF3A4FBE-0E8E-499D-B664-9872533B9407}" type="parTrans" cxnId="{2F0F9515-FD49-43BE-B56F-2A3107656438}">
      <dgm:prSet/>
      <dgm:spPr/>
      <dgm:t>
        <a:bodyPr/>
        <a:lstStyle/>
        <a:p>
          <a:endParaRPr lang="en-US"/>
        </a:p>
      </dgm:t>
    </dgm:pt>
    <dgm:pt modelId="{09DB4C23-D0A4-434C-A244-266F70EDCBEB}" type="sibTrans" cxnId="{2F0F9515-FD49-43BE-B56F-2A3107656438}">
      <dgm:prSet/>
      <dgm:spPr/>
      <dgm:t>
        <a:bodyPr/>
        <a:lstStyle/>
        <a:p>
          <a:endParaRPr lang="en-US"/>
        </a:p>
      </dgm:t>
    </dgm:pt>
    <dgm:pt modelId="{0BB56304-78A9-487A-809A-9D34D3877585}" type="pres">
      <dgm:prSet presAssocID="{B3C18852-B365-413B-B497-3DA0B2417445}" presName="Name0" presStyleCnt="0">
        <dgm:presLayoutVars>
          <dgm:dir/>
          <dgm:resizeHandles val="exact"/>
        </dgm:presLayoutVars>
      </dgm:prSet>
      <dgm:spPr/>
    </dgm:pt>
    <dgm:pt modelId="{0D8D6240-2556-453D-B4E5-54200486E357}" type="pres">
      <dgm:prSet presAssocID="{387F1F37-B8FA-4031-835C-7FA9AC0D3566}" presName="node" presStyleLbl="node1" presStyleIdx="0" presStyleCnt="5">
        <dgm:presLayoutVars>
          <dgm:bulletEnabled val="1"/>
        </dgm:presLayoutVars>
      </dgm:prSet>
      <dgm:spPr/>
    </dgm:pt>
    <dgm:pt modelId="{5A52FCB5-A69C-4142-A221-FEE4A27F3A8D}" type="pres">
      <dgm:prSet presAssocID="{247BA4B1-C2FA-4945-AA3E-C931DDB00963}" presName="sibTrans" presStyleLbl="sibTrans1D1" presStyleIdx="0" presStyleCnt="4"/>
      <dgm:spPr/>
    </dgm:pt>
    <dgm:pt modelId="{5219E79F-E53D-4465-9C38-5C1293B274F4}" type="pres">
      <dgm:prSet presAssocID="{247BA4B1-C2FA-4945-AA3E-C931DDB00963}" presName="connectorText" presStyleLbl="sibTrans1D1" presStyleIdx="0" presStyleCnt="4"/>
      <dgm:spPr/>
    </dgm:pt>
    <dgm:pt modelId="{2F824A3E-FC64-4B16-8A95-638E45D8371E}" type="pres">
      <dgm:prSet presAssocID="{4445D41B-B4CE-4E82-9AC8-5759B5008074}" presName="node" presStyleLbl="node1" presStyleIdx="1" presStyleCnt="5">
        <dgm:presLayoutVars>
          <dgm:bulletEnabled val="1"/>
        </dgm:presLayoutVars>
      </dgm:prSet>
      <dgm:spPr/>
    </dgm:pt>
    <dgm:pt modelId="{C61F9318-DB57-4ACC-8AB6-0CA5FF85F00A}" type="pres">
      <dgm:prSet presAssocID="{4C9A6B16-6E9B-4053-9BC3-2369758D71A1}" presName="sibTrans" presStyleLbl="sibTrans1D1" presStyleIdx="1" presStyleCnt="4"/>
      <dgm:spPr/>
    </dgm:pt>
    <dgm:pt modelId="{E1E59FB0-E664-4F4B-9083-F92F6B09F02B}" type="pres">
      <dgm:prSet presAssocID="{4C9A6B16-6E9B-4053-9BC3-2369758D71A1}" presName="connectorText" presStyleLbl="sibTrans1D1" presStyleIdx="1" presStyleCnt="4"/>
      <dgm:spPr/>
    </dgm:pt>
    <dgm:pt modelId="{A991EF3C-56F3-4758-ABF7-27311DC86AAB}" type="pres">
      <dgm:prSet presAssocID="{00FE73CB-6097-4053-811D-8E52B5494E30}" presName="node" presStyleLbl="node1" presStyleIdx="2" presStyleCnt="5">
        <dgm:presLayoutVars>
          <dgm:bulletEnabled val="1"/>
        </dgm:presLayoutVars>
      </dgm:prSet>
      <dgm:spPr/>
    </dgm:pt>
    <dgm:pt modelId="{0E321A1E-0C1B-43C2-A957-A28198602A47}" type="pres">
      <dgm:prSet presAssocID="{0A61A311-5ADC-4207-9E89-F7BCB460253D}" presName="sibTrans" presStyleLbl="sibTrans1D1" presStyleIdx="2" presStyleCnt="4"/>
      <dgm:spPr/>
    </dgm:pt>
    <dgm:pt modelId="{137AE926-517F-4DC0-9934-4311FCA5AA1E}" type="pres">
      <dgm:prSet presAssocID="{0A61A311-5ADC-4207-9E89-F7BCB460253D}" presName="connectorText" presStyleLbl="sibTrans1D1" presStyleIdx="2" presStyleCnt="4"/>
      <dgm:spPr/>
    </dgm:pt>
    <dgm:pt modelId="{E5B29E1D-7F1C-4E51-808E-CAA17A59FBA5}" type="pres">
      <dgm:prSet presAssocID="{08BB27A8-F282-46DE-AFF9-44ECEF68A2F1}" presName="node" presStyleLbl="node1" presStyleIdx="3" presStyleCnt="5">
        <dgm:presLayoutVars>
          <dgm:bulletEnabled val="1"/>
        </dgm:presLayoutVars>
      </dgm:prSet>
      <dgm:spPr/>
    </dgm:pt>
    <dgm:pt modelId="{B02F6CD7-D4C8-43CF-B6C4-F0086ACD07C3}" type="pres">
      <dgm:prSet presAssocID="{D56FE62E-528C-4F24-80AD-53207A13ECE7}" presName="sibTrans" presStyleLbl="sibTrans1D1" presStyleIdx="3" presStyleCnt="4"/>
      <dgm:spPr/>
    </dgm:pt>
    <dgm:pt modelId="{9E3C9308-6BD7-4F0C-BCB2-A02825D2AA94}" type="pres">
      <dgm:prSet presAssocID="{D56FE62E-528C-4F24-80AD-53207A13ECE7}" presName="connectorText" presStyleLbl="sibTrans1D1" presStyleIdx="3" presStyleCnt="4"/>
      <dgm:spPr/>
    </dgm:pt>
    <dgm:pt modelId="{92AF7C15-D13F-4FCD-A05E-0259CE03B507}" type="pres">
      <dgm:prSet presAssocID="{2E6E5968-6C51-4E6A-B4F8-B980374762A8}" presName="node" presStyleLbl="node1" presStyleIdx="4" presStyleCnt="5">
        <dgm:presLayoutVars>
          <dgm:bulletEnabled val="1"/>
        </dgm:presLayoutVars>
      </dgm:prSet>
      <dgm:spPr/>
    </dgm:pt>
  </dgm:ptLst>
  <dgm:cxnLst>
    <dgm:cxn modelId="{2F0F9515-FD49-43BE-B56F-2A3107656438}" srcId="{B3C18852-B365-413B-B497-3DA0B2417445}" destId="{2E6E5968-6C51-4E6A-B4F8-B980374762A8}" srcOrd="4" destOrd="0" parTransId="{BF3A4FBE-0E8E-499D-B664-9872533B9407}" sibTransId="{09DB4C23-D0A4-434C-A244-266F70EDCBEB}"/>
    <dgm:cxn modelId="{FD35231E-A970-4A9F-967A-78FAF80283E2}" srcId="{B3C18852-B365-413B-B497-3DA0B2417445}" destId="{00FE73CB-6097-4053-811D-8E52B5494E30}" srcOrd="2" destOrd="0" parTransId="{C150D607-49D5-49ED-9F6A-E10028786B52}" sibTransId="{0A61A311-5ADC-4207-9E89-F7BCB460253D}"/>
    <dgm:cxn modelId="{02018E23-D883-4EC3-BFD0-EE374064E485}" type="presOf" srcId="{0A61A311-5ADC-4207-9E89-F7BCB460253D}" destId="{0E321A1E-0C1B-43C2-A957-A28198602A47}" srcOrd="0" destOrd="0" presId="urn:microsoft.com/office/officeart/2016/7/layout/RepeatingBendingProcessNew"/>
    <dgm:cxn modelId="{0224EF25-8A3F-4FB3-B262-BA0F94AF33F3}" type="presOf" srcId="{00FE73CB-6097-4053-811D-8E52B5494E30}" destId="{A991EF3C-56F3-4758-ABF7-27311DC86AAB}" srcOrd="0" destOrd="0" presId="urn:microsoft.com/office/officeart/2016/7/layout/RepeatingBendingProcessNew"/>
    <dgm:cxn modelId="{9160E02C-ED86-4AEC-AD19-45F4BEFE143A}" type="presOf" srcId="{0A61A311-5ADC-4207-9E89-F7BCB460253D}" destId="{137AE926-517F-4DC0-9934-4311FCA5AA1E}" srcOrd="1" destOrd="0" presId="urn:microsoft.com/office/officeart/2016/7/layout/RepeatingBendingProcessNew"/>
    <dgm:cxn modelId="{CDD9A440-5763-4D40-A997-247F4BB3C67B}" srcId="{B3C18852-B365-413B-B497-3DA0B2417445}" destId="{4445D41B-B4CE-4E82-9AC8-5759B5008074}" srcOrd="1" destOrd="0" parTransId="{F77C9945-E5F8-4BA6-BEFE-D4641C2A13D3}" sibTransId="{4C9A6B16-6E9B-4053-9BC3-2369758D71A1}"/>
    <dgm:cxn modelId="{78CD435B-AE97-4E23-9448-E6045A286B9E}" srcId="{B3C18852-B365-413B-B497-3DA0B2417445}" destId="{08BB27A8-F282-46DE-AFF9-44ECEF68A2F1}" srcOrd="3" destOrd="0" parTransId="{441352A0-8E07-4BB8-8FAB-E5DABBF396DC}" sibTransId="{D56FE62E-528C-4F24-80AD-53207A13ECE7}"/>
    <dgm:cxn modelId="{E9DDE05B-8BCE-4D75-9B49-E7AB1A741EF6}" type="presOf" srcId="{4445D41B-B4CE-4E82-9AC8-5759B5008074}" destId="{2F824A3E-FC64-4B16-8A95-638E45D8371E}" srcOrd="0" destOrd="0" presId="urn:microsoft.com/office/officeart/2016/7/layout/RepeatingBendingProcessNew"/>
    <dgm:cxn modelId="{A0A6346D-8361-44DA-A2BF-09A2DC8CAC79}" type="presOf" srcId="{4C9A6B16-6E9B-4053-9BC3-2369758D71A1}" destId="{E1E59FB0-E664-4F4B-9083-F92F6B09F02B}" srcOrd="1" destOrd="0" presId="urn:microsoft.com/office/officeart/2016/7/layout/RepeatingBendingProcessNew"/>
    <dgm:cxn modelId="{7925CE4E-B7D6-4415-85FD-5C150940DF68}" type="presOf" srcId="{2E6E5968-6C51-4E6A-B4F8-B980374762A8}" destId="{92AF7C15-D13F-4FCD-A05E-0259CE03B507}" srcOrd="0" destOrd="0" presId="urn:microsoft.com/office/officeart/2016/7/layout/RepeatingBendingProcessNew"/>
    <dgm:cxn modelId="{390C9B73-27C7-4659-9D75-0BC9E82DF845}" type="presOf" srcId="{08BB27A8-F282-46DE-AFF9-44ECEF68A2F1}" destId="{E5B29E1D-7F1C-4E51-808E-CAA17A59FBA5}" srcOrd="0" destOrd="0" presId="urn:microsoft.com/office/officeart/2016/7/layout/RepeatingBendingProcessNew"/>
    <dgm:cxn modelId="{96D9E780-FBA0-4703-B324-99774F52AD1B}" type="presOf" srcId="{D56FE62E-528C-4F24-80AD-53207A13ECE7}" destId="{9E3C9308-6BD7-4F0C-BCB2-A02825D2AA94}" srcOrd="1" destOrd="0" presId="urn:microsoft.com/office/officeart/2016/7/layout/RepeatingBendingProcessNew"/>
    <dgm:cxn modelId="{4B34ABA5-5E0A-4345-BEEF-5244CE96EF19}" type="presOf" srcId="{4C9A6B16-6E9B-4053-9BC3-2369758D71A1}" destId="{C61F9318-DB57-4ACC-8AB6-0CA5FF85F00A}" srcOrd="0" destOrd="0" presId="urn:microsoft.com/office/officeart/2016/7/layout/RepeatingBendingProcessNew"/>
    <dgm:cxn modelId="{7C8D66AA-8ED8-4BDA-8CA2-C0473CDF3807}" type="presOf" srcId="{D56FE62E-528C-4F24-80AD-53207A13ECE7}" destId="{B02F6CD7-D4C8-43CF-B6C4-F0086ACD07C3}" srcOrd="0" destOrd="0" presId="urn:microsoft.com/office/officeart/2016/7/layout/RepeatingBendingProcessNew"/>
    <dgm:cxn modelId="{23F326AC-A10C-4557-836E-0D116833E404}" type="presOf" srcId="{247BA4B1-C2FA-4945-AA3E-C931DDB00963}" destId="{5A52FCB5-A69C-4142-A221-FEE4A27F3A8D}" srcOrd="0" destOrd="0" presId="urn:microsoft.com/office/officeart/2016/7/layout/RepeatingBendingProcessNew"/>
    <dgm:cxn modelId="{CBD0BBBC-A58E-47EE-9C2B-9C5D816F9A5A}" type="presOf" srcId="{B3C18852-B365-413B-B497-3DA0B2417445}" destId="{0BB56304-78A9-487A-809A-9D34D3877585}" srcOrd="0" destOrd="0" presId="urn:microsoft.com/office/officeart/2016/7/layout/RepeatingBendingProcessNew"/>
    <dgm:cxn modelId="{31C106E4-BA3B-4C72-A189-545253930470}" type="presOf" srcId="{247BA4B1-C2FA-4945-AA3E-C931DDB00963}" destId="{5219E79F-E53D-4465-9C38-5C1293B274F4}" srcOrd="1" destOrd="0" presId="urn:microsoft.com/office/officeart/2016/7/layout/RepeatingBendingProcessNew"/>
    <dgm:cxn modelId="{E61249F3-9DA0-42F1-BF26-4A9F23E1654F}" type="presOf" srcId="{387F1F37-B8FA-4031-835C-7FA9AC0D3566}" destId="{0D8D6240-2556-453D-B4E5-54200486E357}" srcOrd="0" destOrd="0" presId="urn:microsoft.com/office/officeart/2016/7/layout/RepeatingBendingProcessNew"/>
    <dgm:cxn modelId="{B0F287F9-922F-4C5E-96C3-5190DB05A26A}" srcId="{B3C18852-B365-413B-B497-3DA0B2417445}" destId="{387F1F37-B8FA-4031-835C-7FA9AC0D3566}" srcOrd="0" destOrd="0" parTransId="{883754AA-9C38-47CB-B102-058E520BD76D}" sibTransId="{247BA4B1-C2FA-4945-AA3E-C931DDB00963}"/>
    <dgm:cxn modelId="{49570F3F-3533-4BD9-A65A-9F7BB29ACCFA}" type="presParOf" srcId="{0BB56304-78A9-487A-809A-9D34D3877585}" destId="{0D8D6240-2556-453D-B4E5-54200486E357}" srcOrd="0" destOrd="0" presId="urn:microsoft.com/office/officeart/2016/7/layout/RepeatingBendingProcessNew"/>
    <dgm:cxn modelId="{DF5FA2CD-0742-49A2-96AD-9D33673E1A67}" type="presParOf" srcId="{0BB56304-78A9-487A-809A-9D34D3877585}" destId="{5A52FCB5-A69C-4142-A221-FEE4A27F3A8D}" srcOrd="1" destOrd="0" presId="urn:microsoft.com/office/officeart/2016/7/layout/RepeatingBendingProcessNew"/>
    <dgm:cxn modelId="{F5037B16-ABC9-4795-B307-FA8BDB8109D2}" type="presParOf" srcId="{5A52FCB5-A69C-4142-A221-FEE4A27F3A8D}" destId="{5219E79F-E53D-4465-9C38-5C1293B274F4}" srcOrd="0" destOrd="0" presId="urn:microsoft.com/office/officeart/2016/7/layout/RepeatingBendingProcessNew"/>
    <dgm:cxn modelId="{BE276F01-62F4-409F-8649-859AEB29A30F}" type="presParOf" srcId="{0BB56304-78A9-487A-809A-9D34D3877585}" destId="{2F824A3E-FC64-4B16-8A95-638E45D8371E}" srcOrd="2" destOrd="0" presId="urn:microsoft.com/office/officeart/2016/7/layout/RepeatingBendingProcessNew"/>
    <dgm:cxn modelId="{8C70EB68-DD12-4F0C-97A9-0C6C9C709DD1}" type="presParOf" srcId="{0BB56304-78A9-487A-809A-9D34D3877585}" destId="{C61F9318-DB57-4ACC-8AB6-0CA5FF85F00A}" srcOrd="3" destOrd="0" presId="urn:microsoft.com/office/officeart/2016/7/layout/RepeatingBendingProcessNew"/>
    <dgm:cxn modelId="{25667013-4773-44C9-A119-ACFEEB0930C3}" type="presParOf" srcId="{C61F9318-DB57-4ACC-8AB6-0CA5FF85F00A}" destId="{E1E59FB0-E664-4F4B-9083-F92F6B09F02B}" srcOrd="0" destOrd="0" presId="urn:microsoft.com/office/officeart/2016/7/layout/RepeatingBendingProcessNew"/>
    <dgm:cxn modelId="{2D231D98-7286-4B0A-864A-ED28C43B85AF}" type="presParOf" srcId="{0BB56304-78A9-487A-809A-9D34D3877585}" destId="{A991EF3C-56F3-4758-ABF7-27311DC86AAB}" srcOrd="4" destOrd="0" presId="urn:microsoft.com/office/officeart/2016/7/layout/RepeatingBendingProcessNew"/>
    <dgm:cxn modelId="{1B9329AD-EE36-40AB-802D-A296061E183E}" type="presParOf" srcId="{0BB56304-78A9-487A-809A-9D34D3877585}" destId="{0E321A1E-0C1B-43C2-A957-A28198602A47}" srcOrd="5" destOrd="0" presId="urn:microsoft.com/office/officeart/2016/7/layout/RepeatingBendingProcessNew"/>
    <dgm:cxn modelId="{4A739F1A-29CC-4A43-8532-522141E92C75}" type="presParOf" srcId="{0E321A1E-0C1B-43C2-A957-A28198602A47}" destId="{137AE926-517F-4DC0-9934-4311FCA5AA1E}" srcOrd="0" destOrd="0" presId="urn:microsoft.com/office/officeart/2016/7/layout/RepeatingBendingProcessNew"/>
    <dgm:cxn modelId="{B1B8CCFA-2CE9-4ECE-B803-8F5AD7222C76}" type="presParOf" srcId="{0BB56304-78A9-487A-809A-9D34D3877585}" destId="{E5B29E1D-7F1C-4E51-808E-CAA17A59FBA5}" srcOrd="6" destOrd="0" presId="urn:microsoft.com/office/officeart/2016/7/layout/RepeatingBendingProcessNew"/>
    <dgm:cxn modelId="{3F9D464D-82F6-47FD-B5CF-9C26C9A79BA8}" type="presParOf" srcId="{0BB56304-78A9-487A-809A-9D34D3877585}" destId="{B02F6CD7-D4C8-43CF-B6C4-F0086ACD07C3}" srcOrd="7" destOrd="0" presId="urn:microsoft.com/office/officeart/2016/7/layout/RepeatingBendingProcessNew"/>
    <dgm:cxn modelId="{E4741A34-7478-4FD9-A9C3-B3FEA9929E71}" type="presParOf" srcId="{B02F6CD7-D4C8-43CF-B6C4-F0086ACD07C3}" destId="{9E3C9308-6BD7-4F0C-BCB2-A02825D2AA94}" srcOrd="0" destOrd="0" presId="urn:microsoft.com/office/officeart/2016/7/layout/RepeatingBendingProcessNew"/>
    <dgm:cxn modelId="{229D53D9-8E29-4141-927F-E2166844F112}" type="presParOf" srcId="{0BB56304-78A9-487A-809A-9D34D3877585}" destId="{92AF7C15-D13F-4FCD-A05E-0259CE03B507}" srcOrd="8"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F2C6030-49E8-4CE8-906C-0F595A946893}"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6D76AB02-FF78-4844-B7A8-5C11E552419F}">
      <dgm:prSet/>
      <dgm:spPr/>
      <dgm:t>
        <a:bodyPr/>
        <a:lstStyle/>
        <a:p>
          <a:pPr>
            <a:lnSpc>
              <a:spcPct val="100000"/>
            </a:lnSpc>
          </a:pPr>
          <a:r>
            <a:rPr lang="en-US"/>
            <a:t>Weekly meetings</a:t>
          </a:r>
        </a:p>
      </dgm:t>
    </dgm:pt>
    <dgm:pt modelId="{06AD4758-9FF8-4A89-91F3-9328F1BAA1FF}" type="parTrans" cxnId="{6911F37D-D369-416F-9DED-40D1326BE1D2}">
      <dgm:prSet/>
      <dgm:spPr/>
      <dgm:t>
        <a:bodyPr/>
        <a:lstStyle/>
        <a:p>
          <a:endParaRPr lang="en-US"/>
        </a:p>
      </dgm:t>
    </dgm:pt>
    <dgm:pt modelId="{330E46A8-5C78-441B-9C41-5D1B0A4E81DF}" type="sibTrans" cxnId="{6911F37D-D369-416F-9DED-40D1326BE1D2}">
      <dgm:prSet/>
      <dgm:spPr/>
      <dgm:t>
        <a:bodyPr/>
        <a:lstStyle/>
        <a:p>
          <a:endParaRPr lang="en-US"/>
        </a:p>
      </dgm:t>
    </dgm:pt>
    <dgm:pt modelId="{5DFE534C-969F-4ECA-90E1-81D8ED0CB385}">
      <dgm:prSet/>
      <dgm:spPr/>
      <dgm:t>
        <a:bodyPr/>
        <a:lstStyle/>
        <a:p>
          <a:pPr>
            <a:lnSpc>
              <a:spcPct val="100000"/>
            </a:lnSpc>
          </a:pPr>
          <a:r>
            <a:rPr lang="en-US"/>
            <a:t>Group TEXT</a:t>
          </a:r>
        </a:p>
      </dgm:t>
    </dgm:pt>
    <dgm:pt modelId="{7AE07385-A19F-47BF-AB65-5443F2973873}" type="parTrans" cxnId="{FC63C00C-6D10-466C-BE23-6C4C048874D1}">
      <dgm:prSet/>
      <dgm:spPr/>
      <dgm:t>
        <a:bodyPr/>
        <a:lstStyle/>
        <a:p>
          <a:endParaRPr lang="en-US"/>
        </a:p>
      </dgm:t>
    </dgm:pt>
    <dgm:pt modelId="{4E8C40B9-F10F-491E-B50C-D978AD07BD5D}" type="sibTrans" cxnId="{FC63C00C-6D10-466C-BE23-6C4C048874D1}">
      <dgm:prSet/>
      <dgm:spPr/>
      <dgm:t>
        <a:bodyPr/>
        <a:lstStyle/>
        <a:p>
          <a:endParaRPr lang="en-US"/>
        </a:p>
      </dgm:t>
    </dgm:pt>
    <dgm:pt modelId="{73D82367-8EE2-4D8E-8907-8DE58EF0F31B}">
      <dgm:prSet/>
      <dgm:spPr/>
      <dgm:t>
        <a:bodyPr/>
        <a:lstStyle/>
        <a:p>
          <a:pPr>
            <a:lnSpc>
              <a:spcPct val="100000"/>
            </a:lnSpc>
          </a:pPr>
          <a:r>
            <a:rPr lang="en-US"/>
            <a:t>Hospital Infection control</a:t>
          </a:r>
        </a:p>
      </dgm:t>
    </dgm:pt>
    <dgm:pt modelId="{1631B8FC-5225-4AC3-BB1F-876DDDB8FB62}" type="parTrans" cxnId="{76EFD52A-AF98-4973-AC1A-6792E073F71F}">
      <dgm:prSet/>
      <dgm:spPr/>
      <dgm:t>
        <a:bodyPr/>
        <a:lstStyle/>
        <a:p>
          <a:endParaRPr lang="en-US"/>
        </a:p>
      </dgm:t>
    </dgm:pt>
    <dgm:pt modelId="{A0A19D78-EF09-4BD4-BC1E-AD18D1BA8344}" type="sibTrans" cxnId="{76EFD52A-AF98-4973-AC1A-6792E073F71F}">
      <dgm:prSet/>
      <dgm:spPr/>
      <dgm:t>
        <a:bodyPr/>
        <a:lstStyle/>
        <a:p>
          <a:endParaRPr lang="en-US"/>
        </a:p>
      </dgm:t>
    </dgm:pt>
    <dgm:pt modelId="{C099969D-2AB9-4138-B552-AF1209C7871F}" type="pres">
      <dgm:prSet presAssocID="{6F2C6030-49E8-4CE8-906C-0F595A946893}" presName="root" presStyleCnt="0">
        <dgm:presLayoutVars>
          <dgm:dir/>
          <dgm:resizeHandles val="exact"/>
        </dgm:presLayoutVars>
      </dgm:prSet>
      <dgm:spPr/>
    </dgm:pt>
    <dgm:pt modelId="{22688681-74F2-4B00-9D81-AC5E937F0041}" type="pres">
      <dgm:prSet presAssocID="{6D76AB02-FF78-4844-B7A8-5C11E552419F}" presName="compNode" presStyleCnt="0"/>
      <dgm:spPr/>
    </dgm:pt>
    <dgm:pt modelId="{E9AD9B28-E598-4C71-83B9-1DD96269CA9D}" type="pres">
      <dgm:prSet presAssocID="{6D76AB02-FF78-4844-B7A8-5C11E552419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63F89C30-DC32-4925-AF3A-982A179BECF5}" type="pres">
      <dgm:prSet presAssocID="{6D76AB02-FF78-4844-B7A8-5C11E552419F}" presName="spaceRect" presStyleCnt="0"/>
      <dgm:spPr/>
    </dgm:pt>
    <dgm:pt modelId="{9432E0FE-BF99-47B2-AD5E-68278577F41B}" type="pres">
      <dgm:prSet presAssocID="{6D76AB02-FF78-4844-B7A8-5C11E552419F}" presName="textRect" presStyleLbl="revTx" presStyleIdx="0" presStyleCnt="3">
        <dgm:presLayoutVars>
          <dgm:chMax val="1"/>
          <dgm:chPref val="1"/>
        </dgm:presLayoutVars>
      </dgm:prSet>
      <dgm:spPr/>
    </dgm:pt>
    <dgm:pt modelId="{3043A76D-75F2-4769-A6DD-8ED7F092FC61}" type="pres">
      <dgm:prSet presAssocID="{330E46A8-5C78-441B-9C41-5D1B0A4E81DF}" presName="sibTrans" presStyleCnt="0"/>
      <dgm:spPr/>
    </dgm:pt>
    <dgm:pt modelId="{1D8D43C8-FD4D-414D-A3C2-744820AC652B}" type="pres">
      <dgm:prSet presAssocID="{5DFE534C-969F-4ECA-90E1-81D8ED0CB385}" presName="compNode" presStyleCnt="0"/>
      <dgm:spPr/>
    </dgm:pt>
    <dgm:pt modelId="{7DB1F392-DD58-42A7-9F93-F6FFAC556822}" type="pres">
      <dgm:prSet presAssocID="{5DFE534C-969F-4ECA-90E1-81D8ED0CB38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88083DBA-13E4-499E-B398-F20A3E7DBB10}" type="pres">
      <dgm:prSet presAssocID="{5DFE534C-969F-4ECA-90E1-81D8ED0CB385}" presName="spaceRect" presStyleCnt="0"/>
      <dgm:spPr/>
    </dgm:pt>
    <dgm:pt modelId="{876096C0-B408-448D-958A-C72418E0CB68}" type="pres">
      <dgm:prSet presAssocID="{5DFE534C-969F-4ECA-90E1-81D8ED0CB385}" presName="textRect" presStyleLbl="revTx" presStyleIdx="1" presStyleCnt="3">
        <dgm:presLayoutVars>
          <dgm:chMax val="1"/>
          <dgm:chPref val="1"/>
        </dgm:presLayoutVars>
      </dgm:prSet>
      <dgm:spPr/>
    </dgm:pt>
    <dgm:pt modelId="{8B9A2930-FD07-4FFC-BB9E-FA7D26144692}" type="pres">
      <dgm:prSet presAssocID="{4E8C40B9-F10F-491E-B50C-D978AD07BD5D}" presName="sibTrans" presStyleCnt="0"/>
      <dgm:spPr/>
    </dgm:pt>
    <dgm:pt modelId="{4E759265-CD06-4D1D-9C5E-C2B2FFBD4840}" type="pres">
      <dgm:prSet presAssocID="{73D82367-8EE2-4D8E-8907-8DE58EF0F31B}" presName="compNode" presStyleCnt="0"/>
      <dgm:spPr/>
    </dgm:pt>
    <dgm:pt modelId="{AE3BF7A5-9039-4FE0-B5DD-FFF8A610BED9}" type="pres">
      <dgm:prSet presAssocID="{73D82367-8EE2-4D8E-8907-8DE58EF0F31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dical"/>
        </a:ext>
      </dgm:extLst>
    </dgm:pt>
    <dgm:pt modelId="{DC27999F-3047-49A0-A26D-7D2B59869127}" type="pres">
      <dgm:prSet presAssocID="{73D82367-8EE2-4D8E-8907-8DE58EF0F31B}" presName="spaceRect" presStyleCnt="0"/>
      <dgm:spPr/>
    </dgm:pt>
    <dgm:pt modelId="{60CC3846-B384-46CD-90D6-E5B2B402E21C}" type="pres">
      <dgm:prSet presAssocID="{73D82367-8EE2-4D8E-8907-8DE58EF0F31B}" presName="textRect" presStyleLbl="revTx" presStyleIdx="2" presStyleCnt="3">
        <dgm:presLayoutVars>
          <dgm:chMax val="1"/>
          <dgm:chPref val="1"/>
        </dgm:presLayoutVars>
      </dgm:prSet>
      <dgm:spPr/>
    </dgm:pt>
  </dgm:ptLst>
  <dgm:cxnLst>
    <dgm:cxn modelId="{FC63C00C-6D10-466C-BE23-6C4C048874D1}" srcId="{6F2C6030-49E8-4CE8-906C-0F595A946893}" destId="{5DFE534C-969F-4ECA-90E1-81D8ED0CB385}" srcOrd="1" destOrd="0" parTransId="{7AE07385-A19F-47BF-AB65-5443F2973873}" sibTransId="{4E8C40B9-F10F-491E-B50C-D978AD07BD5D}"/>
    <dgm:cxn modelId="{76EFD52A-AF98-4973-AC1A-6792E073F71F}" srcId="{6F2C6030-49E8-4CE8-906C-0F595A946893}" destId="{73D82367-8EE2-4D8E-8907-8DE58EF0F31B}" srcOrd="2" destOrd="0" parTransId="{1631B8FC-5225-4AC3-BB1F-876DDDB8FB62}" sibTransId="{A0A19D78-EF09-4BD4-BC1E-AD18D1BA8344}"/>
    <dgm:cxn modelId="{AD232433-06B0-4EE9-8A21-99C3346DE9FD}" type="presOf" srcId="{6D76AB02-FF78-4844-B7A8-5C11E552419F}" destId="{9432E0FE-BF99-47B2-AD5E-68278577F41B}" srcOrd="0" destOrd="0" presId="urn:microsoft.com/office/officeart/2018/2/layout/IconLabelList"/>
    <dgm:cxn modelId="{04C57363-6AB8-47E5-9A0E-22B5A8D62923}" type="presOf" srcId="{73D82367-8EE2-4D8E-8907-8DE58EF0F31B}" destId="{60CC3846-B384-46CD-90D6-E5B2B402E21C}" srcOrd="0" destOrd="0" presId="urn:microsoft.com/office/officeart/2018/2/layout/IconLabelList"/>
    <dgm:cxn modelId="{6BA7E750-76D4-4275-BC43-AF0CC40E0BD6}" type="presOf" srcId="{5DFE534C-969F-4ECA-90E1-81D8ED0CB385}" destId="{876096C0-B408-448D-958A-C72418E0CB68}" srcOrd="0" destOrd="0" presId="urn:microsoft.com/office/officeart/2018/2/layout/IconLabelList"/>
    <dgm:cxn modelId="{6911F37D-D369-416F-9DED-40D1326BE1D2}" srcId="{6F2C6030-49E8-4CE8-906C-0F595A946893}" destId="{6D76AB02-FF78-4844-B7A8-5C11E552419F}" srcOrd="0" destOrd="0" parTransId="{06AD4758-9FF8-4A89-91F3-9328F1BAA1FF}" sibTransId="{330E46A8-5C78-441B-9C41-5D1B0A4E81DF}"/>
    <dgm:cxn modelId="{64B00FB5-2864-4B48-8887-17B45A3A2D84}" type="presOf" srcId="{6F2C6030-49E8-4CE8-906C-0F595A946893}" destId="{C099969D-2AB9-4138-B552-AF1209C7871F}" srcOrd="0" destOrd="0" presId="urn:microsoft.com/office/officeart/2018/2/layout/IconLabelList"/>
    <dgm:cxn modelId="{D4F4250C-C67A-4CF2-A09B-6F5AAA0965A8}" type="presParOf" srcId="{C099969D-2AB9-4138-B552-AF1209C7871F}" destId="{22688681-74F2-4B00-9D81-AC5E937F0041}" srcOrd="0" destOrd="0" presId="urn:microsoft.com/office/officeart/2018/2/layout/IconLabelList"/>
    <dgm:cxn modelId="{17A8D760-2AAC-4B5B-8F90-6C7C81781BBB}" type="presParOf" srcId="{22688681-74F2-4B00-9D81-AC5E937F0041}" destId="{E9AD9B28-E598-4C71-83B9-1DD96269CA9D}" srcOrd="0" destOrd="0" presId="urn:microsoft.com/office/officeart/2018/2/layout/IconLabelList"/>
    <dgm:cxn modelId="{EE285107-D9F5-4DE1-A7D3-05C2F1B48532}" type="presParOf" srcId="{22688681-74F2-4B00-9D81-AC5E937F0041}" destId="{63F89C30-DC32-4925-AF3A-982A179BECF5}" srcOrd="1" destOrd="0" presId="urn:microsoft.com/office/officeart/2018/2/layout/IconLabelList"/>
    <dgm:cxn modelId="{E09F7285-89DE-4B44-952A-697CB2BC0072}" type="presParOf" srcId="{22688681-74F2-4B00-9D81-AC5E937F0041}" destId="{9432E0FE-BF99-47B2-AD5E-68278577F41B}" srcOrd="2" destOrd="0" presId="urn:microsoft.com/office/officeart/2018/2/layout/IconLabelList"/>
    <dgm:cxn modelId="{554BF997-87D8-455A-8AAC-B4C836CFB75F}" type="presParOf" srcId="{C099969D-2AB9-4138-B552-AF1209C7871F}" destId="{3043A76D-75F2-4769-A6DD-8ED7F092FC61}" srcOrd="1" destOrd="0" presId="urn:microsoft.com/office/officeart/2018/2/layout/IconLabelList"/>
    <dgm:cxn modelId="{15924352-D97C-4C04-B78B-53CF82A1CB63}" type="presParOf" srcId="{C099969D-2AB9-4138-B552-AF1209C7871F}" destId="{1D8D43C8-FD4D-414D-A3C2-744820AC652B}" srcOrd="2" destOrd="0" presId="urn:microsoft.com/office/officeart/2018/2/layout/IconLabelList"/>
    <dgm:cxn modelId="{148E38A6-AA90-4039-B222-8658C88A8987}" type="presParOf" srcId="{1D8D43C8-FD4D-414D-A3C2-744820AC652B}" destId="{7DB1F392-DD58-42A7-9F93-F6FFAC556822}" srcOrd="0" destOrd="0" presId="urn:microsoft.com/office/officeart/2018/2/layout/IconLabelList"/>
    <dgm:cxn modelId="{AAD3EE77-4593-46C1-A8C3-DD1A95FA6214}" type="presParOf" srcId="{1D8D43C8-FD4D-414D-A3C2-744820AC652B}" destId="{88083DBA-13E4-499E-B398-F20A3E7DBB10}" srcOrd="1" destOrd="0" presId="urn:microsoft.com/office/officeart/2018/2/layout/IconLabelList"/>
    <dgm:cxn modelId="{B6D88D4E-38F8-4D42-ABBB-152417EDCC85}" type="presParOf" srcId="{1D8D43C8-FD4D-414D-A3C2-744820AC652B}" destId="{876096C0-B408-448D-958A-C72418E0CB68}" srcOrd="2" destOrd="0" presId="urn:microsoft.com/office/officeart/2018/2/layout/IconLabelList"/>
    <dgm:cxn modelId="{327A3E1E-A74A-4554-81F6-50E5B0E7052A}" type="presParOf" srcId="{C099969D-2AB9-4138-B552-AF1209C7871F}" destId="{8B9A2930-FD07-4FFC-BB9E-FA7D26144692}" srcOrd="3" destOrd="0" presId="urn:microsoft.com/office/officeart/2018/2/layout/IconLabelList"/>
    <dgm:cxn modelId="{522420B3-4985-4B78-8456-62BD56ED54CC}" type="presParOf" srcId="{C099969D-2AB9-4138-B552-AF1209C7871F}" destId="{4E759265-CD06-4D1D-9C5E-C2B2FFBD4840}" srcOrd="4" destOrd="0" presId="urn:microsoft.com/office/officeart/2018/2/layout/IconLabelList"/>
    <dgm:cxn modelId="{E3D7295B-5E95-49FB-9DBE-AE9AEE0ED618}" type="presParOf" srcId="{4E759265-CD06-4D1D-9C5E-C2B2FFBD4840}" destId="{AE3BF7A5-9039-4FE0-B5DD-FFF8A610BED9}" srcOrd="0" destOrd="0" presId="urn:microsoft.com/office/officeart/2018/2/layout/IconLabelList"/>
    <dgm:cxn modelId="{E6FB0034-7623-45B4-9EFD-C4B00916C87E}" type="presParOf" srcId="{4E759265-CD06-4D1D-9C5E-C2B2FFBD4840}" destId="{DC27999F-3047-49A0-A26D-7D2B59869127}" srcOrd="1" destOrd="0" presId="urn:microsoft.com/office/officeart/2018/2/layout/IconLabelList"/>
    <dgm:cxn modelId="{7DFED7AE-6329-4BE8-B259-76342700414B}" type="presParOf" srcId="{4E759265-CD06-4D1D-9C5E-C2B2FFBD4840}" destId="{60CC3846-B384-46CD-90D6-E5B2B402E21C}"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E97726-0BCC-402B-A9FC-92E0F073AA76}">
      <dsp:nvSpPr>
        <dsp:cNvPr id="0" name=""/>
        <dsp:cNvSpPr/>
      </dsp:nvSpPr>
      <dsp:spPr>
        <a:xfrm>
          <a:off x="0" y="0"/>
          <a:ext cx="469773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04F7F6-AB61-4335-93BD-7207936EF06A}">
      <dsp:nvSpPr>
        <dsp:cNvPr id="0" name=""/>
        <dsp:cNvSpPr/>
      </dsp:nvSpPr>
      <dsp:spPr>
        <a:xfrm>
          <a:off x="0" y="0"/>
          <a:ext cx="4697730" cy="516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Welcome/Introductions</a:t>
          </a:r>
        </a:p>
      </dsp:txBody>
      <dsp:txXfrm>
        <a:off x="0" y="0"/>
        <a:ext cx="4697730" cy="516064"/>
      </dsp:txXfrm>
    </dsp:sp>
    <dsp:sp modelId="{ACBB7A8E-35EC-45AF-BFC0-BE7A296372D9}">
      <dsp:nvSpPr>
        <dsp:cNvPr id="0" name=""/>
        <dsp:cNvSpPr/>
      </dsp:nvSpPr>
      <dsp:spPr>
        <a:xfrm>
          <a:off x="0" y="516064"/>
          <a:ext cx="4697730" cy="0"/>
        </a:xfrm>
        <a:prstGeom prst="line">
          <a:avLst/>
        </a:prstGeom>
        <a:solidFill>
          <a:schemeClr val="accent5">
            <a:hueOff val="-965506"/>
            <a:satOff val="-2488"/>
            <a:lumOff val="-1681"/>
            <a:alphaOff val="0"/>
          </a:schemeClr>
        </a:solidFill>
        <a:ln w="12700" cap="flat" cmpd="sng" algn="ctr">
          <a:solidFill>
            <a:schemeClr val="accent5">
              <a:hueOff val="-965506"/>
              <a:satOff val="-2488"/>
              <a:lumOff val="-16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22C7A3-71D1-4CE5-97DD-FC79F7F06952}">
      <dsp:nvSpPr>
        <dsp:cNvPr id="0" name=""/>
        <dsp:cNvSpPr/>
      </dsp:nvSpPr>
      <dsp:spPr>
        <a:xfrm>
          <a:off x="0" y="516064"/>
          <a:ext cx="4697730" cy="516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Background and Eligibility</a:t>
          </a:r>
        </a:p>
      </dsp:txBody>
      <dsp:txXfrm>
        <a:off x="0" y="516064"/>
        <a:ext cx="4697730" cy="516064"/>
      </dsp:txXfrm>
    </dsp:sp>
    <dsp:sp modelId="{E7F832EE-A5D2-4E5F-9813-B935020F7E76}">
      <dsp:nvSpPr>
        <dsp:cNvPr id="0" name=""/>
        <dsp:cNvSpPr/>
      </dsp:nvSpPr>
      <dsp:spPr>
        <a:xfrm>
          <a:off x="0" y="1032128"/>
          <a:ext cx="4697730" cy="0"/>
        </a:xfrm>
        <a:prstGeom prst="line">
          <a:avLst/>
        </a:prstGeom>
        <a:solidFill>
          <a:schemeClr val="accent5">
            <a:hueOff val="-1931012"/>
            <a:satOff val="-4977"/>
            <a:lumOff val="-3361"/>
            <a:alphaOff val="0"/>
          </a:schemeClr>
        </a:solidFill>
        <a:ln w="12700" cap="flat" cmpd="sng" algn="ctr">
          <a:solidFill>
            <a:schemeClr val="accent5">
              <a:hueOff val="-1931012"/>
              <a:satOff val="-4977"/>
              <a:lumOff val="-33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6791F7-4FCE-4593-9567-59897B87F1E9}">
      <dsp:nvSpPr>
        <dsp:cNvPr id="0" name=""/>
        <dsp:cNvSpPr/>
      </dsp:nvSpPr>
      <dsp:spPr>
        <a:xfrm>
          <a:off x="0" y="1032128"/>
          <a:ext cx="4697730" cy="516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Screening and Enrollment </a:t>
          </a:r>
        </a:p>
      </dsp:txBody>
      <dsp:txXfrm>
        <a:off x="0" y="1032128"/>
        <a:ext cx="4697730" cy="516064"/>
      </dsp:txXfrm>
    </dsp:sp>
    <dsp:sp modelId="{CCC81B84-A80C-468C-82D7-5917E8697216}">
      <dsp:nvSpPr>
        <dsp:cNvPr id="0" name=""/>
        <dsp:cNvSpPr/>
      </dsp:nvSpPr>
      <dsp:spPr>
        <a:xfrm>
          <a:off x="0" y="1548193"/>
          <a:ext cx="4697730" cy="0"/>
        </a:xfrm>
        <a:prstGeom prst="line">
          <a:avLst/>
        </a:prstGeom>
        <a:solidFill>
          <a:schemeClr val="accent5">
            <a:hueOff val="-2896518"/>
            <a:satOff val="-7465"/>
            <a:lumOff val="-5042"/>
            <a:alphaOff val="0"/>
          </a:schemeClr>
        </a:solidFill>
        <a:ln w="12700" cap="flat" cmpd="sng" algn="ctr">
          <a:solidFill>
            <a:schemeClr val="accent5">
              <a:hueOff val="-2896518"/>
              <a:satOff val="-7465"/>
              <a:lumOff val="-504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BF4B93-86BB-472D-8E7F-CED312493BBA}">
      <dsp:nvSpPr>
        <dsp:cNvPr id="0" name=""/>
        <dsp:cNvSpPr/>
      </dsp:nvSpPr>
      <dsp:spPr>
        <a:xfrm>
          <a:off x="0" y="1548193"/>
          <a:ext cx="4697730" cy="516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Data collection</a:t>
          </a:r>
        </a:p>
      </dsp:txBody>
      <dsp:txXfrm>
        <a:off x="0" y="1548193"/>
        <a:ext cx="4697730" cy="516064"/>
      </dsp:txXfrm>
    </dsp:sp>
    <dsp:sp modelId="{CA8BFC74-2867-4BC7-AF13-202E5E5F0F13}">
      <dsp:nvSpPr>
        <dsp:cNvPr id="0" name=""/>
        <dsp:cNvSpPr/>
      </dsp:nvSpPr>
      <dsp:spPr>
        <a:xfrm>
          <a:off x="0" y="2064257"/>
          <a:ext cx="4697730" cy="0"/>
        </a:xfrm>
        <a:prstGeom prst="line">
          <a:avLst/>
        </a:prstGeom>
        <a:solidFill>
          <a:schemeClr val="accent5">
            <a:hueOff val="-3862025"/>
            <a:satOff val="-9954"/>
            <a:lumOff val="-6723"/>
            <a:alphaOff val="0"/>
          </a:schemeClr>
        </a:solidFill>
        <a:ln w="12700" cap="flat" cmpd="sng" algn="ctr">
          <a:solidFill>
            <a:schemeClr val="accent5">
              <a:hueOff val="-3862025"/>
              <a:satOff val="-9954"/>
              <a:lumOff val="-672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032891-FD2B-4641-AB9E-B4E9ADC5D1EA}">
      <dsp:nvSpPr>
        <dsp:cNvPr id="0" name=""/>
        <dsp:cNvSpPr/>
      </dsp:nvSpPr>
      <dsp:spPr>
        <a:xfrm>
          <a:off x="0" y="2064257"/>
          <a:ext cx="4697730" cy="516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Image capture and specimen collection</a:t>
          </a:r>
        </a:p>
      </dsp:txBody>
      <dsp:txXfrm>
        <a:off x="0" y="2064257"/>
        <a:ext cx="4697730" cy="516064"/>
      </dsp:txXfrm>
    </dsp:sp>
    <dsp:sp modelId="{1B4F1C02-4E63-44F9-8DD0-86BAE44B2135}">
      <dsp:nvSpPr>
        <dsp:cNvPr id="0" name=""/>
        <dsp:cNvSpPr/>
      </dsp:nvSpPr>
      <dsp:spPr>
        <a:xfrm>
          <a:off x="0" y="2580322"/>
          <a:ext cx="4697730" cy="0"/>
        </a:xfrm>
        <a:prstGeom prst="line">
          <a:avLst/>
        </a:prstGeom>
        <a:solidFill>
          <a:schemeClr val="accent5">
            <a:hueOff val="-4827531"/>
            <a:satOff val="-12442"/>
            <a:lumOff val="-8404"/>
            <a:alphaOff val="0"/>
          </a:schemeClr>
        </a:solidFill>
        <a:ln w="12700" cap="flat" cmpd="sng" algn="ctr">
          <a:solidFill>
            <a:schemeClr val="accent5">
              <a:hueOff val="-4827531"/>
              <a:satOff val="-12442"/>
              <a:lumOff val="-84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4BA7CD-2270-4D19-8CDC-7C92C42264B3}">
      <dsp:nvSpPr>
        <dsp:cNvPr id="0" name=""/>
        <dsp:cNvSpPr/>
      </dsp:nvSpPr>
      <dsp:spPr>
        <a:xfrm>
          <a:off x="0" y="2580322"/>
          <a:ext cx="4697730" cy="516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err="1"/>
            <a:t>REDCap</a:t>
          </a:r>
          <a:endParaRPr lang="en-US" sz="2200" kern="1200" dirty="0"/>
        </a:p>
      </dsp:txBody>
      <dsp:txXfrm>
        <a:off x="0" y="2580322"/>
        <a:ext cx="4697730" cy="516064"/>
      </dsp:txXfrm>
    </dsp:sp>
    <dsp:sp modelId="{A717A817-CB78-4B52-8AB1-A23EB487FA73}">
      <dsp:nvSpPr>
        <dsp:cNvPr id="0" name=""/>
        <dsp:cNvSpPr/>
      </dsp:nvSpPr>
      <dsp:spPr>
        <a:xfrm>
          <a:off x="0" y="3096387"/>
          <a:ext cx="4697730" cy="0"/>
        </a:xfrm>
        <a:prstGeom prst="line">
          <a:avLst/>
        </a:prstGeom>
        <a:solidFill>
          <a:schemeClr val="accent5">
            <a:hueOff val="-5793037"/>
            <a:satOff val="-14931"/>
            <a:lumOff val="-10084"/>
            <a:alphaOff val="0"/>
          </a:schemeClr>
        </a:solidFill>
        <a:ln w="12700" cap="flat" cmpd="sng" algn="ctr">
          <a:solidFill>
            <a:schemeClr val="accent5">
              <a:hueOff val="-5793037"/>
              <a:satOff val="-14931"/>
              <a:lumOff val="-1008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7451F0-5033-4033-9673-C0160A6DCD21}">
      <dsp:nvSpPr>
        <dsp:cNvPr id="0" name=""/>
        <dsp:cNvSpPr/>
      </dsp:nvSpPr>
      <dsp:spPr>
        <a:xfrm>
          <a:off x="0" y="3096386"/>
          <a:ext cx="4697730" cy="516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Audit</a:t>
          </a:r>
        </a:p>
      </dsp:txBody>
      <dsp:txXfrm>
        <a:off x="0" y="3096386"/>
        <a:ext cx="4697730" cy="516064"/>
      </dsp:txXfrm>
    </dsp:sp>
    <dsp:sp modelId="{574E9252-FCAB-40AF-B986-B68C367837F0}">
      <dsp:nvSpPr>
        <dsp:cNvPr id="0" name=""/>
        <dsp:cNvSpPr/>
      </dsp:nvSpPr>
      <dsp:spPr>
        <a:xfrm>
          <a:off x="0" y="3612451"/>
          <a:ext cx="4697730"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087F66-9E42-4D19-B04B-0A7A01C5C826}">
      <dsp:nvSpPr>
        <dsp:cNvPr id="0" name=""/>
        <dsp:cNvSpPr/>
      </dsp:nvSpPr>
      <dsp:spPr>
        <a:xfrm>
          <a:off x="0" y="3612451"/>
          <a:ext cx="4697730" cy="516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Site team communication</a:t>
          </a:r>
        </a:p>
      </dsp:txBody>
      <dsp:txXfrm>
        <a:off x="0" y="3612451"/>
        <a:ext cx="4697730" cy="5160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3DD1D8-73C9-4327-8876-F40C43203944}">
      <dsp:nvSpPr>
        <dsp:cNvPr id="0" name=""/>
        <dsp:cNvSpPr/>
      </dsp:nvSpPr>
      <dsp:spPr>
        <a:xfrm>
          <a:off x="0" y="64319"/>
          <a:ext cx="5000124" cy="109980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Healthcare providers think the Mpox outbreak is over, but Mpox hasn’t completely gone away</a:t>
          </a:r>
        </a:p>
      </dsp:txBody>
      <dsp:txXfrm>
        <a:off x="53688" y="118007"/>
        <a:ext cx="4892748" cy="992424"/>
      </dsp:txXfrm>
    </dsp:sp>
    <dsp:sp modelId="{17B63311-152A-43C6-9343-7CC22A21ABCD}">
      <dsp:nvSpPr>
        <dsp:cNvPr id="0" name=""/>
        <dsp:cNvSpPr/>
      </dsp:nvSpPr>
      <dsp:spPr>
        <a:xfrm>
          <a:off x="0" y="1164120"/>
          <a:ext cx="5000124"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4" tIns="25400" rIns="142240" bIns="25400" numCol="1" spcCol="1270" anchor="t" anchorCtr="0">
          <a:noAutofit/>
        </a:bodyPr>
        <a:lstStyle/>
        <a:p>
          <a:pPr marL="171450" lvl="1" indent="-171450" algn="l" defTabSz="711200">
            <a:lnSpc>
              <a:spcPct val="90000"/>
            </a:lnSpc>
            <a:spcBef>
              <a:spcPct val="0"/>
            </a:spcBef>
            <a:spcAft>
              <a:spcPct val="20000"/>
            </a:spcAft>
            <a:buChar char="•"/>
          </a:pPr>
          <a:endParaRPr lang="en-US" sz="1600" kern="1200" dirty="0"/>
        </a:p>
      </dsp:txBody>
      <dsp:txXfrm>
        <a:off x="0" y="1164120"/>
        <a:ext cx="5000124" cy="331200"/>
      </dsp:txXfrm>
    </dsp:sp>
    <dsp:sp modelId="{0C80C44F-FCDF-4465-A1DE-7126E1818D8D}">
      <dsp:nvSpPr>
        <dsp:cNvPr id="0" name=""/>
        <dsp:cNvSpPr/>
      </dsp:nvSpPr>
      <dsp:spPr>
        <a:xfrm>
          <a:off x="0" y="1495320"/>
          <a:ext cx="5000124" cy="1099800"/>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There have been reports of “breakthrough” infections</a:t>
          </a:r>
        </a:p>
      </dsp:txBody>
      <dsp:txXfrm>
        <a:off x="53688" y="1549008"/>
        <a:ext cx="4892748" cy="992424"/>
      </dsp:txXfrm>
    </dsp:sp>
    <dsp:sp modelId="{C43FC7A5-FB9E-46D7-854F-F1BE7A7B358D}">
      <dsp:nvSpPr>
        <dsp:cNvPr id="0" name=""/>
        <dsp:cNvSpPr/>
      </dsp:nvSpPr>
      <dsp:spPr>
        <a:xfrm>
          <a:off x="0" y="2595120"/>
          <a:ext cx="5000124"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4" tIns="25400" rIns="142240" bIns="25400" numCol="1" spcCol="1270" anchor="t" anchorCtr="0">
          <a:noAutofit/>
        </a:bodyPr>
        <a:lstStyle/>
        <a:p>
          <a:pPr marL="171450" lvl="1" indent="-171450" algn="l" defTabSz="711200">
            <a:lnSpc>
              <a:spcPct val="90000"/>
            </a:lnSpc>
            <a:spcBef>
              <a:spcPct val="0"/>
            </a:spcBef>
            <a:spcAft>
              <a:spcPct val="20000"/>
            </a:spcAft>
            <a:buChar char="•"/>
          </a:pPr>
          <a:endParaRPr lang="en-US" sz="1600" kern="1200" dirty="0"/>
        </a:p>
      </dsp:txBody>
      <dsp:txXfrm>
        <a:off x="0" y="2595120"/>
        <a:ext cx="5000124" cy="331200"/>
      </dsp:txXfrm>
    </dsp:sp>
    <dsp:sp modelId="{88B1F982-14F2-4319-8EAD-74C7D9FD96CB}">
      <dsp:nvSpPr>
        <dsp:cNvPr id="0" name=""/>
        <dsp:cNvSpPr/>
      </dsp:nvSpPr>
      <dsp:spPr>
        <a:xfrm>
          <a:off x="0" y="2926320"/>
          <a:ext cx="5000124" cy="109980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Since many at-risk people are vaccinated, we may start seeing more cases in populations that were not initially thought to be at-risk </a:t>
          </a:r>
        </a:p>
      </dsp:txBody>
      <dsp:txXfrm>
        <a:off x="53688" y="2980008"/>
        <a:ext cx="4892748" cy="9924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CF9193-26DB-4D98-B72F-7AE127EE304A}">
      <dsp:nvSpPr>
        <dsp:cNvPr id="0" name=""/>
        <dsp:cNvSpPr/>
      </dsp:nvSpPr>
      <dsp:spPr>
        <a:xfrm>
          <a:off x="40" y="29205"/>
          <a:ext cx="3829808" cy="6624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a:t>Inclusion criteria</a:t>
          </a:r>
        </a:p>
      </dsp:txBody>
      <dsp:txXfrm>
        <a:off x="40" y="29205"/>
        <a:ext cx="3829808" cy="662400"/>
      </dsp:txXfrm>
    </dsp:sp>
    <dsp:sp modelId="{D58E84A8-87E3-4C07-89A2-B13BC0C5DBD1}">
      <dsp:nvSpPr>
        <dsp:cNvPr id="0" name=""/>
        <dsp:cNvSpPr/>
      </dsp:nvSpPr>
      <dsp:spPr>
        <a:xfrm>
          <a:off x="40" y="691605"/>
          <a:ext cx="3829808" cy="2423792"/>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b="0" kern="1200" dirty="0"/>
            <a:t>ED patient ≥3 months old,</a:t>
          </a:r>
          <a:endParaRPr lang="en-US" sz="2300" kern="1200" dirty="0"/>
        </a:p>
        <a:p>
          <a:pPr marL="228600" lvl="1" indent="-228600" algn="l" defTabSz="1022350">
            <a:lnSpc>
              <a:spcPct val="90000"/>
            </a:lnSpc>
            <a:spcBef>
              <a:spcPct val="0"/>
            </a:spcBef>
            <a:spcAft>
              <a:spcPct val="15000"/>
            </a:spcAft>
            <a:buChar char="•"/>
          </a:pPr>
          <a:r>
            <a:rPr lang="en-US" sz="2300" kern="1200" dirty="0"/>
            <a:t>Has </a:t>
          </a:r>
          <a:r>
            <a:rPr lang="en-US" sz="2300" b="0" kern="1200" dirty="0"/>
            <a:t>one or more skin lesions that appears pustular, vesicular, crusted or ulcerated</a:t>
          </a:r>
          <a:endParaRPr lang="en-US" sz="2300" kern="1200" dirty="0"/>
        </a:p>
      </dsp:txBody>
      <dsp:txXfrm>
        <a:off x="40" y="691605"/>
        <a:ext cx="3829808" cy="2423792"/>
      </dsp:txXfrm>
    </dsp:sp>
    <dsp:sp modelId="{BFF4106E-81B1-4F30-A3CB-ACAF7507BC5B}">
      <dsp:nvSpPr>
        <dsp:cNvPr id="0" name=""/>
        <dsp:cNvSpPr/>
      </dsp:nvSpPr>
      <dsp:spPr>
        <a:xfrm>
          <a:off x="4366022" y="29205"/>
          <a:ext cx="3829808" cy="6624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a:t>Exclusion Criteria </a:t>
          </a:r>
        </a:p>
      </dsp:txBody>
      <dsp:txXfrm>
        <a:off x="4366022" y="29205"/>
        <a:ext cx="3829808" cy="662400"/>
      </dsp:txXfrm>
    </dsp:sp>
    <dsp:sp modelId="{54063E50-501F-48E0-9B04-30F4BFA9646F}">
      <dsp:nvSpPr>
        <dsp:cNvPr id="0" name=""/>
        <dsp:cNvSpPr/>
      </dsp:nvSpPr>
      <dsp:spPr>
        <a:xfrm>
          <a:off x="4366022" y="691605"/>
          <a:ext cx="3829808" cy="2423792"/>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a:t>P</a:t>
          </a:r>
          <a:r>
            <a:rPr lang="en-US" sz="2300" b="0" kern="1200"/>
            <a:t>rior enrollment , </a:t>
          </a:r>
          <a:endParaRPr lang="en-US" sz="2300" kern="1200"/>
        </a:p>
        <a:p>
          <a:pPr marL="228600" lvl="1" indent="-228600" algn="l" defTabSz="1022350">
            <a:lnSpc>
              <a:spcPct val="90000"/>
            </a:lnSpc>
            <a:spcBef>
              <a:spcPct val="0"/>
            </a:spcBef>
            <a:spcAft>
              <a:spcPct val="15000"/>
            </a:spcAft>
            <a:buChar char="•"/>
          </a:pPr>
          <a:r>
            <a:rPr lang="en-US" sz="2300" kern="1200"/>
            <a:t>R</a:t>
          </a:r>
          <a:r>
            <a:rPr lang="en-US" sz="2300" b="0" kern="1200"/>
            <a:t>ecords flagged “break the glass” or “opt out, </a:t>
          </a:r>
          <a:endParaRPr lang="en-US" sz="2300" kern="1200"/>
        </a:p>
        <a:p>
          <a:pPr marL="228600" lvl="1" indent="-228600" algn="l" defTabSz="1022350">
            <a:lnSpc>
              <a:spcPct val="90000"/>
            </a:lnSpc>
            <a:spcBef>
              <a:spcPct val="0"/>
            </a:spcBef>
            <a:spcAft>
              <a:spcPct val="15000"/>
            </a:spcAft>
            <a:buChar char="•"/>
          </a:pPr>
          <a:r>
            <a:rPr lang="en-US" sz="2300" kern="1200"/>
            <a:t>D</a:t>
          </a:r>
          <a:r>
            <a:rPr lang="en-US" sz="2300" b="0" kern="1200"/>
            <a:t>oes not speak English or Spanish, </a:t>
          </a:r>
          <a:endParaRPr lang="en-US" sz="2300" kern="1200"/>
        </a:p>
        <a:p>
          <a:pPr marL="228600" lvl="1" indent="-228600" algn="l" defTabSz="1022350">
            <a:lnSpc>
              <a:spcPct val="90000"/>
            </a:lnSpc>
            <a:spcBef>
              <a:spcPct val="0"/>
            </a:spcBef>
            <a:spcAft>
              <a:spcPct val="15000"/>
            </a:spcAft>
            <a:buChar char="•"/>
          </a:pPr>
          <a:r>
            <a:rPr lang="en-US" sz="2300" kern="1200" dirty="0"/>
            <a:t>U</a:t>
          </a:r>
          <a:r>
            <a:rPr lang="en-US" sz="2300" b="0" kern="1200" dirty="0"/>
            <a:t>nable to consent</a:t>
          </a:r>
          <a:endParaRPr lang="en-US" sz="2300" kern="1200" dirty="0"/>
        </a:p>
      </dsp:txBody>
      <dsp:txXfrm>
        <a:off x="4366022" y="691605"/>
        <a:ext cx="3829808" cy="24237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4709E1-26C9-42F4-88AE-36876EE67682}">
      <dsp:nvSpPr>
        <dsp:cNvPr id="0" name=""/>
        <dsp:cNvSpPr/>
      </dsp:nvSpPr>
      <dsp:spPr>
        <a:xfrm>
          <a:off x="1" y="39047"/>
          <a:ext cx="3685337" cy="124240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C</a:t>
          </a:r>
          <a:r>
            <a:rPr lang="en-US" sz="1900" b="0" kern="1200" dirty="0"/>
            <a:t>hief complaint of skin rash, lesion, skin ulcer,  sexually transmitted infection, fever/chills, pain in genital or anal </a:t>
          </a:r>
          <a:r>
            <a:rPr lang="en-US" sz="1900" kern="1200" dirty="0"/>
            <a:t>region</a:t>
          </a:r>
        </a:p>
      </dsp:txBody>
      <dsp:txXfrm>
        <a:off x="1" y="39047"/>
        <a:ext cx="3685337" cy="1242401"/>
      </dsp:txXfrm>
    </dsp:sp>
    <dsp:sp modelId="{6718E0C1-36D2-43DE-84E2-A8CA1CD04633}">
      <dsp:nvSpPr>
        <dsp:cNvPr id="0" name=""/>
        <dsp:cNvSpPr/>
      </dsp:nvSpPr>
      <dsp:spPr>
        <a:xfrm>
          <a:off x="1" y="1162813"/>
          <a:ext cx="3685337" cy="16689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b="0" kern="1200" dirty="0"/>
            <a:t>Review triage and nursing notes</a:t>
          </a:r>
          <a:endParaRPr lang="en-US" sz="1900" kern="1200" dirty="0"/>
        </a:p>
        <a:p>
          <a:pPr marL="171450" lvl="1" indent="-171450" algn="l" defTabSz="844550">
            <a:lnSpc>
              <a:spcPct val="90000"/>
            </a:lnSpc>
            <a:spcBef>
              <a:spcPct val="0"/>
            </a:spcBef>
            <a:spcAft>
              <a:spcPct val="15000"/>
            </a:spcAft>
            <a:buChar char="•"/>
          </a:pPr>
          <a:r>
            <a:rPr lang="en-US" sz="1900" kern="1200" dirty="0"/>
            <a:t>Call/talk to treating clinician to confirm eligibility </a:t>
          </a:r>
        </a:p>
        <a:p>
          <a:pPr marL="171450" lvl="1" indent="-171450" algn="l" defTabSz="844550">
            <a:lnSpc>
              <a:spcPct val="90000"/>
            </a:lnSpc>
            <a:spcBef>
              <a:spcPct val="0"/>
            </a:spcBef>
            <a:spcAft>
              <a:spcPct val="15000"/>
            </a:spcAft>
            <a:buChar char="•"/>
          </a:pPr>
          <a:r>
            <a:rPr lang="en-US" sz="1900" kern="1200" dirty="0"/>
            <a:t>Initially, go see patients with any rash if possible</a:t>
          </a:r>
        </a:p>
      </dsp:txBody>
      <dsp:txXfrm>
        <a:off x="1" y="1162813"/>
        <a:ext cx="3685337" cy="1668960"/>
      </dsp:txXfrm>
    </dsp:sp>
    <dsp:sp modelId="{0C44DA6D-9E8B-4383-A750-D125A044CE07}">
      <dsp:nvSpPr>
        <dsp:cNvPr id="0" name=""/>
        <dsp:cNvSpPr/>
      </dsp:nvSpPr>
      <dsp:spPr>
        <a:xfrm>
          <a:off x="4201360" y="58926"/>
          <a:ext cx="3685337" cy="124240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0" kern="1200" dirty="0"/>
            <a:t>Posters/flyers in ED doc room with Inclusion Criteria and site team contact info</a:t>
          </a:r>
          <a:endParaRPr lang="en-US" sz="1900" kern="1200" dirty="0"/>
        </a:p>
      </dsp:txBody>
      <dsp:txXfrm>
        <a:off x="4201360" y="58926"/>
        <a:ext cx="3685337" cy="1242401"/>
      </dsp:txXfrm>
    </dsp:sp>
    <dsp:sp modelId="{EDC00AFC-69D0-4FDD-AE3C-B8F3030B314C}">
      <dsp:nvSpPr>
        <dsp:cNvPr id="0" name=""/>
        <dsp:cNvSpPr/>
      </dsp:nvSpPr>
      <dsp:spPr>
        <a:xfrm>
          <a:off x="4201360" y="1183007"/>
          <a:ext cx="3685337" cy="16689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“CALL US FOR RASH”- </a:t>
          </a:r>
          <a:r>
            <a:rPr lang="en-US" sz="1900" kern="1200" dirty="0">
              <a:solidFill>
                <a:srgbClr val="FF0000"/>
              </a:solidFill>
            </a:rPr>
            <a:t>do not put “Mpox” on the flyer</a:t>
          </a:r>
        </a:p>
        <a:p>
          <a:pPr marL="171450" lvl="1" indent="-171450" algn="l" defTabSz="844550">
            <a:lnSpc>
              <a:spcPct val="90000"/>
            </a:lnSpc>
            <a:spcBef>
              <a:spcPct val="0"/>
            </a:spcBef>
            <a:spcAft>
              <a:spcPct val="15000"/>
            </a:spcAft>
            <a:buChar char="•"/>
          </a:pPr>
          <a:r>
            <a:rPr lang="en-US" sz="1900" kern="1200" dirty="0">
              <a:solidFill>
                <a:schemeClr val="tx1"/>
              </a:solidFill>
            </a:rPr>
            <a:t>Regular announcements</a:t>
          </a:r>
        </a:p>
        <a:p>
          <a:pPr marL="171450" lvl="1" indent="-171450" algn="l" defTabSz="844550">
            <a:lnSpc>
              <a:spcPct val="90000"/>
            </a:lnSpc>
            <a:spcBef>
              <a:spcPct val="0"/>
            </a:spcBef>
            <a:spcAft>
              <a:spcPct val="15000"/>
            </a:spcAft>
            <a:buNone/>
          </a:pPr>
          <a:r>
            <a:rPr lang="en-US" sz="1900" kern="1200" dirty="0">
              <a:solidFill>
                <a:schemeClr val="tx1"/>
              </a:solidFill>
            </a:rPr>
            <a:t>         “DO-NUT forget”</a:t>
          </a:r>
        </a:p>
      </dsp:txBody>
      <dsp:txXfrm>
        <a:off x="4201360" y="1183007"/>
        <a:ext cx="3685337" cy="16689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917283-8A2E-44D5-B90E-7ECBA9688D08}">
      <dsp:nvSpPr>
        <dsp:cNvPr id="0" name=""/>
        <dsp:cNvSpPr/>
      </dsp:nvSpPr>
      <dsp:spPr>
        <a:xfrm>
          <a:off x="0" y="0"/>
          <a:ext cx="6248781" cy="50406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Have all documents and materials ready (see MOP)</a:t>
          </a:r>
        </a:p>
      </dsp:txBody>
      <dsp:txXfrm>
        <a:off x="14763" y="14763"/>
        <a:ext cx="5645883" cy="474536"/>
      </dsp:txXfrm>
    </dsp:sp>
    <dsp:sp modelId="{59F97452-B8A2-4C5E-AB7B-219A3A56A9E9}">
      <dsp:nvSpPr>
        <dsp:cNvPr id="0" name=""/>
        <dsp:cNvSpPr/>
      </dsp:nvSpPr>
      <dsp:spPr>
        <a:xfrm>
          <a:off x="466629" y="574071"/>
          <a:ext cx="6248781" cy="504062"/>
        </a:xfrm>
        <a:prstGeom prst="roundRect">
          <a:avLst>
            <a:gd name="adj" fmla="val 10000"/>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kern="1200"/>
            <a:t>Ask treating clinician permission to approach</a:t>
          </a:r>
          <a:endParaRPr lang="en-US" sz="1300" kern="1200"/>
        </a:p>
      </dsp:txBody>
      <dsp:txXfrm>
        <a:off x="481392" y="588834"/>
        <a:ext cx="5424984" cy="474536"/>
      </dsp:txXfrm>
    </dsp:sp>
    <dsp:sp modelId="{B5E94B95-E54C-47D4-B10B-C2DB5F2F6778}">
      <dsp:nvSpPr>
        <dsp:cNvPr id="0" name=""/>
        <dsp:cNvSpPr/>
      </dsp:nvSpPr>
      <dsp:spPr>
        <a:xfrm>
          <a:off x="933259" y="1148143"/>
          <a:ext cx="6248781" cy="504062"/>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Prisoners and vulnerable patients - reach out to site PI/team for guidance</a:t>
          </a:r>
        </a:p>
      </dsp:txBody>
      <dsp:txXfrm>
        <a:off x="948022" y="1162906"/>
        <a:ext cx="5424984" cy="474536"/>
      </dsp:txXfrm>
    </dsp:sp>
    <dsp:sp modelId="{A7FEEFDA-3C56-479B-A088-F3B9AA803E4B}">
      <dsp:nvSpPr>
        <dsp:cNvPr id="0" name=""/>
        <dsp:cNvSpPr/>
      </dsp:nvSpPr>
      <dsp:spPr>
        <a:xfrm>
          <a:off x="1399889" y="1722214"/>
          <a:ext cx="6248781" cy="504062"/>
        </a:xfrm>
        <a:prstGeom prst="roundRect">
          <a:avLst>
            <a:gd name="adj" fmla="val 10000"/>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kern="1200"/>
            <a:t>Be sensitive to the social and political sti</a:t>
          </a:r>
          <a:r>
            <a:rPr lang="en-US" sz="1300" kern="1200"/>
            <a:t>gma of Mpox among certain populations and cultures</a:t>
          </a:r>
        </a:p>
      </dsp:txBody>
      <dsp:txXfrm>
        <a:off x="1414652" y="1736977"/>
        <a:ext cx="5424984" cy="474536"/>
      </dsp:txXfrm>
    </dsp:sp>
    <dsp:sp modelId="{959CC5FE-538B-4391-B3D4-A0037C34F684}">
      <dsp:nvSpPr>
        <dsp:cNvPr id="0" name=""/>
        <dsp:cNvSpPr/>
      </dsp:nvSpPr>
      <dsp:spPr>
        <a:xfrm>
          <a:off x="1866518" y="2296286"/>
          <a:ext cx="6248781" cy="504062"/>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kern="1200"/>
            <a:t>Remind the participant they do not have to answer any questions they are not comfortable answering</a:t>
          </a:r>
          <a:endParaRPr lang="en-US" sz="1300" kern="1200"/>
        </a:p>
      </dsp:txBody>
      <dsp:txXfrm>
        <a:off x="1881281" y="2311049"/>
        <a:ext cx="5424984" cy="474536"/>
      </dsp:txXfrm>
    </dsp:sp>
    <dsp:sp modelId="{05CB6E14-14D7-4507-A1F1-2B791FB56453}">
      <dsp:nvSpPr>
        <dsp:cNvPr id="0" name=""/>
        <dsp:cNvSpPr/>
      </dsp:nvSpPr>
      <dsp:spPr>
        <a:xfrm>
          <a:off x="5921140" y="368245"/>
          <a:ext cx="327640" cy="327640"/>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994859" y="368245"/>
        <a:ext cx="180202" cy="246549"/>
      </dsp:txXfrm>
    </dsp:sp>
    <dsp:sp modelId="{9B9BFD8C-5844-4464-B835-F3EB60971FBE}">
      <dsp:nvSpPr>
        <dsp:cNvPr id="0" name=""/>
        <dsp:cNvSpPr/>
      </dsp:nvSpPr>
      <dsp:spPr>
        <a:xfrm>
          <a:off x="6387769" y="942317"/>
          <a:ext cx="327640" cy="327640"/>
        </a:xfrm>
        <a:prstGeom prst="downArrow">
          <a:avLst>
            <a:gd name="adj1" fmla="val 55000"/>
            <a:gd name="adj2" fmla="val 45000"/>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461488" y="942317"/>
        <a:ext cx="180202" cy="246549"/>
      </dsp:txXfrm>
    </dsp:sp>
    <dsp:sp modelId="{16F5B21E-AF86-4689-BF52-541A7CC0924F}">
      <dsp:nvSpPr>
        <dsp:cNvPr id="0" name=""/>
        <dsp:cNvSpPr/>
      </dsp:nvSpPr>
      <dsp:spPr>
        <a:xfrm>
          <a:off x="6854399" y="1507987"/>
          <a:ext cx="327640" cy="327640"/>
        </a:xfrm>
        <a:prstGeom prst="downArrow">
          <a:avLst>
            <a:gd name="adj1" fmla="val 55000"/>
            <a:gd name="adj2" fmla="val 45000"/>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928118" y="1507987"/>
        <a:ext cx="180202" cy="246549"/>
      </dsp:txXfrm>
    </dsp:sp>
    <dsp:sp modelId="{38CD592C-5E91-49BA-BFDB-08201931DC1E}">
      <dsp:nvSpPr>
        <dsp:cNvPr id="0" name=""/>
        <dsp:cNvSpPr/>
      </dsp:nvSpPr>
      <dsp:spPr>
        <a:xfrm>
          <a:off x="7321029" y="2087660"/>
          <a:ext cx="327640" cy="327640"/>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394748" y="2087660"/>
        <a:ext cx="180202" cy="2465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52FCB5-A69C-4142-A221-FEE4A27F3A8D}">
      <dsp:nvSpPr>
        <dsp:cNvPr id="0" name=""/>
        <dsp:cNvSpPr/>
      </dsp:nvSpPr>
      <dsp:spPr>
        <a:xfrm>
          <a:off x="2280144" y="641534"/>
          <a:ext cx="492856" cy="91440"/>
        </a:xfrm>
        <a:custGeom>
          <a:avLst/>
          <a:gdLst/>
          <a:ahLst/>
          <a:cxnLst/>
          <a:rect l="0" t="0" r="0" b="0"/>
          <a:pathLst>
            <a:path>
              <a:moveTo>
                <a:pt x="0" y="45720"/>
              </a:moveTo>
              <a:lnTo>
                <a:pt x="492856"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13486" y="684636"/>
        <a:ext cx="26172" cy="5234"/>
      </dsp:txXfrm>
    </dsp:sp>
    <dsp:sp modelId="{0D8D6240-2556-453D-B4E5-54200486E357}">
      <dsp:nvSpPr>
        <dsp:cNvPr id="0" name=""/>
        <dsp:cNvSpPr/>
      </dsp:nvSpPr>
      <dsp:spPr>
        <a:xfrm>
          <a:off x="6045" y="4484"/>
          <a:ext cx="2275898" cy="136553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1521" tIns="117061" rIns="111521" bIns="117061" numCol="1" spcCol="1270" anchor="ctr" anchorCtr="0">
          <a:noAutofit/>
        </a:bodyPr>
        <a:lstStyle/>
        <a:p>
          <a:pPr marL="0" lvl="0" indent="0" algn="ctr" defTabSz="533400">
            <a:lnSpc>
              <a:spcPct val="90000"/>
            </a:lnSpc>
            <a:spcBef>
              <a:spcPct val="0"/>
            </a:spcBef>
            <a:spcAft>
              <a:spcPct val="35000"/>
            </a:spcAft>
            <a:buNone/>
          </a:pPr>
          <a:r>
            <a:rPr lang="en-US" sz="1200" kern="1200"/>
            <a:t>Hold swab firmly and avoid touching the swab shaft at least 1” before the tip and the length of the swab shaft that will be submerged in the transport medium.</a:t>
          </a:r>
        </a:p>
      </dsp:txBody>
      <dsp:txXfrm>
        <a:off x="6045" y="4484"/>
        <a:ext cx="2275898" cy="1365538"/>
      </dsp:txXfrm>
    </dsp:sp>
    <dsp:sp modelId="{C61F9318-DB57-4ACC-8AB6-0CA5FF85F00A}">
      <dsp:nvSpPr>
        <dsp:cNvPr id="0" name=""/>
        <dsp:cNvSpPr/>
      </dsp:nvSpPr>
      <dsp:spPr>
        <a:xfrm>
          <a:off x="5079499" y="641534"/>
          <a:ext cx="492856" cy="91440"/>
        </a:xfrm>
        <a:custGeom>
          <a:avLst/>
          <a:gdLst/>
          <a:ahLst/>
          <a:cxnLst/>
          <a:rect l="0" t="0" r="0" b="0"/>
          <a:pathLst>
            <a:path>
              <a:moveTo>
                <a:pt x="0" y="45720"/>
              </a:moveTo>
              <a:lnTo>
                <a:pt x="492856" y="45720"/>
              </a:lnTo>
            </a:path>
          </a:pathLst>
        </a:custGeom>
        <a:noFill/>
        <a:ln w="6350" cap="flat" cmpd="sng" algn="ctr">
          <a:solidFill>
            <a:schemeClr val="accent2">
              <a:hueOff val="-485121"/>
              <a:satOff val="-27976"/>
              <a:lumOff val="287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12841" y="684636"/>
        <a:ext cx="26172" cy="5234"/>
      </dsp:txXfrm>
    </dsp:sp>
    <dsp:sp modelId="{2F824A3E-FC64-4B16-8A95-638E45D8371E}">
      <dsp:nvSpPr>
        <dsp:cNvPr id="0" name=""/>
        <dsp:cNvSpPr/>
      </dsp:nvSpPr>
      <dsp:spPr>
        <a:xfrm>
          <a:off x="2805400" y="4484"/>
          <a:ext cx="2275898" cy="1365538"/>
        </a:xfrm>
        <a:prstGeom prst="rect">
          <a:avLst/>
        </a:prstGeom>
        <a:solidFill>
          <a:schemeClr val="accent2">
            <a:hueOff val="-363841"/>
            <a:satOff val="-20982"/>
            <a:lumOff val="215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1521" tIns="117061" rIns="111521" bIns="117061" numCol="1" spcCol="1270" anchor="ctr" anchorCtr="0">
          <a:noAutofit/>
        </a:bodyPr>
        <a:lstStyle/>
        <a:p>
          <a:pPr marL="0" lvl="0" indent="0" algn="ctr" defTabSz="533400">
            <a:lnSpc>
              <a:spcPct val="90000"/>
            </a:lnSpc>
            <a:spcBef>
              <a:spcPct val="0"/>
            </a:spcBef>
            <a:spcAft>
              <a:spcPct val="35000"/>
            </a:spcAft>
            <a:buNone/>
          </a:pPr>
          <a:r>
            <a:rPr lang="en-US" sz="1200" kern="1200"/>
            <a:t>Swipe the swab back and forth on the lesion 2-3 times then rotate and repeat on the other side of the swab at least 2-3 times</a:t>
          </a:r>
        </a:p>
      </dsp:txBody>
      <dsp:txXfrm>
        <a:off x="2805400" y="4484"/>
        <a:ext cx="2275898" cy="1365538"/>
      </dsp:txXfrm>
    </dsp:sp>
    <dsp:sp modelId="{0E321A1E-0C1B-43C2-A957-A28198602A47}">
      <dsp:nvSpPr>
        <dsp:cNvPr id="0" name=""/>
        <dsp:cNvSpPr/>
      </dsp:nvSpPr>
      <dsp:spPr>
        <a:xfrm>
          <a:off x="1143995" y="1368223"/>
          <a:ext cx="5598709" cy="492856"/>
        </a:xfrm>
        <a:custGeom>
          <a:avLst/>
          <a:gdLst/>
          <a:ahLst/>
          <a:cxnLst/>
          <a:rect l="0" t="0" r="0" b="0"/>
          <a:pathLst>
            <a:path>
              <a:moveTo>
                <a:pt x="5598709" y="0"/>
              </a:moveTo>
              <a:lnTo>
                <a:pt x="5598709" y="263528"/>
              </a:lnTo>
              <a:lnTo>
                <a:pt x="0" y="263528"/>
              </a:lnTo>
              <a:lnTo>
                <a:pt x="0" y="492856"/>
              </a:lnTo>
            </a:path>
          </a:pathLst>
        </a:custGeom>
        <a:noFill/>
        <a:ln w="6350" cap="flat" cmpd="sng" algn="ctr">
          <a:solidFill>
            <a:schemeClr val="accent2">
              <a:hueOff val="-970242"/>
              <a:satOff val="-55952"/>
              <a:lumOff val="575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02771" y="1612034"/>
        <a:ext cx="281156" cy="5234"/>
      </dsp:txXfrm>
    </dsp:sp>
    <dsp:sp modelId="{A991EF3C-56F3-4758-ABF7-27311DC86AAB}">
      <dsp:nvSpPr>
        <dsp:cNvPr id="0" name=""/>
        <dsp:cNvSpPr/>
      </dsp:nvSpPr>
      <dsp:spPr>
        <a:xfrm>
          <a:off x="5604755" y="4484"/>
          <a:ext cx="2275898" cy="1365538"/>
        </a:xfrm>
        <a:prstGeom prst="rect">
          <a:avLst/>
        </a:prstGeom>
        <a:solidFill>
          <a:schemeClr val="accent2">
            <a:hueOff val="-727682"/>
            <a:satOff val="-41964"/>
            <a:lumOff val="431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1521" tIns="117061" rIns="111521" bIns="117061" numCol="1" spcCol="1270" anchor="ctr" anchorCtr="0">
          <a:noAutofit/>
        </a:bodyPr>
        <a:lstStyle/>
        <a:p>
          <a:pPr marL="0" lvl="0" indent="0" algn="ctr" defTabSz="533400">
            <a:lnSpc>
              <a:spcPct val="90000"/>
            </a:lnSpc>
            <a:spcBef>
              <a:spcPct val="0"/>
            </a:spcBef>
            <a:spcAft>
              <a:spcPct val="35000"/>
            </a:spcAft>
            <a:buNone/>
          </a:pPr>
          <a:r>
            <a:rPr lang="en-US" sz="1200" kern="1200"/>
            <a:t>Make sure to apply firm pressure which may result in discomfort but is necessary to obtain adequate DNA. Pressure must be firm enough so that the plastic shaft bends slightly</a:t>
          </a:r>
        </a:p>
      </dsp:txBody>
      <dsp:txXfrm>
        <a:off x="5604755" y="4484"/>
        <a:ext cx="2275898" cy="1365538"/>
      </dsp:txXfrm>
    </dsp:sp>
    <dsp:sp modelId="{B02F6CD7-D4C8-43CF-B6C4-F0086ACD07C3}">
      <dsp:nvSpPr>
        <dsp:cNvPr id="0" name=""/>
        <dsp:cNvSpPr/>
      </dsp:nvSpPr>
      <dsp:spPr>
        <a:xfrm>
          <a:off x="2280144" y="2530529"/>
          <a:ext cx="492856" cy="91440"/>
        </a:xfrm>
        <a:custGeom>
          <a:avLst/>
          <a:gdLst/>
          <a:ahLst/>
          <a:cxnLst/>
          <a:rect l="0" t="0" r="0" b="0"/>
          <a:pathLst>
            <a:path>
              <a:moveTo>
                <a:pt x="0" y="45720"/>
              </a:moveTo>
              <a:lnTo>
                <a:pt x="492856" y="45720"/>
              </a:lnTo>
            </a:path>
          </a:pathLst>
        </a:custGeom>
        <a:noFill/>
        <a:ln w="6350" cap="flat" cmpd="sng" algn="ctr">
          <a:solidFill>
            <a:schemeClr val="accent2">
              <a:hueOff val="-1455363"/>
              <a:satOff val="-83928"/>
              <a:lumOff val="862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13486" y="2573632"/>
        <a:ext cx="26172" cy="5234"/>
      </dsp:txXfrm>
    </dsp:sp>
    <dsp:sp modelId="{E5B29E1D-7F1C-4E51-808E-CAA17A59FBA5}">
      <dsp:nvSpPr>
        <dsp:cNvPr id="0" name=""/>
        <dsp:cNvSpPr/>
      </dsp:nvSpPr>
      <dsp:spPr>
        <a:xfrm>
          <a:off x="6045" y="1893480"/>
          <a:ext cx="2275898" cy="1365538"/>
        </a:xfrm>
        <a:prstGeom prst="rect">
          <a:avLst/>
        </a:prstGeom>
        <a:solidFill>
          <a:schemeClr val="accent2">
            <a:hueOff val="-1091522"/>
            <a:satOff val="-62946"/>
            <a:lumOff val="647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1521" tIns="117061" rIns="111521" bIns="117061" numCol="1" spcCol="1270" anchor="ctr" anchorCtr="0">
          <a:noAutofit/>
        </a:bodyPr>
        <a:lstStyle/>
        <a:p>
          <a:pPr marL="0" lvl="0" indent="0" algn="ctr" defTabSz="533400">
            <a:lnSpc>
              <a:spcPct val="90000"/>
            </a:lnSpc>
            <a:spcBef>
              <a:spcPct val="0"/>
            </a:spcBef>
            <a:spcAft>
              <a:spcPct val="35000"/>
            </a:spcAft>
            <a:buNone/>
          </a:pPr>
          <a:r>
            <a:rPr lang="en-US" sz="1200" kern="1200"/>
            <a:t>If lesion ruptures while swabbing, ensure swab collects lesion fluid</a:t>
          </a:r>
        </a:p>
      </dsp:txBody>
      <dsp:txXfrm>
        <a:off x="6045" y="1893480"/>
        <a:ext cx="2275898" cy="1365538"/>
      </dsp:txXfrm>
    </dsp:sp>
    <dsp:sp modelId="{92AF7C15-D13F-4FCD-A05E-0259CE03B507}">
      <dsp:nvSpPr>
        <dsp:cNvPr id="0" name=""/>
        <dsp:cNvSpPr/>
      </dsp:nvSpPr>
      <dsp:spPr>
        <a:xfrm>
          <a:off x="2805400" y="1893480"/>
          <a:ext cx="2275898" cy="1365538"/>
        </a:xfrm>
        <a:prstGeom prst="rect">
          <a:avLst/>
        </a:prstGeom>
        <a:solidFill>
          <a:schemeClr val="accent2">
            <a:hueOff val="-1455363"/>
            <a:satOff val="-83928"/>
            <a:lumOff val="8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1521" tIns="117061" rIns="111521" bIns="117061" numCol="1" spcCol="1270" anchor="ctr" anchorCtr="0">
          <a:noAutofit/>
        </a:bodyPr>
        <a:lstStyle/>
        <a:p>
          <a:pPr marL="0" lvl="0" indent="0" algn="ctr" defTabSz="533400">
            <a:lnSpc>
              <a:spcPct val="90000"/>
            </a:lnSpc>
            <a:spcBef>
              <a:spcPct val="0"/>
            </a:spcBef>
            <a:spcAft>
              <a:spcPct val="35000"/>
            </a:spcAft>
            <a:buNone/>
          </a:pPr>
          <a:r>
            <a:rPr lang="en-US" sz="1200" kern="1200"/>
            <a:t>If skin material is visible on swab this is adequate collection, however skin material may not always be visible</a:t>
          </a:r>
        </a:p>
      </dsp:txBody>
      <dsp:txXfrm>
        <a:off x="2805400" y="1893480"/>
        <a:ext cx="2275898" cy="136553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AD9B28-E598-4C71-83B9-1DD96269CA9D}">
      <dsp:nvSpPr>
        <dsp:cNvPr id="0" name=""/>
        <dsp:cNvSpPr/>
      </dsp:nvSpPr>
      <dsp:spPr>
        <a:xfrm>
          <a:off x="738477" y="513562"/>
          <a:ext cx="1079825" cy="10798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32E0FE-BF99-47B2-AD5E-68278577F41B}">
      <dsp:nvSpPr>
        <dsp:cNvPr id="0" name=""/>
        <dsp:cNvSpPr/>
      </dsp:nvSpPr>
      <dsp:spPr>
        <a:xfrm>
          <a:off x="78583" y="1911041"/>
          <a:ext cx="239961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Weekly meetings</a:t>
          </a:r>
        </a:p>
      </dsp:txBody>
      <dsp:txXfrm>
        <a:off x="78583" y="1911041"/>
        <a:ext cx="2399612" cy="720000"/>
      </dsp:txXfrm>
    </dsp:sp>
    <dsp:sp modelId="{7DB1F392-DD58-42A7-9F93-F6FFAC556822}">
      <dsp:nvSpPr>
        <dsp:cNvPr id="0" name=""/>
        <dsp:cNvSpPr/>
      </dsp:nvSpPr>
      <dsp:spPr>
        <a:xfrm>
          <a:off x="3558022" y="513562"/>
          <a:ext cx="1079825" cy="10798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6096C0-B408-448D-958A-C72418E0CB68}">
      <dsp:nvSpPr>
        <dsp:cNvPr id="0" name=""/>
        <dsp:cNvSpPr/>
      </dsp:nvSpPr>
      <dsp:spPr>
        <a:xfrm>
          <a:off x="2898129" y="1911041"/>
          <a:ext cx="239961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Group TEXT</a:t>
          </a:r>
        </a:p>
      </dsp:txBody>
      <dsp:txXfrm>
        <a:off x="2898129" y="1911041"/>
        <a:ext cx="2399612" cy="720000"/>
      </dsp:txXfrm>
    </dsp:sp>
    <dsp:sp modelId="{AE3BF7A5-9039-4FE0-B5DD-FFF8A610BED9}">
      <dsp:nvSpPr>
        <dsp:cNvPr id="0" name=""/>
        <dsp:cNvSpPr/>
      </dsp:nvSpPr>
      <dsp:spPr>
        <a:xfrm>
          <a:off x="6377567" y="513562"/>
          <a:ext cx="1079825" cy="10798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CC3846-B384-46CD-90D6-E5B2B402E21C}">
      <dsp:nvSpPr>
        <dsp:cNvPr id="0" name=""/>
        <dsp:cNvSpPr/>
      </dsp:nvSpPr>
      <dsp:spPr>
        <a:xfrm>
          <a:off x="5717674" y="1911041"/>
          <a:ext cx="239961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Hospital Infection control</a:t>
          </a:r>
        </a:p>
      </dsp:txBody>
      <dsp:txXfrm>
        <a:off x="5717674" y="1911041"/>
        <a:ext cx="2399612" cy="72000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D7AFDBC-2C9D-E744-AFEB-E1E0CCDC43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D817546-E273-4E46-A59A-7D0915CFFF5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46EAAD4-86B7-6445-9E24-564CF55F9E4C}" type="datetimeFigureOut">
              <a:rPr lang="en-US" smtClean="0"/>
              <a:t>5/26/2023</a:t>
            </a:fld>
            <a:endParaRPr lang="en-US"/>
          </a:p>
        </p:txBody>
      </p:sp>
      <p:sp>
        <p:nvSpPr>
          <p:cNvPr id="4" name="Footer Placeholder 3">
            <a:extLst>
              <a:ext uri="{FF2B5EF4-FFF2-40B4-BE49-F238E27FC236}">
                <a16:creationId xmlns:a16="http://schemas.microsoft.com/office/drawing/2014/main" id="{EA646001-FC26-4546-BEEA-713EC71F73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E319A64-EFA1-EB4A-9208-659D7A67B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B00832-3DA9-BD45-8DF9-5AE149AD5C9D}" type="slidenum">
              <a:rPr lang="en-US" smtClean="0"/>
              <a:t>‹#›</a:t>
            </a:fld>
            <a:endParaRPr lang="en-US"/>
          </a:p>
        </p:txBody>
      </p:sp>
    </p:spTree>
    <p:extLst>
      <p:ext uri="{BB962C8B-B14F-4D97-AF65-F5344CB8AC3E}">
        <p14:creationId xmlns:p14="http://schemas.microsoft.com/office/powerpoint/2010/main" val="202461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58ECD8-40A1-7E4F-A3DC-E42CA7395149}" type="datetimeFigureOut">
              <a:rPr lang="en-US" smtClean="0"/>
              <a:t>5/26/2023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C346B-06F2-6141-895E-093C6600B49F}" type="slidenum">
              <a:rPr lang="en-US" smtClean="0"/>
              <a:t>‹#›</a:t>
            </a:fld>
            <a:endParaRPr lang="en-US"/>
          </a:p>
        </p:txBody>
      </p:sp>
    </p:spTree>
    <p:extLst>
      <p:ext uri="{BB962C8B-B14F-4D97-AF65-F5344CB8AC3E}">
        <p14:creationId xmlns:p14="http://schemas.microsoft.com/office/powerpoint/2010/main" val="406715237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68598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UCLA Strategic Communications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
          </p:nvPr>
        </p:nvSpPr>
        <p:spPr/>
        <p:txBody>
          <a:bodyPr/>
          <a:lstStyle/>
          <a:p>
            <a:pPr marL="0" marR="0" lvl="0" indent="0" algn="r" defTabSz="685983" rtl="0" eaLnBrk="1" fontAlgn="auto" latinLnBrk="0" hangingPunct="1">
              <a:lnSpc>
                <a:spcPct val="100000"/>
              </a:lnSpc>
              <a:spcBef>
                <a:spcPts val="0"/>
              </a:spcBef>
              <a:spcAft>
                <a:spcPts val="0"/>
              </a:spcAft>
              <a:buClrTx/>
              <a:buSzTx/>
              <a:buFontTx/>
              <a:buNone/>
              <a:tabLst/>
              <a:defRPr/>
            </a:pPr>
            <a:fld id="{F6A12CAC-3C8D-5846-A21B-DC3C384E9E99}" type="datetime4">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983" rtl="0" eaLnBrk="1" fontAlgn="auto" latinLnBrk="0" hangingPunct="1">
                <a:lnSpc>
                  <a:spcPct val="100000"/>
                </a:lnSpc>
                <a:spcBef>
                  <a:spcPts val="0"/>
                </a:spcBef>
                <a:spcAft>
                  <a:spcPts val="0"/>
                </a:spcAft>
                <a:buClrTx/>
                <a:buSzTx/>
                <a:buFontTx/>
                <a:buNone/>
                <a:tabLst/>
                <a:defRPr/>
              </a:pPr>
              <a:t>May 26, 2023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5"/>
          </p:nvPr>
        </p:nvSpPr>
        <p:spPr/>
        <p:txBody>
          <a:bodyPr/>
          <a:lstStyle/>
          <a:p>
            <a:pPr marL="0" marR="0" lvl="0" indent="0" algn="r" defTabSz="685983" rtl="0" eaLnBrk="1" fontAlgn="auto" latinLnBrk="0" hangingPunct="1">
              <a:lnSpc>
                <a:spcPct val="100000"/>
              </a:lnSpc>
              <a:spcBef>
                <a:spcPts val="0"/>
              </a:spcBef>
              <a:spcAft>
                <a:spcPts val="0"/>
              </a:spcAft>
              <a:buClrTx/>
              <a:buSzTx/>
              <a:buFontTx/>
              <a:buNone/>
              <a:tabLst/>
              <a:defRPr/>
            </a:pPr>
            <a:fld id="{736F0C19-1F3A-494B-AD56-5568DAB4ED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983"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ooter Placeholder 6"/>
          <p:cNvSpPr>
            <a:spLocks noGrp="1"/>
          </p:cNvSpPr>
          <p:nvPr>
            <p:ph type="ftr" sz="quarter" idx="4"/>
          </p:nvPr>
        </p:nvSpPr>
        <p:spPr/>
        <p:txBody>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028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over clinician questions – clarify measurement and typical lesion. </a:t>
            </a:r>
          </a:p>
        </p:txBody>
      </p:sp>
      <p:sp>
        <p:nvSpPr>
          <p:cNvPr id="4" name="Header Placeholder 3"/>
          <p:cNvSpPr>
            <a:spLocks noGrp="1"/>
          </p:cNvSpPr>
          <p:nvPr>
            <p:ph type="hdr" sz="quarter"/>
          </p:nvPr>
        </p:nvSpPr>
        <p:spPr/>
        <p:txBody>
          <a:bodyPr/>
          <a:lstStyle/>
          <a:p>
            <a:pPr marL="0" marR="0" lvl="0" indent="0" algn="l" defTabSz="68598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UCLA Strategic Communications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
          </p:nvPr>
        </p:nvSpPr>
        <p:spPr/>
        <p:txBody>
          <a:bodyPr/>
          <a:lstStyle/>
          <a:p>
            <a:pPr marL="0" marR="0" lvl="0" indent="0" algn="r" defTabSz="685983" rtl="0" eaLnBrk="1" fontAlgn="auto" latinLnBrk="0" hangingPunct="1">
              <a:lnSpc>
                <a:spcPct val="100000"/>
              </a:lnSpc>
              <a:spcBef>
                <a:spcPts val="0"/>
              </a:spcBef>
              <a:spcAft>
                <a:spcPts val="0"/>
              </a:spcAft>
              <a:buClrTx/>
              <a:buSzTx/>
              <a:buFontTx/>
              <a:buNone/>
              <a:tabLst/>
              <a:defRPr/>
            </a:pPr>
            <a:fld id="{F6A12CAC-3C8D-5846-A21B-DC3C384E9E99}" type="datetime4">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983" rtl="0" eaLnBrk="1" fontAlgn="auto" latinLnBrk="0" hangingPunct="1">
                <a:lnSpc>
                  <a:spcPct val="100000"/>
                </a:lnSpc>
                <a:spcBef>
                  <a:spcPts val="0"/>
                </a:spcBef>
                <a:spcAft>
                  <a:spcPts val="0"/>
                </a:spcAft>
                <a:buClrTx/>
                <a:buSzTx/>
                <a:buFontTx/>
                <a:buNone/>
                <a:tabLst/>
                <a:defRPr/>
              </a:pPr>
              <a:t>May 26, 2023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5"/>
          </p:nvPr>
        </p:nvSpPr>
        <p:spPr/>
        <p:txBody>
          <a:bodyPr/>
          <a:lstStyle/>
          <a:p>
            <a:pPr marL="0" marR="0" lvl="0" indent="0" algn="r" defTabSz="685983" rtl="0" eaLnBrk="1" fontAlgn="auto" latinLnBrk="0" hangingPunct="1">
              <a:lnSpc>
                <a:spcPct val="100000"/>
              </a:lnSpc>
              <a:spcBef>
                <a:spcPts val="0"/>
              </a:spcBef>
              <a:spcAft>
                <a:spcPts val="0"/>
              </a:spcAft>
              <a:buClrTx/>
              <a:buSzTx/>
              <a:buFontTx/>
              <a:buNone/>
              <a:tabLst/>
              <a:defRPr/>
            </a:pPr>
            <a:fld id="{736F0C19-1F3A-494B-AD56-5568DAB4ED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983"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ooter Placeholder 6"/>
          <p:cNvSpPr>
            <a:spLocks noGrp="1"/>
          </p:cNvSpPr>
          <p:nvPr>
            <p:ph type="ftr" sz="quarter" idx="4"/>
          </p:nvPr>
        </p:nvSpPr>
        <p:spPr/>
        <p:txBody>
          <a:bodyPr/>
          <a:lstStyle/>
          <a:p>
            <a:pPr marL="0" marR="0" lvl="0" indent="0" algn="l" defTabSz="685983"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361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we need to tell them that if they test positive, we will notify the participant if they don’t get standard care test?</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BC346B-06F2-6141-895E-093C6600B49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2922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BC346B-06F2-6141-895E-093C6600B49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3960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Opener">
    <p:bg>
      <p:bgPr>
        <a:gradFill>
          <a:gsLst>
            <a:gs pos="0">
              <a:srgbClr val="005587"/>
            </a:gs>
            <a:gs pos="100000">
              <a:srgbClr val="2774AE"/>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0080" y="3288794"/>
            <a:ext cx="7223760" cy="556561"/>
          </a:xfrm>
        </p:spPr>
        <p:txBody>
          <a:bodyPr wrap="square" lIns="0" tIns="0" rIns="0" bIns="0" anchor="t" anchorCtr="0">
            <a:spAutoFit/>
          </a:bodyPr>
          <a:lstStyle>
            <a:lvl1pPr algn="l">
              <a:defRPr sz="3996" b="1" i="0">
                <a:solidFill>
                  <a:schemeClr val="bg1"/>
                </a:solidFill>
              </a:defRPr>
            </a:lvl1pPr>
          </a:lstStyle>
          <a:p>
            <a:r>
              <a:rPr lang="en-US" dirty="0"/>
              <a:t>04 Theme Presentation Title</a:t>
            </a:r>
          </a:p>
        </p:txBody>
      </p:sp>
      <p:sp>
        <p:nvSpPr>
          <p:cNvPr id="41" name="Text Placeholder 39">
            <a:extLst>
              <a:ext uri="{FF2B5EF4-FFF2-40B4-BE49-F238E27FC236}">
                <a16:creationId xmlns:a16="http://schemas.microsoft.com/office/drawing/2014/main" id="{C1CD1A20-8368-CF4D-89B6-4588CDF94C2D}"/>
              </a:ext>
            </a:extLst>
          </p:cNvPr>
          <p:cNvSpPr>
            <a:spLocks noGrp="1"/>
          </p:cNvSpPr>
          <p:nvPr>
            <p:ph type="body" sz="quarter" idx="19" hasCustomPrompt="1"/>
          </p:nvPr>
        </p:nvSpPr>
        <p:spPr>
          <a:xfrm>
            <a:off x="640079" y="3836928"/>
            <a:ext cx="7223760" cy="221471"/>
          </a:xfrm>
        </p:spPr>
        <p:txBody>
          <a:bodyPr wrap="square" lIns="18288" tIns="0" bIns="0" anchor="t" anchorCtr="0">
            <a:spAutoFit/>
          </a:bodyPr>
          <a:lstStyle>
            <a:lvl1pPr marL="0" indent="0">
              <a:buNone/>
              <a:defRPr sz="1599"/>
            </a:lvl1pPr>
            <a:lvl2pPr marL="342591" indent="0">
              <a:buNone/>
              <a:defRPr/>
            </a:lvl2pPr>
            <a:lvl3pPr marL="685183" indent="0">
              <a:buNone/>
              <a:defRPr/>
            </a:lvl3pPr>
            <a:lvl4pPr marL="1027774" indent="0">
              <a:buNone/>
              <a:defRPr/>
            </a:lvl4pPr>
            <a:lvl5pPr marL="1370366" indent="0">
              <a:buNone/>
              <a:defRPr/>
            </a:lvl5pPr>
          </a:lstStyle>
          <a:p>
            <a:pPr lvl="0"/>
            <a:r>
              <a:rPr lang="en-US" dirty="0"/>
              <a:t>Presenter Name, Title, Department Name</a:t>
            </a:r>
          </a:p>
        </p:txBody>
      </p:sp>
      <p:sp>
        <p:nvSpPr>
          <p:cNvPr id="3" name="Rectangle 2">
            <a:extLst>
              <a:ext uri="{FF2B5EF4-FFF2-40B4-BE49-F238E27FC236}">
                <a16:creationId xmlns:a16="http://schemas.microsoft.com/office/drawing/2014/main" id="{85DEBCB1-2687-5B46-B4C3-1DAA7D5652BB}"/>
              </a:ext>
            </a:extLst>
          </p:cNvPr>
          <p:cNvSpPr/>
          <p:nvPr userDrawn="1"/>
        </p:nvSpPr>
        <p:spPr>
          <a:xfrm>
            <a:off x="640080" y="3041448"/>
            <a:ext cx="457200" cy="91355"/>
          </a:xfrm>
          <a:prstGeom prst="rect">
            <a:avLst/>
          </a:prstGeom>
          <a:solidFill>
            <a:srgbClr val="FFC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13" name="Text Placeholder 12">
            <a:extLst>
              <a:ext uri="{FF2B5EF4-FFF2-40B4-BE49-F238E27FC236}">
                <a16:creationId xmlns:a16="http://schemas.microsoft.com/office/drawing/2014/main" id="{164D24AC-8D5B-524D-8352-F9A77CDE1310}"/>
              </a:ext>
            </a:extLst>
          </p:cNvPr>
          <p:cNvSpPr>
            <a:spLocks noGrp="1"/>
          </p:cNvSpPr>
          <p:nvPr>
            <p:ph type="body" sz="quarter" idx="21" hasCustomPrompt="1"/>
          </p:nvPr>
        </p:nvSpPr>
        <p:spPr>
          <a:xfrm>
            <a:off x="7089570" y="238258"/>
            <a:ext cx="1866862" cy="856028"/>
          </a:xfrm>
        </p:spPr>
        <p:txBody>
          <a:bodyPr lIns="0">
            <a:noAutofit/>
          </a:bodyPr>
          <a:lstStyle>
            <a:lvl1pPr>
              <a:defRPr sz="999">
                <a:solidFill>
                  <a:srgbClr val="FFFF00"/>
                </a:solidFill>
              </a:defRPr>
            </a:lvl1pPr>
            <a:lvl2pPr>
              <a:defRPr sz="999">
                <a:solidFill>
                  <a:srgbClr val="FFFF00"/>
                </a:solidFill>
              </a:defRPr>
            </a:lvl2pPr>
            <a:lvl3pPr>
              <a:defRPr sz="999">
                <a:solidFill>
                  <a:srgbClr val="FFFF00"/>
                </a:solidFill>
              </a:defRPr>
            </a:lvl3pPr>
            <a:lvl4pPr>
              <a:defRPr sz="999">
                <a:solidFill>
                  <a:srgbClr val="FFFF00"/>
                </a:solidFill>
              </a:defRPr>
            </a:lvl4pPr>
            <a:lvl5pPr>
              <a:defRPr sz="999">
                <a:solidFill>
                  <a:srgbClr val="FFFF00"/>
                </a:solidFill>
              </a:defRPr>
            </a:lvl5pPr>
          </a:lstStyle>
          <a:p>
            <a:r>
              <a:rPr lang="en-US" sz="999" dirty="0">
                <a:solidFill>
                  <a:srgbClr val="FFFF00"/>
                </a:solidFill>
              </a:rPr>
              <a:t>1. GUIDES – To make sure guides are visible, inside the View ribbon, click the Guides checkbox. Then click the icon inside the picture frame to add your logo.</a:t>
            </a:r>
          </a:p>
        </p:txBody>
      </p:sp>
      <p:sp>
        <p:nvSpPr>
          <p:cNvPr id="20" name="Text Placeholder 12">
            <a:extLst>
              <a:ext uri="{FF2B5EF4-FFF2-40B4-BE49-F238E27FC236}">
                <a16:creationId xmlns:a16="http://schemas.microsoft.com/office/drawing/2014/main" id="{04C13EC0-6D3A-FE43-B044-0E78EDE027EE}"/>
              </a:ext>
            </a:extLst>
          </p:cNvPr>
          <p:cNvSpPr>
            <a:spLocks noGrp="1"/>
          </p:cNvSpPr>
          <p:nvPr>
            <p:ph type="body" sz="quarter" idx="22" hasCustomPrompt="1"/>
          </p:nvPr>
        </p:nvSpPr>
        <p:spPr>
          <a:xfrm>
            <a:off x="7089570" y="1158923"/>
            <a:ext cx="1866862" cy="860808"/>
          </a:xfrm>
        </p:spPr>
        <p:txBody>
          <a:bodyPr lIns="0">
            <a:noAutofit/>
          </a:bodyPr>
          <a:lstStyle>
            <a:lvl1pPr defTabSz="685183">
              <a:lnSpc>
                <a:spcPct val="90000"/>
              </a:lnSpc>
              <a:spcBef>
                <a:spcPts val="749"/>
              </a:spcBef>
              <a:defRPr sz="999">
                <a:solidFill>
                  <a:srgbClr val="FFFF00"/>
                </a:solidFill>
              </a:defRPr>
            </a:lvl1pPr>
            <a:lvl2pPr>
              <a:defRPr sz="999">
                <a:solidFill>
                  <a:srgbClr val="FFFF00"/>
                </a:solidFill>
              </a:defRPr>
            </a:lvl2pPr>
            <a:lvl3pPr>
              <a:defRPr sz="999">
                <a:solidFill>
                  <a:srgbClr val="FFFF00"/>
                </a:solidFill>
              </a:defRPr>
            </a:lvl3pPr>
            <a:lvl4pPr>
              <a:defRPr sz="999">
                <a:solidFill>
                  <a:srgbClr val="FFFF00"/>
                </a:solidFill>
              </a:defRPr>
            </a:lvl4pPr>
            <a:lvl5pPr>
              <a:defRPr sz="999">
                <a:solidFill>
                  <a:srgbClr val="FFFF00"/>
                </a:solidFill>
              </a:defRPr>
            </a:lvl5pPr>
          </a:lstStyle>
          <a:p>
            <a:pPr lvl="0" defTabSz="685183">
              <a:lnSpc>
                <a:spcPct val="90000"/>
              </a:lnSpc>
              <a:spcBef>
                <a:spcPts val="749"/>
              </a:spcBef>
              <a:defRPr/>
            </a:pPr>
            <a:r>
              <a:rPr lang="en-US" sz="999" dirty="0">
                <a:solidFill>
                  <a:srgbClr val="FFFF00"/>
                </a:solidFill>
              </a:rPr>
              <a:t>2. QUALITY – For the sharpest image, we recommend selecting your logo from the </a:t>
            </a:r>
            <a:r>
              <a:rPr lang="en-US" sz="999" dirty="0" err="1">
                <a:solidFill>
                  <a:srgbClr val="FFFF00"/>
                </a:solidFill>
              </a:rPr>
              <a:t>svg</a:t>
            </a:r>
            <a:r>
              <a:rPr lang="en-US" sz="999" dirty="0">
                <a:solidFill>
                  <a:srgbClr val="FFFF00"/>
                </a:solidFill>
              </a:rPr>
              <a:t> folder. Insert the </a:t>
            </a:r>
            <a:r>
              <a:rPr lang="en-US" sz="999" dirty="0" err="1">
                <a:solidFill>
                  <a:srgbClr val="FFFF00"/>
                </a:solidFill>
              </a:rPr>
              <a:t>Uxd-Wht</a:t>
            </a:r>
            <a:r>
              <a:rPr lang="en-US" sz="999" dirty="0">
                <a:solidFill>
                  <a:srgbClr val="FFFF00"/>
                </a:solidFill>
              </a:rPr>
              <a:t> or Unboxed-</a:t>
            </a:r>
            <a:r>
              <a:rPr lang="en-US" sz="999" dirty="0" err="1">
                <a:solidFill>
                  <a:srgbClr val="FFFF00"/>
                </a:solidFill>
              </a:rPr>
              <a:t>WhiteType</a:t>
            </a:r>
            <a:r>
              <a:rPr lang="en-US" sz="999" dirty="0">
                <a:solidFill>
                  <a:srgbClr val="FFFF00"/>
                </a:solidFill>
              </a:rPr>
              <a:t> version and it will appear in the picture frame.</a:t>
            </a:r>
          </a:p>
        </p:txBody>
      </p:sp>
      <p:sp>
        <p:nvSpPr>
          <p:cNvPr id="21" name="Text Placeholder 12">
            <a:extLst>
              <a:ext uri="{FF2B5EF4-FFF2-40B4-BE49-F238E27FC236}">
                <a16:creationId xmlns:a16="http://schemas.microsoft.com/office/drawing/2014/main" id="{0C848BFD-1E79-574B-9D86-6720B20B563E}"/>
              </a:ext>
            </a:extLst>
          </p:cNvPr>
          <p:cNvSpPr>
            <a:spLocks noGrp="1"/>
          </p:cNvSpPr>
          <p:nvPr>
            <p:ph type="body" sz="quarter" idx="23" hasCustomPrompt="1"/>
          </p:nvPr>
        </p:nvSpPr>
        <p:spPr>
          <a:xfrm>
            <a:off x="4419601" y="2084367"/>
            <a:ext cx="4536832" cy="822199"/>
          </a:xfrm>
        </p:spPr>
        <p:txBody>
          <a:bodyPr lIns="0">
            <a:noAutofit/>
          </a:bodyPr>
          <a:lstStyle>
            <a:lvl1pPr defTabSz="685183">
              <a:lnSpc>
                <a:spcPct val="90000"/>
              </a:lnSpc>
              <a:spcBef>
                <a:spcPts val="749"/>
              </a:spcBef>
              <a:defRPr sz="999">
                <a:solidFill>
                  <a:srgbClr val="FFFF00"/>
                </a:solidFill>
              </a:defRPr>
            </a:lvl1pPr>
            <a:lvl2pPr>
              <a:defRPr sz="999">
                <a:solidFill>
                  <a:srgbClr val="FFFF00"/>
                </a:solidFill>
              </a:defRPr>
            </a:lvl2pPr>
            <a:lvl3pPr>
              <a:defRPr sz="999">
                <a:solidFill>
                  <a:srgbClr val="FFFF00"/>
                </a:solidFill>
              </a:defRPr>
            </a:lvl3pPr>
            <a:lvl4pPr>
              <a:defRPr sz="999">
                <a:solidFill>
                  <a:srgbClr val="FFFF00"/>
                </a:solidFill>
              </a:defRPr>
            </a:lvl4pPr>
            <a:lvl5pPr>
              <a:defRPr sz="999">
                <a:solidFill>
                  <a:srgbClr val="FFFF00"/>
                </a:solidFill>
              </a:defRPr>
            </a:lvl5pPr>
          </a:lstStyle>
          <a:p>
            <a:pPr lvl="0"/>
            <a:r>
              <a:rPr lang="en-US" sz="999" dirty="0">
                <a:solidFill>
                  <a:srgbClr val="FFFF00"/>
                </a:solidFill>
              </a:rPr>
              <a:t>3. SCALE – With the picture frame selected, choose Format Pane within the Graphic Format ribbon. Click the Size and Properties icon and open the Size section. Make sure the boxes for Lock aspect ratio and Relative to original picture size are checked. Click the RESET button to resize the logo in the frame. Continue resizing using the scaling arrows if necessary. The UCLA logo letters should match up with the top and bottom guides.</a:t>
            </a:r>
          </a:p>
        </p:txBody>
      </p:sp>
      <p:sp>
        <p:nvSpPr>
          <p:cNvPr id="22" name="Text Placeholder 12">
            <a:extLst>
              <a:ext uri="{FF2B5EF4-FFF2-40B4-BE49-F238E27FC236}">
                <a16:creationId xmlns:a16="http://schemas.microsoft.com/office/drawing/2014/main" id="{394EA9A6-5023-6449-BE77-6B0EC37C2D6B}"/>
              </a:ext>
            </a:extLst>
          </p:cNvPr>
          <p:cNvSpPr>
            <a:spLocks noGrp="1"/>
          </p:cNvSpPr>
          <p:nvPr>
            <p:ph type="body" sz="quarter" idx="24" hasCustomPrompt="1"/>
          </p:nvPr>
        </p:nvSpPr>
        <p:spPr>
          <a:xfrm>
            <a:off x="4419601" y="2998564"/>
            <a:ext cx="4536832" cy="201669"/>
          </a:xfrm>
        </p:spPr>
        <p:txBody>
          <a:bodyPr lIns="0">
            <a:noAutofit/>
          </a:bodyPr>
          <a:lstStyle>
            <a:lvl1pPr defTabSz="685183">
              <a:lnSpc>
                <a:spcPct val="90000"/>
              </a:lnSpc>
              <a:spcBef>
                <a:spcPts val="749"/>
              </a:spcBef>
              <a:defRPr sz="999">
                <a:solidFill>
                  <a:srgbClr val="FFFF00"/>
                </a:solidFill>
              </a:defRPr>
            </a:lvl1pPr>
            <a:lvl2pPr>
              <a:defRPr sz="999">
                <a:solidFill>
                  <a:srgbClr val="FFFF00"/>
                </a:solidFill>
              </a:defRPr>
            </a:lvl2pPr>
            <a:lvl3pPr>
              <a:defRPr sz="999">
                <a:solidFill>
                  <a:srgbClr val="FFFF00"/>
                </a:solidFill>
              </a:defRPr>
            </a:lvl3pPr>
            <a:lvl4pPr>
              <a:defRPr sz="999">
                <a:solidFill>
                  <a:srgbClr val="FFFF00"/>
                </a:solidFill>
              </a:defRPr>
            </a:lvl4pPr>
            <a:lvl5pPr>
              <a:defRPr sz="999">
                <a:solidFill>
                  <a:srgbClr val="FFFF00"/>
                </a:solidFill>
              </a:defRPr>
            </a:lvl5pPr>
          </a:lstStyle>
          <a:p>
            <a:pPr lvl="0"/>
            <a:r>
              <a:rPr lang="en-US" sz="999" dirty="0">
                <a:solidFill>
                  <a:srgbClr val="FFFF00"/>
                </a:solidFill>
              </a:rPr>
              <a:t>4. POSITION – Align the UCLA logo letters to meet the left guide. </a:t>
            </a:r>
          </a:p>
        </p:txBody>
      </p:sp>
      <p:sp>
        <p:nvSpPr>
          <p:cNvPr id="4" name="Picture Placeholder 3">
            <a:extLst>
              <a:ext uri="{FF2B5EF4-FFF2-40B4-BE49-F238E27FC236}">
                <a16:creationId xmlns:a16="http://schemas.microsoft.com/office/drawing/2014/main" id="{74ED6290-34FA-3C47-95D3-D67A9B5F8BDB}"/>
              </a:ext>
            </a:extLst>
          </p:cNvPr>
          <p:cNvSpPr>
            <a:spLocks noGrp="1"/>
          </p:cNvSpPr>
          <p:nvPr>
            <p:ph type="pic" sz="quarter" idx="20" hasCustomPrompt="1"/>
          </p:nvPr>
        </p:nvSpPr>
        <p:spPr>
          <a:xfrm>
            <a:off x="647701" y="716887"/>
            <a:ext cx="6192837" cy="430488"/>
          </a:xfrm>
        </p:spPr>
        <p:txBody>
          <a:bodyPr lIns="0"/>
          <a:lstStyle>
            <a:lvl1pPr marL="0" marR="0" indent="0" algn="l" defTabSz="685183" rtl="0" eaLnBrk="1" fontAlgn="auto" latinLnBrk="0" hangingPunct="1">
              <a:lnSpc>
                <a:spcPct val="100000"/>
              </a:lnSpc>
              <a:spcBef>
                <a:spcPts val="749"/>
              </a:spcBef>
              <a:spcAft>
                <a:spcPts val="0"/>
              </a:spcAft>
              <a:buClrTx/>
              <a:buSzTx/>
              <a:buFont typeface="Arial" panose="020B0604020202020204" pitchFamily="34" charset="0"/>
              <a:buNone/>
              <a:tabLst/>
              <a:defRPr/>
            </a:lvl1pPr>
          </a:lstStyle>
          <a:p>
            <a:pPr marL="0" marR="0" lvl="0" indent="0" algn="l" defTabSz="685183" rtl="0" eaLnBrk="1" fontAlgn="auto" latinLnBrk="0" hangingPunct="1">
              <a:lnSpc>
                <a:spcPct val="100000"/>
              </a:lnSpc>
              <a:spcBef>
                <a:spcPts val="749"/>
              </a:spcBef>
              <a:spcAft>
                <a:spcPts val="0"/>
              </a:spcAft>
              <a:buClrTx/>
              <a:buSzTx/>
              <a:buFont typeface="Arial" panose="020B0604020202020204" pitchFamily="34" charset="0"/>
              <a:buNone/>
              <a:tabLst/>
              <a:defRPr/>
            </a:pPr>
            <a:r>
              <a:rPr lang="en-US" dirty="0"/>
              <a:t>Click the icon to insert the </a:t>
            </a:r>
            <a:r>
              <a:rPr lang="en-US" dirty="0" err="1"/>
              <a:t>Uxd-Wht</a:t>
            </a:r>
            <a:r>
              <a:rPr lang="en-US" dirty="0"/>
              <a:t> or Unboxed-</a:t>
            </a:r>
            <a:r>
              <a:rPr lang="en-US" dirty="0" err="1"/>
              <a:t>WhiteType</a:t>
            </a:r>
            <a:r>
              <a:rPr lang="en-US" dirty="0"/>
              <a:t>, </a:t>
            </a:r>
            <a:r>
              <a:rPr lang="en-US" dirty="0" err="1"/>
              <a:t>svg</a:t>
            </a:r>
            <a:r>
              <a:rPr lang="en-US" dirty="0"/>
              <a:t> or </a:t>
            </a:r>
            <a:r>
              <a:rPr lang="en-US" dirty="0" err="1"/>
              <a:t>png</a:t>
            </a:r>
            <a:r>
              <a:rPr lang="en-US" dirty="0"/>
              <a:t> format version of your department logo. Follow the yellow instructions.</a:t>
            </a:r>
          </a:p>
        </p:txBody>
      </p:sp>
    </p:spTree>
    <p:extLst>
      <p:ext uri="{BB962C8B-B14F-4D97-AF65-F5344CB8AC3E}">
        <p14:creationId xmlns:p14="http://schemas.microsoft.com/office/powerpoint/2010/main" val="2884963224"/>
      </p:ext>
    </p:extLst>
  </p:cSld>
  <p:clrMapOvr>
    <a:masterClrMapping/>
  </p:clrMapOvr>
  <p:extLst>
    <p:ext uri="{DCECCB84-F9BA-43D5-87BE-67443E8EF086}">
      <p15:sldGuideLst xmlns:p15="http://schemas.microsoft.com/office/powerpoint/2012/main">
        <p15:guide id="15" orient="horz" pos="446">
          <p15:clr>
            <a:srgbClr val="FBAE40"/>
          </p15:clr>
        </p15:guide>
        <p15:guide id="16" orient="horz" pos="638">
          <p15:clr>
            <a:srgbClr val="FBAE40"/>
          </p15:clr>
        </p15:guide>
        <p15:guide id="17" pos="40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w/chart">
    <p:spTree>
      <p:nvGrpSpPr>
        <p:cNvPr id="1" name=""/>
        <p:cNvGrpSpPr/>
        <p:nvPr/>
      </p:nvGrpSpPr>
      <p:grpSpPr>
        <a:xfrm>
          <a:off x="0" y="0"/>
          <a:ext cx="0" cy="0"/>
          <a:chOff x="0" y="0"/>
          <a:chExt cx="0" cy="0"/>
        </a:xfrm>
      </p:grpSpPr>
      <p:sp>
        <p:nvSpPr>
          <p:cNvPr id="12" name="Date Placeholder 11">
            <a:extLst>
              <a:ext uri="{FF2B5EF4-FFF2-40B4-BE49-F238E27FC236}">
                <a16:creationId xmlns:a16="http://schemas.microsoft.com/office/drawing/2014/main" id="{A6B72BFA-E13B-4D4C-8F2C-2EDF1AD7E183}"/>
              </a:ext>
            </a:extLst>
          </p:cNvPr>
          <p:cNvSpPr>
            <a:spLocks noGrp="1"/>
          </p:cNvSpPr>
          <p:nvPr>
            <p:ph type="dt" sz="half" idx="10"/>
          </p:nvPr>
        </p:nvSpPr>
        <p:spPr>
          <a:xfrm>
            <a:off x="6691556" y="4823566"/>
            <a:ext cx="1371600" cy="141446"/>
          </a:xfrm>
          <a:prstGeom prst="rect">
            <a:avLst/>
          </a:prstGeom>
        </p:spPr>
        <p:txBody>
          <a:bodyPr/>
          <a:lstStyle/>
          <a:p>
            <a:fld id="{D50D8E19-8710-2348-AE8E-F2EFFF06EC33}" type="datetime4">
              <a:rPr lang="en-US" smtClean="0"/>
              <a:t>May 26, 2023</a:t>
            </a:fld>
            <a:endParaRPr lang="en-US"/>
          </a:p>
        </p:txBody>
      </p:sp>
      <p:sp>
        <p:nvSpPr>
          <p:cNvPr id="13" name="Slide Number Placeholder 12">
            <a:extLst>
              <a:ext uri="{FF2B5EF4-FFF2-40B4-BE49-F238E27FC236}">
                <a16:creationId xmlns:a16="http://schemas.microsoft.com/office/drawing/2014/main" id="{02EA12AC-0E6B-6E48-8C20-5867763C83C5}"/>
              </a:ext>
            </a:extLst>
          </p:cNvPr>
          <p:cNvSpPr>
            <a:spLocks noGrp="1"/>
          </p:cNvSpPr>
          <p:nvPr>
            <p:ph type="sldNum" sz="quarter" idx="11"/>
          </p:nvPr>
        </p:nvSpPr>
        <p:spPr/>
        <p:txBody>
          <a:bodyPr/>
          <a:lstStyle/>
          <a:p>
            <a:fld id="{8368066F-241F-DA46-A244-6F6C08E1BFA8}" type="slidenum">
              <a:rPr lang="en-US" smtClean="0"/>
              <a:pPr/>
              <a:t>‹#›</a:t>
            </a:fld>
            <a:endParaRPr lang="en-US"/>
          </a:p>
        </p:txBody>
      </p:sp>
      <p:sp>
        <p:nvSpPr>
          <p:cNvPr id="10" name="Text Placeholder 3">
            <a:extLst>
              <a:ext uri="{FF2B5EF4-FFF2-40B4-BE49-F238E27FC236}">
                <a16:creationId xmlns:a16="http://schemas.microsoft.com/office/drawing/2014/main" id="{DC4EB7DD-F35F-1C40-A482-C8E95C6B86A5}"/>
              </a:ext>
            </a:extLst>
          </p:cNvPr>
          <p:cNvSpPr>
            <a:spLocks noGrp="1"/>
          </p:cNvSpPr>
          <p:nvPr>
            <p:ph type="body" sz="quarter" idx="12" hasCustomPrompt="1"/>
          </p:nvPr>
        </p:nvSpPr>
        <p:spPr>
          <a:xfrm>
            <a:off x="548642" y="182711"/>
            <a:ext cx="6759125" cy="307492"/>
          </a:xfrm>
        </p:spPr>
        <p:txBody>
          <a:bodyPr wrap="square" lIns="0">
            <a:spAutoFit/>
          </a:bodyPr>
          <a:lstStyle>
            <a:lvl1pPr marL="0" indent="0" algn="l">
              <a:lnSpc>
                <a:spcPct val="100000"/>
              </a:lnSpc>
              <a:buNone/>
              <a:defRPr sz="999" b="0">
                <a:solidFill>
                  <a:srgbClr val="FFFF00"/>
                </a:solidFill>
              </a:defRPr>
            </a:lvl1pPr>
            <a:lvl2pPr marL="342591" indent="0">
              <a:buNone/>
              <a:defRPr>
                <a:solidFill>
                  <a:srgbClr val="FF0000"/>
                </a:solidFill>
              </a:defRPr>
            </a:lvl2pPr>
            <a:lvl3pPr marL="685183" indent="0">
              <a:buNone/>
              <a:defRPr>
                <a:solidFill>
                  <a:srgbClr val="FF0000"/>
                </a:solidFill>
              </a:defRPr>
            </a:lvl3pPr>
            <a:lvl4pPr marL="1027774" indent="0">
              <a:buNone/>
              <a:defRPr>
                <a:solidFill>
                  <a:srgbClr val="FF0000"/>
                </a:solidFill>
              </a:defRPr>
            </a:lvl4pPr>
            <a:lvl5pPr marL="1370366" indent="0">
              <a:buNone/>
              <a:defRPr>
                <a:solidFill>
                  <a:srgbClr val="FF0000"/>
                </a:solidFill>
              </a:defRPr>
            </a:lvl5pPr>
          </a:lstStyle>
          <a:p>
            <a:pPr lvl="0"/>
            <a:r>
              <a:rPr lang="en-US" dirty="0"/>
              <a:t>Input label data using the custom chart. If you’re not sure you’ll need this chart, we recommend HIDING the slide temporarily instead of deleting it. If deleted, the custom chart can be recovered from the master source file. </a:t>
            </a:r>
          </a:p>
        </p:txBody>
      </p:sp>
      <p:sp>
        <p:nvSpPr>
          <p:cNvPr id="3" name="Title 2">
            <a:extLst>
              <a:ext uri="{FF2B5EF4-FFF2-40B4-BE49-F238E27FC236}">
                <a16:creationId xmlns:a16="http://schemas.microsoft.com/office/drawing/2014/main" id="{57C674AD-E2F7-9B47-9DE7-F53C7666A23B}"/>
              </a:ext>
            </a:extLst>
          </p:cNvPr>
          <p:cNvSpPr>
            <a:spLocks noGrp="1"/>
          </p:cNvSpPr>
          <p:nvPr>
            <p:ph type="title" hasCustomPrompt="1"/>
          </p:nvPr>
        </p:nvSpPr>
        <p:spPr>
          <a:xfrm>
            <a:off x="548640" y="730843"/>
            <a:ext cx="7315200" cy="507447"/>
          </a:xfrm>
        </p:spPr>
        <p:txBody>
          <a:bodyPr lIns="91440" tIns="45720" rIns="91440" bIns="45720"/>
          <a:lstStyle>
            <a:lvl1pPr>
              <a:defRPr/>
            </a:lvl1pPr>
          </a:lstStyle>
          <a:p>
            <a:r>
              <a:rPr lang="en-US" dirty="0"/>
              <a:t>Header w/chart</a:t>
            </a:r>
          </a:p>
        </p:txBody>
      </p:sp>
      <p:sp>
        <p:nvSpPr>
          <p:cNvPr id="4" name="Chart Placeholder 3">
            <a:extLst>
              <a:ext uri="{FF2B5EF4-FFF2-40B4-BE49-F238E27FC236}">
                <a16:creationId xmlns:a16="http://schemas.microsoft.com/office/drawing/2014/main" id="{9287AF4A-DAC0-9840-BA00-2DEB3E0823D1}"/>
              </a:ext>
            </a:extLst>
          </p:cNvPr>
          <p:cNvSpPr>
            <a:spLocks noGrp="1"/>
          </p:cNvSpPr>
          <p:nvPr>
            <p:ph type="chart" sz="quarter" idx="13"/>
          </p:nvPr>
        </p:nvSpPr>
        <p:spPr>
          <a:xfrm>
            <a:off x="640080" y="1735752"/>
            <a:ext cx="7223760" cy="193771"/>
          </a:xfrm>
        </p:spPr>
        <p:txBody>
          <a:bodyPr lIns="0" tIns="0"/>
          <a:lstStyle>
            <a:lvl1pPr algn="ctr">
              <a:defRPr/>
            </a:lvl1pPr>
          </a:lstStyle>
          <a:p>
            <a:r>
              <a:rPr lang="en-US"/>
              <a:t>Click icon to add chart</a:t>
            </a:r>
          </a:p>
        </p:txBody>
      </p:sp>
    </p:spTree>
    <p:extLst>
      <p:ext uri="{BB962C8B-B14F-4D97-AF65-F5344CB8AC3E}">
        <p14:creationId xmlns:p14="http://schemas.microsoft.com/office/powerpoint/2010/main" val="305241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tatem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E6FCB2D-19BC-3749-8BD0-340540129AF4}"/>
              </a:ext>
            </a:extLst>
          </p:cNvPr>
          <p:cNvSpPr/>
          <p:nvPr userDrawn="1"/>
        </p:nvSpPr>
        <p:spPr>
          <a:xfrm>
            <a:off x="0" y="19302"/>
            <a:ext cx="9144000" cy="4567770"/>
          </a:xfrm>
          <a:prstGeom prst="rect">
            <a:avLst/>
          </a:prstGeom>
          <a:gradFill>
            <a:gsLst>
              <a:gs pos="0">
                <a:srgbClr val="005587"/>
              </a:gs>
              <a:gs pos="88000">
                <a:srgbClr val="2774AE"/>
              </a:gs>
              <a:gs pos="100000">
                <a:srgbClr val="5295C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2" name="Title 1"/>
          <p:cNvSpPr>
            <a:spLocks noGrp="1"/>
          </p:cNvSpPr>
          <p:nvPr>
            <p:ph type="ctrTitle" hasCustomPrompt="1"/>
          </p:nvPr>
        </p:nvSpPr>
        <p:spPr>
          <a:xfrm>
            <a:off x="1920240" y="1644397"/>
            <a:ext cx="5542612" cy="1522085"/>
          </a:xfrm>
        </p:spPr>
        <p:txBody>
          <a:bodyPr wrap="square" bIns="0" anchor="t" anchorCtr="0">
            <a:spAutoFit/>
          </a:bodyPr>
          <a:lstStyle>
            <a:lvl1pPr algn="ctr">
              <a:lnSpc>
                <a:spcPct val="100000"/>
              </a:lnSpc>
              <a:spcBef>
                <a:spcPts val="0"/>
              </a:spcBef>
              <a:defRPr sz="3197" b="0" i="0">
                <a:solidFill>
                  <a:schemeClr val="bg1"/>
                </a:solidFill>
              </a:defRPr>
            </a:lvl1pPr>
          </a:lstStyle>
          <a:p>
            <a:pPr>
              <a:lnSpc>
                <a:spcPct val="100000"/>
              </a:lnSpc>
              <a:spcBef>
                <a:spcPts val="0"/>
              </a:spcBef>
            </a:pPr>
            <a:r>
              <a:rPr lang="en-US" sz="3197" dirty="0">
                <a:solidFill>
                  <a:schemeClr val="bg1"/>
                </a:solidFill>
                <a:latin typeface="Helvetica" pitchFamily="2" charset="0"/>
              </a:rPr>
              <a:t>Lorem ipsum dolor sit </a:t>
            </a:r>
            <a:r>
              <a:rPr lang="en-US" sz="3197" dirty="0" err="1">
                <a:solidFill>
                  <a:schemeClr val="bg1"/>
                </a:solidFill>
                <a:latin typeface="Helvetica" pitchFamily="2" charset="0"/>
              </a:rPr>
              <a:t>amet</a:t>
            </a:r>
            <a:r>
              <a:rPr lang="en-US" sz="3197" dirty="0">
                <a:solidFill>
                  <a:schemeClr val="bg1"/>
                </a:solidFill>
                <a:latin typeface="Helvetica" pitchFamily="2" charset="0"/>
              </a:rPr>
              <a:t> ex </a:t>
            </a:r>
            <a:r>
              <a:rPr lang="en-US" sz="3197" dirty="0" err="1">
                <a:solidFill>
                  <a:schemeClr val="bg1"/>
                </a:solidFill>
                <a:latin typeface="Helvetica" pitchFamily="2" charset="0"/>
              </a:rPr>
              <a:t>eum</a:t>
            </a:r>
            <a:r>
              <a:rPr lang="en-US" sz="3197" dirty="0">
                <a:solidFill>
                  <a:schemeClr val="bg1"/>
                </a:solidFill>
                <a:latin typeface="Helvetica" pitchFamily="2" charset="0"/>
              </a:rPr>
              <a:t> </a:t>
            </a:r>
            <a:r>
              <a:rPr lang="en-US" sz="3197" dirty="0" err="1">
                <a:solidFill>
                  <a:schemeClr val="bg1"/>
                </a:solidFill>
                <a:latin typeface="Helvetica" pitchFamily="2" charset="0"/>
              </a:rPr>
              <a:t>reque</a:t>
            </a:r>
            <a:r>
              <a:rPr lang="en-US" sz="3197" dirty="0">
                <a:solidFill>
                  <a:schemeClr val="bg1"/>
                </a:solidFill>
                <a:latin typeface="Helvetica" pitchFamily="2" charset="0"/>
              </a:rPr>
              <a:t> </a:t>
            </a:r>
            <a:r>
              <a:rPr lang="en-US" sz="3197" dirty="0" err="1">
                <a:solidFill>
                  <a:schemeClr val="bg1"/>
                </a:solidFill>
                <a:latin typeface="Helvetica" pitchFamily="2" charset="0"/>
              </a:rPr>
              <a:t>graece</a:t>
            </a:r>
            <a:r>
              <a:rPr lang="en-US" sz="3197" dirty="0">
                <a:solidFill>
                  <a:schemeClr val="bg1"/>
                </a:solidFill>
                <a:latin typeface="Helvetica" pitchFamily="2" charset="0"/>
              </a:rPr>
              <a:t> </a:t>
            </a:r>
            <a:r>
              <a:rPr lang="en-US" sz="3197" dirty="0" err="1">
                <a:solidFill>
                  <a:schemeClr val="bg1"/>
                </a:solidFill>
                <a:latin typeface="Helvetica" pitchFamily="2" charset="0"/>
              </a:rPr>
              <a:t>nam</a:t>
            </a:r>
            <a:r>
              <a:rPr lang="en-US" sz="3197" dirty="0">
                <a:solidFill>
                  <a:schemeClr val="bg1"/>
                </a:solidFill>
                <a:latin typeface="Helvetica" pitchFamily="2" charset="0"/>
              </a:rPr>
              <a:t> </a:t>
            </a:r>
            <a:r>
              <a:rPr lang="en-US" sz="3197" dirty="0" err="1">
                <a:solidFill>
                  <a:schemeClr val="bg1"/>
                </a:solidFill>
                <a:latin typeface="Helvetica" pitchFamily="2" charset="0"/>
              </a:rPr>
              <a:t>harum</a:t>
            </a:r>
            <a:r>
              <a:rPr lang="en-US" sz="3197" dirty="0">
                <a:solidFill>
                  <a:schemeClr val="bg1"/>
                </a:solidFill>
                <a:latin typeface="Helvetica" pitchFamily="2" charset="0"/>
              </a:rPr>
              <a:t> </a:t>
            </a:r>
            <a:r>
              <a:rPr lang="en-US" sz="3197" dirty="0" err="1">
                <a:solidFill>
                  <a:schemeClr val="bg1"/>
                </a:solidFill>
                <a:latin typeface="Helvetica" pitchFamily="2" charset="0"/>
              </a:rPr>
              <a:t>vonsequat</a:t>
            </a:r>
            <a:endParaRPr lang="en-US" sz="3197" dirty="0">
              <a:solidFill>
                <a:schemeClr val="bg1"/>
              </a:solidFill>
              <a:latin typeface="Helvetica" pitchFamily="2" charset="0"/>
            </a:endParaRPr>
          </a:p>
        </p:txBody>
      </p:sp>
      <p:sp>
        <p:nvSpPr>
          <p:cNvPr id="7" name="Rectangle 6">
            <a:extLst>
              <a:ext uri="{FF2B5EF4-FFF2-40B4-BE49-F238E27FC236}">
                <a16:creationId xmlns:a16="http://schemas.microsoft.com/office/drawing/2014/main" id="{650F3822-18EA-ED42-B899-DF5CF1680A90}"/>
              </a:ext>
            </a:extLst>
          </p:cNvPr>
          <p:cNvSpPr/>
          <p:nvPr userDrawn="1"/>
        </p:nvSpPr>
        <p:spPr>
          <a:xfrm>
            <a:off x="4448330" y="1388601"/>
            <a:ext cx="457200" cy="91355"/>
          </a:xfrm>
          <a:prstGeom prst="rect">
            <a:avLst/>
          </a:prstGeom>
          <a:solidFill>
            <a:srgbClr val="FFC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10" name="Date Placeholder 9">
            <a:extLst>
              <a:ext uri="{FF2B5EF4-FFF2-40B4-BE49-F238E27FC236}">
                <a16:creationId xmlns:a16="http://schemas.microsoft.com/office/drawing/2014/main" id="{B2A81AB0-654A-3248-A3C6-F1EE412BDF1D}"/>
              </a:ext>
            </a:extLst>
          </p:cNvPr>
          <p:cNvSpPr>
            <a:spLocks noGrp="1"/>
          </p:cNvSpPr>
          <p:nvPr>
            <p:ph type="dt" sz="half" idx="15"/>
          </p:nvPr>
        </p:nvSpPr>
        <p:spPr>
          <a:xfrm>
            <a:off x="6691556" y="4823566"/>
            <a:ext cx="1371600" cy="141446"/>
          </a:xfrm>
          <a:prstGeom prst="rect">
            <a:avLst/>
          </a:prstGeom>
        </p:spPr>
        <p:txBody>
          <a:bodyPr/>
          <a:lstStyle/>
          <a:p>
            <a:fld id="{6B914A22-0453-E442-B021-48870CF57470}" type="datetime4">
              <a:rPr lang="en-US" smtClean="0"/>
              <a:t>May 26, 2023</a:t>
            </a:fld>
            <a:endParaRPr lang="en-US"/>
          </a:p>
        </p:txBody>
      </p:sp>
      <p:sp>
        <p:nvSpPr>
          <p:cNvPr id="31" name="Slide Number Placeholder 30">
            <a:extLst>
              <a:ext uri="{FF2B5EF4-FFF2-40B4-BE49-F238E27FC236}">
                <a16:creationId xmlns:a16="http://schemas.microsoft.com/office/drawing/2014/main" id="{1FDC9578-4AC4-9D48-A4F5-3D595CDD3989}"/>
              </a:ext>
            </a:extLst>
          </p:cNvPr>
          <p:cNvSpPr>
            <a:spLocks noGrp="1"/>
          </p:cNvSpPr>
          <p:nvPr>
            <p:ph type="sldNum" sz="quarter" idx="17"/>
          </p:nvPr>
        </p:nvSpPr>
        <p:spPr/>
        <p:txBody>
          <a:bodyPr/>
          <a:lstStyle/>
          <a:p>
            <a:fld id="{8368066F-241F-DA46-A244-6F6C08E1BFA8}" type="slidenum">
              <a:rPr lang="en-US" smtClean="0"/>
              <a:pPr/>
              <a:t>‹#›</a:t>
            </a:fld>
            <a:endParaRPr lang="en-US"/>
          </a:p>
        </p:txBody>
      </p:sp>
    </p:spTree>
    <p:extLst>
      <p:ext uri="{BB962C8B-B14F-4D97-AF65-F5344CB8AC3E}">
        <p14:creationId xmlns:p14="http://schemas.microsoft.com/office/powerpoint/2010/main" val="123715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hank You">
    <p:bg>
      <p:bgPr>
        <a:gradFill>
          <a:gsLst>
            <a:gs pos="0">
              <a:srgbClr val="00578B"/>
            </a:gs>
            <a:gs pos="45000">
              <a:srgbClr val="2774AE"/>
            </a:gs>
            <a:gs pos="100000">
              <a:srgbClr val="7EBAED">
                <a:lumMod val="100000"/>
              </a:srgbClr>
            </a:gs>
          </a:gsLst>
          <a:lin ang="4500000" scaled="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122FA0-86C4-384C-B548-6D9928BC3E47}"/>
              </a:ext>
            </a:extLst>
          </p:cNvPr>
          <p:cNvSpPr/>
          <p:nvPr/>
        </p:nvSpPr>
        <p:spPr>
          <a:xfrm>
            <a:off x="0" y="0"/>
            <a:ext cx="9144000" cy="4567770"/>
          </a:xfrm>
          <a:prstGeom prst="rect">
            <a:avLst/>
          </a:prstGeom>
          <a:gradFill>
            <a:gsLst>
              <a:gs pos="0">
                <a:srgbClr val="005587"/>
              </a:gs>
              <a:gs pos="100000">
                <a:srgbClr val="2774A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798"/>
          </a:p>
        </p:txBody>
      </p:sp>
      <p:sp>
        <p:nvSpPr>
          <p:cNvPr id="2" name="Title 1"/>
          <p:cNvSpPr>
            <a:spLocks noGrp="1"/>
          </p:cNvSpPr>
          <p:nvPr>
            <p:ph type="ctrTitle" hasCustomPrompt="1"/>
          </p:nvPr>
        </p:nvSpPr>
        <p:spPr>
          <a:xfrm>
            <a:off x="640080" y="2082903"/>
            <a:ext cx="7223760" cy="548132"/>
          </a:xfrm>
        </p:spPr>
        <p:txBody>
          <a:bodyPr wrap="square" lIns="0" tIns="0" bIns="0" anchor="t" anchorCtr="0">
            <a:spAutoFit/>
          </a:bodyPr>
          <a:lstStyle>
            <a:lvl1pPr algn="l">
              <a:defRPr sz="3996" b="1" i="0">
                <a:solidFill>
                  <a:schemeClr val="bg1"/>
                </a:solidFill>
              </a:defRPr>
            </a:lvl1pPr>
          </a:lstStyle>
          <a:p>
            <a:r>
              <a:rPr lang="en-US" dirty="0"/>
              <a:t>Thank You</a:t>
            </a:r>
          </a:p>
        </p:txBody>
      </p:sp>
      <p:sp>
        <p:nvSpPr>
          <p:cNvPr id="10" name="Rectangle 9">
            <a:extLst>
              <a:ext uri="{FF2B5EF4-FFF2-40B4-BE49-F238E27FC236}">
                <a16:creationId xmlns:a16="http://schemas.microsoft.com/office/drawing/2014/main" id="{C8274951-9431-BF43-B4D2-5841A3F16E35}"/>
              </a:ext>
            </a:extLst>
          </p:cNvPr>
          <p:cNvSpPr/>
          <p:nvPr userDrawn="1"/>
        </p:nvSpPr>
        <p:spPr>
          <a:xfrm>
            <a:off x="640080" y="1853828"/>
            <a:ext cx="457200" cy="91355"/>
          </a:xfrm>
          <a:prstGeom prst="rect">
            <a:avLst/>
          </a:prstGeom>
          <a:solidFill>
            <a:srgbClr val="FFC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9" name="Date Placeholder 3">
            <a:extLst>
              <a:ext uri="{FF2B5EF4-FFF2-40B4-BE49-F238E27FC236}">
                <a16:creationId xmlns:a16="http://schemas.microsoft.com/office/drawing/2014/main" id="{2F87C704-1300-C942-A7D1-06A433513F7A}"/>
              </a:ext>
            </a:extLst>
          </p:cNvPr>
          <p:cNvSpPr>
            <a:spLocks noGrp="1"/>
          </p:cNvSpPr>
          <p:nvPr>
            <p:ph type="dt" sz="half" idx="2"/>
          </p:nvPr>
        </p:nvSpPr>
        <p:spPr>
          <a:xfrm>
            <a:off x="6691556" y="4823566"/>
            <a:ext cx="1371600" cy="141446"/>
          </a:xfrm>
          <a:prstGeom prst="rect">
            <a:avLst/>
          </a:prstGeom>
        </p:spPr>
        <p:txBody>
          <a:bodyPr vert="horz" wrap="square" lIns="91440" tIns="9144" rIns="91440" bIns="9144" rtlCol="0" anchor="b" anchorCtr="0">
            <a:spAutoFit/>
          </a:bodyPr>
          <a:lstStyle>
            <a:lvl1pPr algn="r">
              <a:defRPr sz="799">
                <a:solidFill>
                  <a:srgbClr val="2774AE"/>
                </a:solidFill>
              </a:defRPr>
            </a:lvl1pPr>
          </a:lstStyle>
          <a:p>
            <a:fld id="{260DE91C-4DE6-034F-AAF9-EE5E1EF728D3}" type="datetime4">
              <a:rPr lang="en-US" smtClean="0"/>
              <a:t>May 26, 2023</a:t>
            </a:fld>
            <a:endParaRPr lang="en-US" dirty="0"/>
          </a:p>
        </p:txBody>
      </p:sp>
      <p:sp>
        <p:nvSpPr>
          <p:cNvPr id="11" name="Slide Number Placeholder 5">
            <a:extLst>
              <a:ext uri="{FF2B5EF4-FFF2-40B4-BE49-F238E27FC236}">
                <a16:creationId xmlns:a16="http://schemas.microsoft.com/office/drawing/2014/main" id="{DA0D9F10-E9DB-C54F-95F8-83888F506294}"/>
              </a:ext>
            </a:extLst>
          </p:cNvPr>
          <p:cNvSpPr>
            <a:spLocks noGrp="1"/>
          </p:cNvSpPr>
          <p:nvPr>
            <p:ph type="sldNum" sz="quarter" idx="4"/>
          </p:nvPr>
        </p:nvSpPr>
        <p:spPr>
          <a:xfrm>
            <a:off x="8137002" y="4819605"/>
            <a:ext cx="799180" cy="141446"/>
          </a:xfrm>
          <a:prstGeom prst="rect">
            <a:avLst/>
          </a:prstGeom>
        </p:spPr>
        <p:txBody>
          <a:bodyPr vert="horz" wrap="square" lIns="91440" tIns="9144" rIns="91440" bIns="9144" rtlCol="0" anchor="b" anchorCtr="0">
            <a:spAutoFit/>
          </a:bodyPr>
          <a:lstStyle>
            <a:lvl1pPr algn="r">
              <a:defRPr sz="799">
                <a:solidFill>
                  <a:srgbClr val="2774AE"/>
                </a:solidFill>
              </a:defRPr>
            </a:lvl1pPr>
          </a:lstStyle>
          <a:p>
            <a:fld id="{8368066F-241F-DA46-A244-6F6C08E1BFA8}" type="slidenum">
              <a:rPr lang="en-US" smtClean="0"/>
              <a:pPr/>
              <a:t>‹#›</a:t>
            </a:fld>
            <a:endParaRPr lang="en-US" dirty="0"/>
          </a:p>
        </p:txBody>
      </p:sp>
    </p:spTree>
    <p:extLst>
      <p:ext uri="{BB962C8B-B14F-4D97-AF65-F5344CB8AC3E}">
        <p14:creationId xmlns:p14="http://schemas.microsoft.com/office/powerpoint/2010/main" val="4034394181"/>
      </p:ext>
    </p:extLst>
  </p:cSld>
  <p:clrMapOvr>
    <a:masterClrMapping/>
  </p:clrMapOvr>
  <p:extLst>
    <p:ext uri="{DCECCB84-F9BA-43D5-87BE-67443E8EF086}">
      <p15:sldGuideLst xmlns:p15="http://schemas.microsoft.com/office/powerpoint/2012/main">
        <p15:guide id="12" orient="horz" pos="311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861E4-3E77-41EC-9519-B6EF70F2DC62}"/>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86D6395-27C4-43F1-8965-D5A968500A42}"/>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674C1F5-65F5-494A-A6FD-AE0E8244765A}"/>
              </a:ext>
            </a:extLst>
          </p:cNvPr>
          <p:cNvSpPr>
            <a:spLocks noGrp="1"/>
          </p:cNvSpPr>
          <p:nvPr>
            <p:ph type="dt" sz="half" idx="10"/>
          </p:nvPr>
        </p:nvSpPr>
        <p:spPr/>
        <p:txBody>
          <a:bodyPr/>
          <a:lstStyle/>
          <a:p>
            <a:fld id="{36EF86CD-0841-4374-B8D0-DD94217D1F40}" type="datetimeFigureOut">
              <a:rPr lang="en-US" smtClean="0"/>
              <a:t>5/26/2023</a:t>
            </a:fld>
            <a:endParaRPr lang="en-US"/>
          </a:p>
        </p:txBody>
      </p:sp>
      <p:sp>
        <p:nvSpPr>
          <p:cNvPr id="5" name="Footer Placeholder 4">
            <a:extLst>
              <a:ext uri="{FF2B5EF4-FFF2-40B4-BE49-F238E27FC236}">
                <a16:creationId xmlns:a16="http://schemas.microsoft.com/office/drawing/2014/main" id="{F4D693F1-D04C-40FD-9A5C-B677F9A897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843438-C64C-4D22-B542-8F1F05E3AAD7}"/>
              </a:ext>
            </a:extLst>
          </p:cNvPr>
          <p:cNvSpPr>
            <a:spLocks noGrp="1"/>
          </p:cNvSpPr>
          <p:nvPr>
            <p:ph type="sldNum" sz="quarter" idx="12"/>
          </p:nvPr>
        </p:nvSpPr>
        <p:spPr/>
        <p:txBody>
          <a:bodyPr/>
          <a:lstStyle/>
          <a:p>
            <a:fld id="{FFB33ED7-78AD-443D-BB60-8172D8A28A3D}" type="slidenum">
              <a:rPr lang="en-US" smtClean="0"/>
              <a:t>‹#›</a:t>
            </a:fld>
            <a:endParaRPr lang="en-US"/>
          </a:p>
        </p:txBody>
      </p:sp>
    </p:spTree>
    <p:extLst>
      <p:ext uri="{BB962C8B-B14F-4D97-AF65-F5344CB8AC3E}">
        <p14:creationId xmlns:p14="http://schemas.microsoft.com/office/powerpoint/2010/main" val="18728787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1DE29-A72E-47B3-B1E1-6E9C0F2D4B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406C65-452E-4B5B-BB14-5593D4F93E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56358D-487A-4739-A012-0A57956B9A55}"/>
              </a:ext>
            </a:extLst>
          </p:cNvPr>
          <p:cNvSpPr>
            <a:spLocks noGrp="1"/>
          </p:cNvSpPr>
          <p:nvPr>
            <p:ph type="dt" sz="half" idx="10"/>
          </p:nvPr>
        </p:nvSpPr>
        <p:spPr/>
        <p:txBody>
          <a:bodyPr/>
          <a:lstStyle/>
          <a:p>
            <a:fld id="{36EF86CD-0841-4374-B8D0-DD94217D1F40}" type="datetimeFigureOut">
              <a:rPr lang="en-US" smtClean="0"/>
              <a:t>5/26/2023</a:t>
            </a:fld>
            <a:endParaRPr lang="en-US"/>
          </a:p>
        </p:txBody>
      </p:sp>
      <p:sp>
        <p:nvSpPr>
          <p:cNvPr id="5" name="Footer Placeholder 4">
            <a:extLst>
              <a:ext uri="{FF2B5EF4-FFF2-40B4-BE49-F238E27FC236}">
                <a16:creationId xmlns:a16="http://schemas.microsoft.com/office/drawing/2014/main" id="{90C9E16E-ACE7-4739-9AB7-E2BD21E075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91A59B-A49A-474A-B219-2571AE12B4AA}"/>
              </a:ext>
            </a:extLst>
          </p:cNvPr>
          <p:cNvSpPr>
            <a:spLocks noGrp="1"/>
          </p:cNvSpPr>
          <p:nvPr>
            <p:ph type="sldNum" sz="quarter" idx="12"/>
          </p:nvPr>
        </p:nvSpPr>
        <p:spPr/>
        <p:txBody>
          <a:bodyPr/>
          <a:lstStyle/>
          <a:p>
            <a:fld id="{FFB33ED7-78AD-443D-BB60-8172D8A28A3D}" type="slidenum">
              <a:rPr lang="en-US" smtClean="0"/>
              <a:t>‹#›</a:t>
            </a:fld>
            <a:endParaRPr lang="en-US"/>
          </a:p>
        </p:txBody>
      </p:sp>
    </p:spTree>
    <p:extLst>
      <p:ext uri="{BB962C8B-B14F-4D97-AF65-F5344CB8AC3E}">
        <p14:creationId xmlns:p14="http://schemas.microsoft.com/office/powerpoint/2010/main" val="331771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90BC7-0072-4FCE-8B96-ECC06036F081}"/>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10565909-66CD-4447-BF08-4540B2F0B6BB}"/>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3086FF-5F4C-4037-AA57-3248F5A59A9F}"/>
              </a:ext>
            </a:extLst>
          </p:cNvPr>
          <p:cNvSpPr>
            <a:spLocks noGrp="1"/>
          </p:cNvSpPr>
          <p:nvPr>
            <p:ph type="dt" sz="half" idx="10"/>
          </p:nvPr>
        </p:nvSpPr>
        <p:spPr/>
        <p:txBody>
          <a:bodyPr/>
          <a:lstStyle/>
          <a:p>
            <a:fld id="{36EF86CD-0841-4374-B8D0-DD94217D1F40}" type="datetimeFigureOut">
              <a:rPr lang="en-US" smtClean="0"/>
              <a:t>5/26/2023</a:t>
            </a:fld>
            <a:endParaRPr lang="en-US"/>
          </a:p>
        </p:txBody>
      </p:sp>
      <p:sp>
        <p:nvSpPr>
          <p:cNvPr id="5" name="Footer Placeholder 4">
            <a:extLst>
              <a:ext uri="{FF2B5EF4-FFF2-40B4-BE49-F238E27FC236}">
                <a16:creationId xmlns:a16="http://schemas.microsoft.com/office/drawing/2014/main" id="{C04F5D2A-5F45-4578-8EA5-76AFDBA998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7562E4-8EC5-44D9-9897-6E20FE702CC9}"/>
              </a:ext>
            </a:extLst>
          </p:cNvPr>
          <p:cNvSpPr>
            <a:spLocks noGrp="1"/>
          </p:cNvSpPr>
          <p:nvPr>
            <p:ph type="sldNum" sz="quarter" idx="12"/>
          </p:nvPr>
        </p:nvSpPr>
        <p:spPr/>
        <p:txBody>
          <a:bodyPr/>
          <a:lstStyle/>
          <a:p>
            <a:fld id="{FFB33ED7-78AD-443D-BB60-8172D8A28A3D}" type="slidenum">
              <a:rPr lang="en-US" smtClean="0"/>
              <a:t>‹#›</a:t>
            </a:fld>
            <a:endParaRPr lang="en-US"/>
          </a:p>
        </p:txBody>
      </p:sp>
    </p:spTree>
    <p:extLst>
      <p:ext uri="{BB962C8B-B14F-4D97-AF65-F5344CB8AC3E}">
        <p14:creationId xmlns:p14="http://schemas.microsoft.com/office/powerpoint/2010/main" val="34165490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DF903-80B6-4CEF-91C8-C99D28F838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6FD883-0041-41D0-8B52-A42DCECF73CA}"/>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BFC5D2-2F55-448F-BFB9-92D3DDF9C9E3}"/>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BAD24B-FC20-4572-8791-DEE4EA8A76C1}"/>
              </a:ext>
            </a:extLst>
          </p:cNvPr>
          <p:cNvSpPr>
            <a:spLocks noGrp="1"/>
          </p:cNvSpPr>
          <p:nvPr>
            <p:ph type="dt" sz="half" idx="10"/>
          </p:nvPr>
        </p:nvSpPr>
        <p:spPr/>
        <p:txBody>
          <a:bodyPr/>
          <a:lstStyle/>
          <a:p>
            <a:fld id="{36EF86CD-0841-4374-B8D0-DD94217D1F40}" type="datetimeFigureOut">
              <a:rPr lang="en-US" smtClean="0"/>
              <a:t>5/26/2023</a:t>
            </a:fld>
            <a:endParaRPr lang="en-US"/>
          </a:p>
        </p:txBody>
      </p:sp>
      <p:sp>
        <p:nvSpPr>
          <p:cNvPr id="6" name="Footer Placeholder 5">
            <a:extLst>
              <a:ext uri="{FF2B5EF4-FFF2-40B4-BE49-F238E27FC236}">
                <a16:creationId xmlns:a16="http://schemas.microsoft.com/office/drawing/2014/main" id="{A7C1A5B1-3958-424A-A4DB-5A3CCA7C8D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35E607-112E-4B9F-A8BC-FD0E4D103173}"/>
              </a:ext>
            </a:extLst>
          </p:cNvPr>
          <p:cNvSpPr>
            <a:spLocks noGrp="1"/>
          </p:cNvSpPr>
          <p:nvPr>
            <p:ph type="sldNum" sz="quarter" idx="12"/>
          </p:nvPr>
        </p:nvSpPr>
        <p:spPr/>
        <p:txBody>
          <a:bodyPr/>
          <a:lstStyle/>
          <a:p>
            <a:fld id="{FFB33ED7-78AD-443D-BB60-8172D8A28A3D}" type="slidenum">
              <a:rPr lang="en-US" smtClean="0"/>
              <a:t>‹#›</a:t>
            </a:fld>
            <a:endParaRPr lang="en-US"/>
          </a:p>
        </p:txBody>
      </p:sp>
    </p:spTree>
    <p:extLst>
      <p:ext uri="{BB962C8B-B14F-4D97-AF65-F5344CB8AC3E}">
        <p14:creationId xmlns:p14="http://schemas.microsoft.com/office/powerpoint/2010/main" val="475400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64672-7538-4AC6-947C-463249FE586C}"/>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C558A04C-AAEC-4D6C-847F-2E5AC32EFFDB}"/>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E089914-027D-4869-8FC9-944EE6B2BDA9}"/>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69A4D0-3BE0-4683-A0F9-E3A8D782590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074C099-3ACA-49DF-BA49-DD3933375005}"/>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453090-D550-4018-B149-1B90327ABECE}"/>
              </a:ext>
            </a:extLst>
          </p:cNvPr>
          <p:cNvSpPr>
            <a:spLocks noGrp="1"/>
          </p:cNvSpPr>
          <p:nvPr>
            <p:ph type="dt" sz="half" idx="10"/>
          </p:nvPr>
        </p:nvSpPr>
        <p:spPr/>
        <p:txBody>
          <a:bodyPr/>
          <a:lstStyle/>
          <a:p>
            <a:fld id="{36EF86CD-0841-4374-B8D0-DD94217D1F40}" type="datetimeFigureOut">
              <a:rPr lang="en-US" smtClean="0"/>
              <a:t>5/26/2023</a:t>
            </a:fld>
            <a:endParaRPr lang="en-US"/>
          </a:p>
        </p:txBody>
      </p:sp>
      <p:sp>
        <p:nvSpPr>
          <p:cNvPr id="8" name="Footer Placeholder 7">
            <a:extLst>
              <a:ext uri="{FF2B5EF4-FFF2-40B4-BE49-F238E27FC236}">
                <a16:creationId xmlns:a16="http://schemas.microsoft.com/office/drawing/2014/main" id="{CF54CD9B-BF88-4C0A-AB7E-5779756857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D42030-945F-486F-B2D0-270C8584C627}"/>
              </a:ext>
            </a:extLst>
          </p:cNvPr>
          <p:cNvSpPr>
            <a:spLocks noGrp="1"/>
          </p:cNvSpPr>
          <p:nvPr>
            <p:ph type="sldNum" sz="quarter" idx="12"/>
          </p:nvPr>
        </p:nvSpPr>
        <p:spPr/>
        <p:txBody>
          <a:bodyPr/>
          <a:lstStyle/>
          <a:p>
            <a:fld id="{FFB33ED7-78AD-443D-BB60-8172D8A28A3D}" type="slidenum">
              <a:rPr lang="en-US" smtClean="0"/>
              <a:t>‹#›</a:t>
            </a:fld>
            <a:endParaRPr lang="en-US"/>
          </a:p>
        </p:txBody>
      </p:sp>
    </p:spTree>
    <p:extLst>
      <p:ext uri="{BB962C8B-B14F-4D97-AF65-F5344CB8AC3E}">
        <p14:creationId xmlns:p14="http://schemas.microsoft.com/office/powerpoint/2010/main" val="8160710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0A8E8-BDDD-4692-B8C4-EB64D32C17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A2AB7A-A3AB-4813-B278-C4AD41EA0C56}"/>
              </a:ext>
            </a:extLst>
          </p:cNvPr>
          <p:cNvSpPr>
            <a:spLocks noGrp="1"/>
          </p:cNvSpPr>
          <p:nvPr>
            <p:ph type="dt" sz="half" idx="10"/>
          </p:nvPr>
        </p:nvSpPr>
        <p:spPr/>
        <p:txBody>
          <a:bodyPr/>
          <a:lstStyle/>
          <a:p>
            <a:fld id="{36EF86CD-0841-4374-B8D0-DD94217D1F40}" type="datetimeFigureOut">
              <a:rPr lang="en-US" smtClean="0"/>
              <a:t>5/26/2023</a:t>
            </a:fld>
            <a:endParaRPr lang="en-US"/>
          </a:p>
        </p:txBody>
      </p:sp>
      <p:sp>
        <p:nvSpPr>
          <p:cNvPr id="4" name="Footer Placeholder 3">
            <a:extLst>
              <a:ext uri="{FF2B5EF4-FFF2-40B4-BE49-F238E27FC236}">
                <a16:creationId xmlns:a16="http://schemas.microsoft.com/office/drawing/2014/main" id="{1789C82B-458F-450D-BD04-789E97FDFE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817447-3E9F-4A5E-B1EA-ACCD1B3BBC75}"/>
              </a:ext>
            </a:extLst>
          </p:cNvPr>
          <p:cNvSpPr>
            <a:spLocks noGrp="1"/>
          </p:cNvSpPr>
          <p:nvPr>
            <p:ph type="sldNum" sz="quarter" idx="12"/>
          </p:nvPr>
        </p:nvSpPr>
        <p:spPr/>
        <p:txBody>
          <a:bodyPr/>
          <a:lstStyle/>
          <a:p>
            <a:fld id="{FFB33ED7-78AD-443D-BB60-8172D8A28A3D}" type="slidenum">
              <a:rPr lang="en-US" smtClean="0"/>
              <a:t>‹#›</a:t>
            </a:fld>
            <a:endParaRPr lang="en-US"/>
          </a:p>
        </p:txBody>
      </p:sp>
    </p:spTree>
    <p:extLst>
      <p:ext uri="{BB962C8B-B14F-4D97-AF65-F5344CB8AC3E}">
        <p14:creationId xmlns:p14="http://schemas.microsoft.com/office/powerpoint/2010/main" val="18242887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8A0048-CC45-406B-B161-56606B688E64}"/>
              </a:ext>
            </a:extLst>
          </p:cNvPr>
          <p:cNvSpPr>
            <a:spLocks noGrp="1"/>
          </p:cNvSpPr>
          <p:nvPr>
            <p:ph type="dt" sz="half" idx="10"/>
          </p:nvPr>
        </p:nvSpPr>
        <p:spPr/>
        <p:txBody>
          <a:bodyPr/>
          <a:lstStyle/>
          <a:p>
            <a:fld id="{36EF86CD-0841-4374-B8D0-DD94217D1F40}" type="datetimeFigureOut">
              <a:rPr lang="en-US" smtClean="0"/>
              <a:t>5/26/2023</a:t>
            </a:fld>
            <a:endParaRPr lang="en-US"/>
          </a:p>
        </p:txBody>
      </p:sp>
      <p:sp>
        <p:nvSpPr>
          <p:cNvPr id="3" name="Footer Placeholder 2">
            <a:extLst>
              <a:ext uri="{FF2B5EF4-FFF2-40B4-BE49-F238E27FC236}">
                <a16:creationId xmlns:a16="http://schemas.microsoft.com/office/drawing/2014/main" id="{2E702926-35FD-4CFF-9ECF-397653E8F9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235C959-863D-49AA-852E-1C253908ED74}"/>
              </a:ext>
            </a:extLst>
          </p:cNvPr>
          <p:cNvSpPr>
            <a:spLocks noGrp="1"/>
          </p:cNvSpPr>
          <p:nvPr>
            <p:ph type="sldNum" sz="quarter" idx="12"/>
          </p:nvPr>
        </p:nvSpPr>
        <p:spPr/>
        <p:txBody>
          <a:bodyPr/>
          <a:lstStyle/>
          <a:p>
            <a:fld id="{FFB33ED7-78AD-443D-BB60-8172D8A28A3D}" type="slidenum">
              <a:rPr lang="en-US" smtClean="0"/>
              <a:t>‹#›</a:t>
            </a:fld>
            <a:endParaRPr lang="en-US"/>
          </a:p>
        </p:txBody>
      </p:sp>
    </p:spTree>
    <p:extLst>
      <p:ext uri="{BB962C8B-B14F-4D97-AF65-F5344CB8AC3E}">
        <p14:creationId xmlns:p14="http://schemas.microsoft.com/office/powerpoint/2010/main" val="835032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divider">
    <p:bg>
      <p:bgPr>
        <a:gradFill>
          <a:gsLst>
            <a:gs pos="0">
              <a:srgbClr val="005587"/>
            </a:gs>
            <a:gs pos="88000">
              <a:srgbClr val="2774AE"/>
            </a:gs>
            <a:gs pos="100000">
              <a:srgbClr val="5295C9"/>
            </a:gs>
          </a:gsLst>
          <a:lin ang="0" scaled="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122FA0-86C4-384C-B548-6D9928BC3E47}"/>
              </a:ext>
            </a:extLst>
          </p:cNvPr>
          <p:cNvSpPr/>
          <p:nvPr/>
        </p:nvSpPr>
        <p:spPr>
          <a:xfrm>
            <a:off x="0" y="5300"/>
            <a:ext cx="9144000" cy="4567770"/>
          </a:xfrm>
          <a:prstGeom prst="rect">
            <a:avLst/>
          </a:prstGeom>
          <a:gradFill>
            <a:gsLst>
              <a:gs pos="0">
                <a:srgbClr val="005587"/>
              </a:gs>
              <a:gs pos="100000">
                <a:srgbClr val="2774A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798"/>
          </a:p>
        </p:txBody>
      </p:sp>
      <p:sp>
        <p:nvSpPr>
          <p:cNvPr id="2" name="Title 1"/>
          <p:cNvSpPr>
            <a:spLocks noGrp="1"/>
          </p:cNvSpPr>
          <p:nvPr>
            <p:ph type="ctrTitle" hasCustomPrompt="1"/>
          </p:nvPr>
        </p:nvSpPr>
        <p:spPr>
          <a:xfrm>
            <a:off x="640079" y="2084101"/>
            <a:ext cx="7223760" cy="548132"/>
          </a:xfrm>
        </p:spPr>
        <p:txBody>
          <a:bodyPr wrap="square" lIns="0" tIns="0" bIns="0" anchor="t" anchorCtr="0">
            <a:spAutoFit/>
          </a:bodyPr>
          <a:lstStyle>
            <a:lvl1pPr algn="l">
              <a:defRPr sz="3996" b="1" i="0">
                <a:solidFill>
                  <a:schemeClr val="bg1"/>
                </a:solidFill>
              </a:defRPr>
            </a:lvl1pPr>
          </a:lstStyle>
          <a:p>
            <a:r>
              <a:rPr lang="en-US" dirty="0"/>
              <a:t>Section Divider</a:t>
            </a:r>
          </a:p>
        </p:txBody>
      </p:sp>
      <p:sp>
        <p:nvSpPr>
          <p:cNvPr id="10" name="Rectangle 9">
            <a:extLst>
              <a:ext uri="{FF2B5EF4-FFF2-40B4-BE49-F238E27FC236}">
                <a16:creationId xmlns:a16="http://schemas.microsoft.com/office/drawing/2014/main" id="{0FAEC68C-0ADE-2446-9858-C09951FEF332}"/>
              </a:ext>
            </a:extLst>
          </p:cNvPr>
          <p:cNvSpPr/>
          <p:nvPr userDrawn="1"/>
        </p:nvSpPr>
        <p:spPr>
          <a:xfrm>
            <a:off x="640079" y="1853828"/>
            <a:ext cx="457200" cy="91355"/>
          </a:xfrm>
          <a:prstGeom prst="rect">
            <a:avLst/>
          </a:prstGeom>
          <a:solidFill>
            <a:srgbClr val="FFC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9" name="Date Placeholder 3">
            <a:extLst>
              <a:ext uri="{FF2B5EF4-FFF2-40B4-BE49-F238E27FC236}">
                <a16:creationId xmlns:a16="http://schemas.microsoft.com/office/drawing/2014/main" id="{1CA9EA19-A7C1-FB4E-88DE-9B1C39330C0C}"/>
              </a:ext>
            </a:extLst>
          </p:cNvPr>
          <p:cNvSpPr>
            <a:spLocks noGrp="1"/>
          </p:cNvSpPr>
          <p:nvPr>
            <p:ph type="dt" sz="half" idx="2"/>
          </p:nvPr>
        </p:nvSpPr>
        <p:spPr>
          <a:xfrm>
            <a:off x="6691556" y="4823566"/>
            <a:ext cx="1371600" cy="141446"/>
          </a:xfrm>
          <a:prstGeom prst="rect">
            <a:avLst/>
          </a:prstGeom>
        </p:spPr>
        <p:txBody>
          <a:bodyPr vert="horz" wrap="square" lIns="91440" tIns="9144" rIns="91440" bIns="9144" rtlCol="0" anchor="b" anchorCtr="0">
            <a:spAutoFit/>
          </a:bodyPr>
          <a:lstStyle>
            <a:lvl1pPr algn="r">
              <a:defRPr sz="799">
                <a:solidFill>
                  <a:srgbClr val="2774AE"/>
                </a:solidFill>
              </a:defRPr>
            </a:lvl1pPr>
          </a:lstStyle>
          <a:p>
            <a:fld id="{260DE91C-4DE6-034F-AAF9-EE5E1EF728D3}" type="datetime4">
              <a:rPr lang="en-US" smtClean="0"/>
              <a:t>May 26, 2023</a:t>
            </a:fld>
            <a:endParaRPr lang="en-US" dirty="0"/>
          </a:p>
        </p:txBody>
      </p:sp>
      <p:sp>
        <p:nvSpPr>
          <p:cNvPr id="11" name="Slide Number Placeholder 5">
            <a:extLst>
              <a:ext uri="{FF2B5EF4-FFF2-40B4-BE49-F238E27FC236}">
                <a16:creationId xmlns:a16="http://schemas.microsoft.com/office/drawing/2014/main" id="{FF7347BB-A599-8644-ACCA-8DFD46971ADE}"/>
              </a:ext>
            </a:extLst>
          </p:cNvPr>
          <p:cNvSpPr>
            <a:spLocks noGrp="1"/>
          </p:cNvSpPr>
          <p:nvPr>
            <p:ph type="sldNum" sz="quarter" idx="4"/>
          </p:nvPr>
        </p:nvSpPr>
        <p:spPr>
          <a:xfrm>
            <a:off x="8137002" y="4819605"/>
            <a:ext cx="799180" cy="141446"/>
          </a:xfrm>
          <a:prstGeom prst="rect">
            <a:avLst/>
          </a:prstGeom>
        </p:spPr>
        <p:txBody>
          <a:bodyPr vert="horz" wrap="square" lIns="91440" tIns="9144" rIns="91440" bIns="9144" rtlCol="0" anchor="b" anchorCtr="0">
            <a:spAutoFit/>
          </a:bodyPr>
          <a:lstStyle>
            <a:lvl1pPr algn="r">
              <a:defRPr sz="799">
                <a:solidFill>
                  <a:srgbClr val="2774AE"/>
                </a:solidFill>
              </a:defRPr>
            </a:lvl1pPr>
          </a:lstStyle>
          <a:p>
            <a:fld id="{8368066F-241F-DA46-A244-6F6C08E1BFA8}" type="slidenum">
              <a:rPr lang="en-US" smtClean="0"/>
              <a:pPr/>
              <a:t>‹#›</a:t>
            </a:fld>
            <a:endParaRPr lang="en-US" dirty="0"/>
          </a:p>
        </p:txBody>
      </p:sp>
    </p:spTree>
    <p:extLst>
      <p:ext uri="{BB962C8B-B14F-4D97-AF65-F5344CB8AC3E}">
        <p14:creationId xmlns:p14="http://schemas.microsoft.com/office/powerpoint/2010/main" val="2564138167"/>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64868-B02F-4F5C-87CD-A8C718B0846D}"/>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C0C832E9-45CC-4075-983E-45D9B72B2207}"/>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116E97-6972-42AB-BE05-E04F7972F7F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CF6F57B-6905-4924-A578-5E89CC03675C}"/>
              </a:ext>
            </a:extLst>
          </p:cNvPr>
          <p:cNvSpPr>
            <a:spLocks noGrp="1"/>
          </p:cNvSpPr>
          <p:nvPr>
            <p:ph type="dt" sz="half" idx="10"/>
          </p:nvPr>
        </p:nvSpPr>
        <p:spPr/>
        <p:txBody>
          <a:bodyPr/>
          <a:lstStyle/>
          <a:p>
            <a:fld id="{36EF86CD-0841-4374-B8D0-DD94217D1F40}" type="datetimeFigureOut">
              <a:rPr lang="en-US" smtClean="0"/>
              <a:t>5/26/2023</a:t>
            </a:fld>
            <a:endParaRPr lang="en-US"/>
          </a:p>
        </p:txBody>
      </p:sp>
      <p:sp>
        <p:nvSpPr>
          <p:cNvPr id="6" name="Footer Placeholder 5">
            <a:extLst>
              <a:ext uri="{FF2B5EF4-FFF2-40B4-BE49-F238E27FC236}">
                <a16:creationId xmlns:a16="http://schemas.microsoft.com/office/drawing/2014/main" id="{EFD76D6E-982F-4AD6-984B-9546A36911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67CD84-99F4-48C9-A85F-57647550DA93}"/>
              </a:ext>
            </a:extLst>
          </p:cNvPr>
          <p:cNvSpPr>
            <a:spLocks noGrp="1"/>
          </p:cNvSpPr>
          <p:nvPr>
            <p:ph type="sldNum" sz="quarter" idx="12"/>
          </p:nvPr>
        </p:nvSpPr>
        <p:spPr/>
        <p:txBody>
          <a:bodyPr/>
          <a:lstStyle/>
          <a:p>
            <a:fld id="{FFB33ED7-78AD-443D-BB60-8172D8A28A3D}" type="slidenum">
              <a:rPr lang="en-US" smtClean="0"/>
              <a:t>‹#›</a:t>
            </a:fld>
            <a:endParaRPr lang="en-US"/>
          </a:p>
        </p:txBody>
      </p:sp>
    </p:spTree>
    <p:extLst>
      <p:ext uri="{BB962C8B-B14F-4D97-AF65-F5344CB8AC3E}">
        <p14:creationId xmlns:p14="http://schemas.microsoft.com/office/powerpoint/2010/main" val="14057897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AE1D1-D816-45BC-B25D-4737EED8A9C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E426315-CECB-4427-A67F-A30ED093FE33}"/>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FD14A14-A1E5-438A-9C31-70FAEB75EA29}"/>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9082DF9-8E86-45A0-A3F6-6777EB6F9D49}"/>
              </a:ext>
            </a:extLst>
          </p:cNvPr>
          <p:cNvSpPr>
            <a:spLocks noGrp="1"/>
          </p:cNvSpPr>
          <p:nvPr>
            <p:ph type="dt" sz="half" idx="10"/>
          </p:nvPr>
        </p:nvSpPr>
        <p:spPr/>
        <p:txBody>
          <a:bodyPr/>
          <a:lstStyle/>
          <a:p>
            <a:fld id="{36EF86CD-0841-4374-B8D0-DD94217D1F40}" type="datetimeFigureOut">
              <a:rPr lang="en-US" smtClean="0"/>
              <a:t>5/26/2023</a:t>
            </a:fld>
            <a:endParaRPr lang="en-US"/>
          </a:p>
        </p:txBody>
      </p:sp>
      <p:sp>
        <p:nvSpPr>
          <p:cNvPr id="6" name="Footer Placeholder 5">
            <a:extLst>
              <a:ext uri="{FF2B5EF4-FFF2-40B4-BE49-F238E27FC236}">
                <a16:creationId xmlns:a16="http://schemas.microsoft.com/office/drawing/2014/main" id="{1E3B0534-BE88-4311-9A66-3602B57C31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F3D0DB-E1BF-473E-A51A-5B30C7187D08}"/>
              </a:ext>
            </a:extLst>
          </p:cNvPr>
          <p:cNvSpPr>
            <a:spLocks noGrp="1"/>
          </p:cNvSpPr>
          <p:nvPr>
            <p:ph type="sldNum" sz="quarter" idx="12"/>
          </p:nvPr>
        </p:nvSpPr>
        <p:spPr/>
        <p:txBody>
          <a:bodyPr/>
          <a:lstStyle/>
          <a:p>
            <a:fld id="{FFB33ED7-78AD-443D-BB60-8172D8A28A3D}" type="slidenum">
              <a:rPr lang="en-US" smtClean="0"/>
              <a:t>‹#›</a:t>
            </a:fld>
            <a:endParaRPr lang="en-US"/>
          </a:p>
        </p:txBody>
      </p:sp>
    </p:spTree>
    <p:extLst>
      <p:ext uri="{BB962C8B-B14F-4D97-AF65-F5344CB8AC3E}">
        <p14:creationId xmlns:p14="http://schemas.microsoft.com/office/powerpoint/2010/main" val="36813604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52C94-C829-449E-81BF-ED8924DF03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0380AF-8FE7-4CAE-8FA7-58D50A9905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2F6EA8-6FB6-4CBF-8C96-6A86FD8A4AEF}"/>
              </a:ext>
            </a:extLst>
          </p:cNvPr>
          <p:cNvSpPr>
            <a:spLocks noGrp="1"/>
          </p:cNvSpPr>
          <p:nvPr>
            <p:ph type="dt" sz="half" idx="10"/>
          </p:nvPr>
        </p:nvSpPr>
        <p:spPr/>
        <p:txBody>
          <a:bodyPr/>
          <a:lstStyle/>
          <a:p>
            <a:fld id="{36EF86CD-0841-4374-B8D0-DD94217D1F40}" type="datetimeFigureOut">
              <a:rPr lang="en-US" smtClean="0"/>
              <a:t>5/26/2023</a:t>
            </a:fld>
            <a:endParaRPr lang="en-US"/>
          </a:p>
        </p:txBody>
      </p:sp>
      <p:sp>
        <p:nvSpPr>
          <p:cNvPr id="5" name="Footer Placeholder 4">
            <a:extLst>
              <a:ext uri="{FF2B5EF4-FFF2-40B4-BE49-F238E27FC236}">
                <a16:creationId xmlns:a16="http://schemas.microsoft.com/office/drawing/2014/main" id="{8A6A1BA6-67EE-4204-8E88-DEEA6AEACB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1CFE78-A5BC-4E56-B7BC-BC5F0CB6E0A6}"/>
              </a:ext>
            </a:extLst>
          </p:cNvPr>
          <p:cNvSpPr>
            <a:spLocks noGrp="1"/>
          </p:cNvSpPr>
          <p:nvPr>
            <p:ph type="sldNum" sz="quarter" idx="12"/>
          </p:nvPr>
        </p:nvSpPr>
        <p:spPr/>
        <p:txBody>
          <a:bodyPr/>
          <a:lstStyle/>
          <a:p>
            <a:fld id="{FFB33ED7-78AD-443D-BB60-8172D8A28A3D}" type="slidenum">
              <a:rPr lang="en-US" smtClean="0"/>
              <a:t>‹#›</a:t>
            </a:fld>
            <a:endParaRPr lang="en-US"/>
          </a:p>
        </p:txBody>
      </p:sp>
    </p:spTree>
    <p:extLst>
      <p:ext uri="{BB962C8B-B14F-4D97-AF65-F5344CB8AC3E}">
        <p14:creationId xmlns:p14="http://schemas.microsoft.com/office/powerpoint/2010/main" val="23472762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A70C5C-1010-42CE-9B59-40AEB88BD718}"/>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C7C12A-0FB4-4EF9-B622-88667D4BB71C}"/>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DEC37E-9BCD-434B-8FC5-1B29C0C3C2CC}"/>
              </a:ext>
            </a:extLst>
          </p:cNvPr>
          <p:cNvSpPr>
            <a:spLocks noGrp="1"/>
          </p:cNvSpPr>
          <p:nvPr>
            <p:ph type="dt" sz="half" idx="10"/>
          </p:nvPr>
        </p:nvSpPr>
        <p:spPr/>
        <p:txBody>
          <a:bodyPr/>
          <a:lstStyle/>
          <a:p>
            <a:fld id="{36EF86CD-0841-4374-B8D0-DD94217D1F40}" type="datetimeFigureOut">
              <a:rPr lang="en-US" smtClean="0"/>
              <a:t>5/26/2023</a:t>
            </a:fld>
            <a:endParaRPr lang="en-US"/>
          </a:p>
        </p:txBody>
      </p:sp>
      <p:sp>
        <p:nvSpPr>
          <p:cNvPr id="5" name="Footer Placeholder 4">
            <a:extLst>
              <a:ext uri="{FF2B5EF4-FFF2-40B4-BE49-F238E27FC236}">
                <a16:creationId xmlns:a16="http://schemas.microsoft.com/office/drawing/2014/main" id="{DF9443BB-1E62-4E53-82B6-4169CC031F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5D56DC-5815-4229-9FFC-F4F53F738577}"/>
              </a:ext>
            </a:extLst>
          </p:cNvPr>
          <p:cNvSpPr>
            <a:spLocks noGrp="1"/>
          </p:cNvSpPr>
          <p:nvPr>
            <p:ph type="sldNum" sz="quarter" idx="12"/>
          </p:nvPr>
        </p:nvSpPr>
        <p:spPr/>
        <p:txBody>
          <a:bodyPr/>
          <a:lstStyle/>
          <a:p>
            <a:fld id="{FFB33ED7-78AD-443D-BB60-8172D8A28A3D}" type="slidenum">
              <a:rPr lang="en-US" smtClean="0"/>
              <a:t>‹#›</a:t>
            </a:fld>
            <a:endParaRPr lang="en-US"/>
          </a:p>
        </p:txBody>
      </p:sp>
    </p:spTree>
    <p:extLst>
      <p:ext uri="{BB962C8B-B14F-4D97-AF65-F5344CB8AC3E}">
        <p14:creationId xmlns:p14="http://schemas.microsoft.com/office/powerpoint/2010/main" val="10963805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E95CB-8324-1FAB-5E40-843C1FE91287}"/>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8860EE9-A676-D077-B4B6-D63465270A02}"/>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31C5EDB-6C06-9C44-8C20-81BC81180830}"/>
              </a:ext>
            </a:extLst>
          </p:cNvPr>
          <p:cNvSpPr>
            <a:spLocks noGrp="1"/>
          </p:cNvSpPr>
          <p:nvPr>
            <p:ph type="dt" sz="half" idx="10"/>
          </p:nvPr>
        </p:nvSpPr>
        <p:spPr/>
        <p:txBody>
          <a:bodyPr/>
          <a:lstStyle/>
          <a:p>
            <a:fld id="{6A4259AF-E6F7-48BE-86A3-9F642C7684DF}" type="datetimeFigureOut">
              <a:rPr lang="en-US" smtClean="0"/>
              <a:t>5/26/2023</a:t>
            </a:fld>
            <a:endParaRPr lang="en-US"/>
          </a:p>
        </p:txBody>
      </p:sp>
      <p:sp>
        <p:nvSpPr>
          <p:cNvPr id="5" name="Footer Placeholder 4">
            <a:extLst>
              <a:ext uri="{FF2B5EF4-FFF2-40B4-BE49-F238E27FC236}">
                <a16:creationId xmlns:a16="http://schemas.microsoft.com/office/drawing/2014/main" id="{0A51FBEF-1E8D-7F13-D21A-029333878E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5CE7E1-4990-BA45-6480-9B528F85A1D5}"/>
              </a:ext>
            </a:extLst>
          </p:cNvPr>
          <p:cNvSpPr>
            <a:spLocks noGrp="1"/>
          </p:cNvSpPr>
          <p:nvPr>
            <p:ph type="sldNum" sz="quarter" idx="12"/>
          </p:nvPr>
        </p:nvSpPr>
        <p:spPr/>
        <p:txBody>
          <a:bodyPr/>
          <a:lstStyle/>
          <a:p>
            <a:fld id="{DD840E84-1CE1-4CA4-8AFC-D9564F323544}" type="slidenum">
              <a:rPr lang="en-US" smtClean="0"/>
              <a:t>‹#›</a:t>
            </a:fld>
            <a:endParaRPr lang="en-US"/>
          </a:p>
        </p:txBody>
      </p:sp>
    </p:spTree>
    <p:extLst>
      <p:ext uri="{BB962C8B-B14F-4D97-AF65-F5344CB8AC3E}">
        <p14:creationId xmlns:p14="http://schemas.microsoft.com/office/powerpoint/2010/main" val="12705809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E97C5-B901-B948-F295-61D43C080E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41DAA5-8A74-50DD-F298-088C5800F4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90BBB3-77AC-BC36-0016-C6D040204DD5}"/>
              </a:ext>
            </a:extLst>
          </p:cNvPr>
          <p:cNvSpPr>
            <a:spLocks noGrp="1"/>
          </p:cNvSpPr>
          <p:nvPr>
            <p:ph type="dt" sz="half" idx="10"/>
          </p:nvPr>
        </p:nvSpPr>
        <p:spPr/>
        <p:txBody>
          <a:bodyPr/>
          <a:lstStyle/>
          <a:p>
            <a:fld id="{6A4259AF-E6F7-48BE-86A3-9F642C7684DF}" type="datetimeFigureOut">
              <a:rPr lang="en-US" smtClean="0"/>
              <a:t>5/26/2023</a:t>
            </a:fld>
            <a:endParaRPr lang="en-US"/>
          </a:p>
        </p:txBody>
      </p:sp>
      <p:sp>
        <p:nvSpPr>
          <p:cNvPr id="5" name="Footer Placeholder 4">
            <a:extLst>
              <a:ext uri="{FF2B5EF4-FFF2-40B4-BE49-F238E27FC236}">
                <a16:creationId xmlns:a16="http://schemas.microsoft.com/office/drawing/2014/main" id="{60C2894C-C171-F212-6FB8-8650A7BEC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EE71CC-566D-40A0-910C-E322B2B52B0D}"/>
              </a:ext>
            </a:extLst>
          </p:cNvPr>
          <p:cNvSpPr>
            <a:spLocks noGrp="1"/>
          </p:cNvSpPr>
          <p:nvPr>
            <p:ph type="sldNum" sz="quarter" idx="12"/>
          </p:nvPr>
        </p:nvSpPr>
        <p:spPr/>
        <p:txBody>
          <a:bodyPr/>
          <a:lstStyle/>
          <a:p>
            <a:fld id="{DD840E84-1CE1-4CA4-8AFC-D9564F323544}" type="slidenum">
              <a:rPr lang="en-US" smtClean="0"/>
              <a:t>‹#›</a:t>
            </a:fld>
            <a:endParaRPr lang="en-US"/>
          </a:p>
        </p:txBody>
      </p:sp>
    </p:spTree>
    <p:extLst>
      <p:ext uri="{BB962C8B-B14F-4D97-AF65-F5344CB8AC3E}">
        <p14:creationId xmlns:p14="http://schemas.microsoft.com/office/powerpoint/2010/main" val="2398236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DB9DB-EB97-622C-FAA7-12A00A24F4EB}"/>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1DF67CD0-6F45-8AD7-BCAD-5DBE2BFF03C0}"/>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2CBEB9-A11C-EC7E-4C7A-42C8A03DAE9B}"/>
              </a:ext>
            </a:extLst>
          </p:cNvPr>
          <p:cNvSpPr>
            <a:spLocks noGrp="1"/>
          </p:cNvSpPr>
          <p:nvPr>
            <p:ph type="dt" sz="half" idx="10"/>
          </p:nvPr>
        </p:nvSpPr>
        <p:spPr/>
        <p:txBody>
          <a:bodyPr/>
          <a:lstStyle/>
          <a:p>
            <a:fld id="{6A4259AF-E6F7-48BE-86A3-9F642C7684DF}" type="datetimeFigureOut">
              <a:rPr lang="en-US" smtClean="0"/>
              <a:t>5/26/2023</a:t>
            </a:fld>
            <a:endParaRPr lang="en-US"/>
          </a:p>
        </p:txBody>
      </p:sp>
      <p:sp>
        <p:nvSpPr>
          <p:cNvPr id="5" name="Footer Placeholder 4">
            <a:extLst>
              <a:ext uri="{FF2B5EF4-FFF2-40B4-BE49-F238E27FC236}">
                <a16:creationId xmlns:a16="http://schemas.microsoft.com/office/drawing/2014/main" id="{D0E61BBA-5746-D716-7A92-2119662EFE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7A4C79-B7D4-D9AC-E419-1E64990AB87E}"/>
              </a:ext>
            </a:extLst>
          </p:cNvPr>
          <p:cNvSpPr>
            <a:spLocks noGrp="1"/>
          </p:cNvSpPr>
          <p:nvPr>
            <p:ph type="sldNum" sz="quarter" idx="12"/>
          </p:nvPr>
        </p:nvSpPr>
        <p:spPr/>
        <p:txBody>
          <a:bodyPr/>
          <a:lstStyle/>
          <a:p>
            <a:fld id="{DD840E84-1CE1-4CA4-8AFC-D9564F323544}" type="slidenum">
              <a:rPr lang="en-US" smtClean="0"/>
              <a:t>‹#›</a:t>
            </a:fld>
            <a:endParaRPr lang="en-US"/>
          </a:p>
        </p:txBody>
      </p:sp>
    </p:spTree>
    <p:extLst>
      <p:ext uri="{BB962C8B-B14F-4D97-AF65-F5344CB8AC3E}">
        <p14:creationId xmlns:p14="http://schemas.microsoft.com/office/powerpoint/2010/main" val="12470527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EDA3E-181A-9A9A-5DFC-D1F409005D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0FBCBD-9441-BAC7-1D53-2A7D1A50DD2E}"/>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3C1E31-9D44-9AA7-3858-CCFB5BF274A7}"/>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1DE787-78BB-2796-2067-45169C8D5BF8}"/>
              </a:ext>
            </a:extLst>
          </p:cNvPr>
          <p:cNvSpPr>
            <a:spLocks noGrp="1"/>
          </p:cNvSpPr>
          <p:nvPr>
            <p:ph type="dt" sz="half" idx="10"/>
          </p:nvPr>
        </p:nvSpPr>
        <p:spPr/>
        <p:txBody>
          <a:bodyPr/>
          <a:lstStyle/>
          <a:p>
            <a:fld id="{6A4259AF-E6F7-48BE-86A3-9F642C7684DF}" type="datetimeFigureOut">
              <a:rPr lang="en-US" smtClean="0"/>
              <a:t>5/26/2023</a:t>
            </a:fld>
            <a:endParaRPr lang="en-US"/>
          </a:p>
        </p:txBody>
      </p:sp>
      <p:sp>
        <p:nvSpPr>
          <p:cNvPr id="6" name="Footer Placeholder 5">
            <a:extLst>
              <a:ext uri="{FF2B5EF4-FFF2-40B4-BE49-F238E27FC236}">
                <a16:creationId xmlns:a16="http://schemas.microsoft.com/office/drawing/2014/main" id="{39534696-3538-E034-9D60-8B1266D5E1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A56B69-BCC3-6C55-0A29-EB5536B5B65D}"/>
              </a:ext>
            </a:extLst>
          </p:cNvPr>
          <p:cNvSpPr>
            <a:spLocks noGrp="1"/>
          </p:cNvSpPr>
          <p:nvPr>
            <p:ph type="sldNum" sz="quarter" idx="12"/>
          </p:nvPr>
        </p:nvSpPr>
        <p:spPr/>
        <p:txBody>
          <a:bodyPr/>
          <a:lstStyle/>
          <a:p>
            <a:fld id="{DD840E84-1CE1-4CA4-8AFC-D9564F323544}" type="slidenum">
              <a:rPr lang="en-US" smtClean="0"/>
              <a:t>‹#›</a:t>
            </a:fld>
            <a:endParaRPr lang="en-US"/>
          </a:p>
        </p:txBody>
      </p:sp>
    </p:spTree>
    <p:extLst>
      <p:ext uri="{BB962C8B-B14F-4D97-AF65-F5344CB8AC3E}">
        <p14:creationId xmlns:p14="http://schemas.microsoft.com/office/powerpoint/2010/main" val="4310746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7C9DA-20A0-66EF-0A4F-0E76B484C4BE}"/>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792AA3-C325-F345-9A88-383B07791463}"/>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A1B7754-F00E-2E74-C8F0-0D645F56382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FAF3ED-299C-58FE-0CBA-022E74C6D5A5}"/>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71EEFEB-7150-9D08-E901-2C1BE42D5FB7}"/>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A5F5C7-0DBA-C998-9603-ABCB94E365F5}"/>
              </a:ext>
            </a:extLst>
          </p:cNvPr>
          <p:cNvSpPr>
            <a:spLocks noGrp="1"/>
          </p:cNvSpPr>
          <p:nvPr>
            <p:ph type="dt" sz="half" idx="10"/>
          </p:nvPr>
        </p:nvSpPr>
        <p:spPr/>
        <p:txBody>
          <a:bodyPr/>
          <a:lstStyle/>
          <a:p>
            <a:fld id="{6A4259AF-E6F7-48BE-86A3-9F642C7684DF}" type="datetimeFigureOut">
              <a:rPr lang="en-US" smtClean="0"/>
              <a:t>5/26/2023</a:t>
            </a:fld>
            <a:endParaRPr lang="en-US"/>
          </a:p>
        </p:txBody>
      </p:sp>
      <p:sp>
        <p:nvSpPr>
          <p:cNvPr id="8" name="Footer Placeholder 7">
            <a:extLst>
              <a:ext uri="{FF2B5EF4-FFF2-40B4-BE49-F238E27FC236}">
                <a16:creationId xmlns:a16="http://schemas.microsoft.com/office/drawing/2014/main" id="{EDAE7D4B-6DEA-8285-52B4-B2441CACB7D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A98658E-67D8-2575-8BA7-EB05788D5286}"/>
              </a:ext>
            </a:extLst>
          </p:cNvPr>
          <p:cNvSpPr>
            <a:spLocks noGrp="1"/>
          </p:cNvSpPr>
          <p:nvPr>
            <p:ph type="sldNum" sz="quarter" idx="12"/>
          </p:nvPr>
        </p:nvSpPr>
        <p:spPr/>
        <p:txBody>
          <a:bodyPr/>
          <a:lstStyle/>
          <a:p>
            <a:fld id="{DD840E84-1CE1-4CA4-8AFC-D9564F323544}" type="slidenum">
              <a:rPr lang="en-US" smtClean="0"/>
              <a:t>‹#›</a:t>
            </a:fld>
            <a:endParaRPr lang="en-US"/>
          </a:p>
        </p:txBody>
      </p:sp>
    </p:spTree>
    <p:extLst>
      <p:ext uri="{BB962C8B-B14F-4D97-AF65-F5344CB8AC3E}">
        <p14:creationId xmlns:p14="http://schemas.microsoft.com/office/powerpoint/2010/main" val="31248807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AF696-0A49-2E8D-43B5-C29673F75A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3507F32-4DB3-6477-AF18-D63F0699D0B6}"/>
              </a:ext>
            </a:extLst>
          </p:cNvPr>
          <p:cNvSpPr>
            <a:spLocks noGrp="1"/>
          </p:cNvSpPr>
          <p:nvPr>
            <p:ph type="dt" sz="half" idx="10"/>
          </p:nvPr>
        </p:nvSpPr>
        <p:spPr/>
        <p:txBody>
          <a:bodyPr/>
          <a:lstStyle/>
          <a:p>
            <a:fld id="{6A4259AF-E6F7-48BE-86A3-9F642C7684DF}" type="datetimeFigureOut">
              <a:rPr lang="en-US" smtClean="0"/>
              <a:t>5/26/2023</a:t>
            </a:fld>
            <a:endParaRPr lang="en-US"/>
          </a:p>
        </p:txBody>
      </p:sp>
      <p:sp>
        <p:nvSpPr>
          <p:cNvPr id="4" name="Footer Placeholder 3">
            <a:extLst>
              <a:ext uri="{FF2B5EF4-FFF2-40B4-BE49-F238E27FC236}">
                <a16:creationId xmlns:a16="http://schemas.microsoft.com/office/drawing/2014/main" id="{4A31FF6C-7434-619D-9E71-E2675B9DF03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4803A6-1EEF-2E43-C744-11A6B39A8DAF}"/>
              </a:ext>
            </a:extLst>
          </p:cNvPr>
          <p:cNvSpPr>
            <a:spLocks noGrp="1"/>
          </p:cNvSpPr>
          <p:nvPr>
            <p:ph type="sldNum" sz="quarter" idx="12"/>
          </p:nvPr>
        </p:nvSpPr>
        <p:spPr/>
        <p:txBody>
          <a:bodyPr/>
          <a:lstStyle/>
          <a:p>
            <a:fld id="{DD840E84-1CE1-4CA4-8AFC-D9564F323544}" type="slidenum">
              <a:rPr lang="en-US" smtClean="0"/>
              <a:t>‹#›</a:t>
            </a:fld>
            <a:endParaRPr lang="en-US"/>
          </a:p>
        </p:txBody>
      </p:sp>
    </p:spTree>
    <p:extLst>
      <p:ext uri="{BB962C8B-B14F-4D97-AF65-F5344CB8AC3E}">
        <p14:creationId xmlns:p14="http://schemas.microsoft.com/office/powerpoint/2010/main" val="3923900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w/copy">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096DF2BE-5EBE-5B40-92D3-2880086C2AD6}"/>
              </a:ext>
            </a:extLst>
          </p:cNvPr>
          <p:cNvSpPr>
            <a:spLocks noGrp="1"/>
          </p:cNvSpPr>
          <p:nvPr>
            <p:ph type="body" sz="quarter" idx="12" hasCustomPrompt="1"/>
          </p:nvPr>
        </p:nvSpPr>
        <p:spPr>
          <a:xfrm>
            <a:off x="548641" y="1735752"/>
            <a:ext cx="7314883" cy="194810"/>
          </a:xfrm>
        </p:spPr>
        <p:txBody>
          <a:bodyPr lIns="457200" tIns="0" anchor="t" anchorCtr="0">
            <a:spAutoFit/>
          </a:bodyPr>
          <a:lstStyle>
            <a:lvl1pPr marL="0" indent="0">
              <a:buNone/>
              <a:defRPr b="1" cap="all" baseline="0"/>
            </a:lvl1pPr>
            <a:lvl2pPr marL="342591" indent="0">
              <a:buNone/>
              <a:defRPr b="1" cap="all" baseline="0"/>
            </a:lvl2pPr>
            <a:lvl3pPr marL="685183" indent="0">
              <a:buNone/>
              <a:defRPr b="1" cap="all" baseline="0"/>
            </a:lvl3pPr>
            <a:lvl4pPr marL="1027774" indent="0">
              <a:buNone/>
              <a:defRPr b="1" cap="all" baseline="0"/>
            </a:lvl4pPr>
            <a:lvl5pPr marL="1370366" indent="0">
              <a:buNone/>
              <a:defRPr b="1" cap="all" baseline="0"/>
            </a:lvl5pPr>
          </a:lstStyle>
          <a:p>
            <a:pPr lvl="0"/>
            <a:r>
              <a:rPr lang="en-US" dirty="0"/>
              <a:t>SUBHEAD IF NEEDED</a:t>
            </a:r>
          </a:p>
        </p:txBody>
      </p:sp>
      <p:sp>
        <p:nvSpPr>
          <p:cNvPr id="5" name="Title 4">
            <a:extLst>
              <a:ext uri="{FF2B5EF4-FFF2-40B4-BE49-F238E27FC236}">
                <a16:creationId xmlns:a16="http://schemas.microsoft.com/office/drawing/2014/main" id="{BFFF5B99-4483-7844-825B-674CD4A40F0F}"/>
              </a:ext>
            </a:extLst>
          </p:cNvPr>
          <p:cNvSpPr>
            <a:spLocks noGrp="1"/>
          </p:cNvSpPr>
          <p:nvPr>
            <p:ph type="title" hasCustomPrompt="1"/>
          </p:nvPr>
        </p:nvSpPr>
        <p:spPr>
          <a:xfrm>
            <a:off x="550920" y="730843"/>
            <a:ext cx="7315200" cy="507447"/>
          </a:xfrm>
        </p:spPr>
        <p:txBody>
          <a:bodyPr rIns="91440"/>
          <a:lstStyle/>
          <a:p>
            <a:r>
              <a:rPr lang="en-US" dirty="0"/>
              <a:t>Preferred header w/copy</a:t>
            </a:r>
          </a:p>
        </p:txBody>
      </p:sp>
      <p:sp>
        <p:nvSpPr>
          <p:cNvPr id="7" name="Date Placeholder 3">
            <a:extLst>
              <a:ext uri="{FF2B5EF4-FFF2-40B4-BE49-F238E27FC236}">
                <a16:creationId xmlns:a16="http://schemas.microsoft.com/office/drawing/2014/main" id="{9B2D8B90-BE9B-5843-B008-CBCB235CA4A3}"/>
              </a:ext>
            </a:extLst>
          </p:cNvPr>
          <p:cNvSpPr>
            <a:spLocks noGrp="1"/>
          </p:cNvSpPr>
          <p:nvPr>
            <p:ph type="dt" sz="half" idx="2"/>
          </p:nvPr>
        </p:nvSpPr>
        <p:spPr>
          <a:xfrm>
            <a:off x="6691556" y="4823566"/>
            <a:ext cx="1371600" cy="141446"/>
          </a:xfrm>
          <a:prstGeom prst="rect">
            <a:avLst/>
          </a:prstGeom>
        </p:spPr>
        <p:txBody>
          <a:bodyPr vert="horz" wrap="square" lIns="91440" tIns="9144" rIns="91440" bIns="9144" rtlCol="0" anchor="b" anchorCtr="0">
            <a:spAutoFit/>
          </a:bodyPr>
          <a:lstStyle>
            <a:lvl1pPr algn="r">
              <a:defRPr sz="799">
                <a:solidFill>
                  <a:srgbClr val="2774AE"/>
                </a:solidFill>
              </a:defRPr>
            </a:lvl1pPr>
          </a:lstStyle>
          <a:p>
            <a:fld id="{260DE91C-4DE6-034F-AAF9-EE5E1EF728D3}" type="datetime4">
              <a:rPr lang="en-US" smtClean="0"/>
              <a:t>May 26, 2023</a:t>
            </a:fld>
            <a:endParaRPr lang="en-US" dirty="0"/>
          </a:p>
        </p:txBody>
      </p:sp>
      <p:sp>
        <p:nvSpPr>
          <p:cNvPr id="8" name="Slide Number Placeholder 5">
            <a:extLst>
              <a:ext uri="{FF2B5EF4-FFF2-40B4-BE49-F238E27FC236}">
                <a16:creationId xmlns:a16="http://schemas.microsoft.com/office/drawing/2014/main" id="{8878FDE4-59D5-A74C-9DA6-FAE5AA21D57E}"/>
              </a:ext>
            </a:extLst>
          </p:cNvPr>
          <p:cNvSpPr>
            <a:spLocks noGrp="1"/>
          </p:cNvSpPr>
          <p:nvPr>
            <p:ph type="sldNum" sz="quarter" idx="4"/>
          </p:nvPr>
        </p:nvSpPr>
        <p:spPr>
          <a:xfrm>
            <a:off x="8137002" y="4819605"/>
            <a:ext cx="799180" cy="141446"/>
          </a:xfrm>
          <a:prstGeom prst="rect">
            <a:avLst/>
          </a:prstGeom>
        </p:spPr>
        <p:txBody>
          <a:bodyPr vert="horz" wrap="square" lIns="91440" tIns="9144" rIns="91440" bIns="9144" rtlCol="0" anchor="b" anchorCtr="0">
            <a:spAutoFit/>
          </a:bodyPr>
          <a:lstStyle>
            <a:lvl1pPr algn="r">
              <a:defRPr sz="799">
                <a:solidFill>
                  <a:srgbClr val="2774AE"/>
                </a:solidFill>
              </a:defRPr>
            </a:lvl1pPr>
          </a:lstStyle>
          <a:p>
            <a:fld id="{8368066F-241F-DA46-A244-6F6C08E1BFA8}" type="slidenum">
              <a:rPr lang="en-US" smtClean="0"/>
              <a:pPr/>
              <a:t>‹#›</a:t>
            </a:fld>
            <a:endParaRPr lang="en-US" dirty="0"/>
          </a:p>
        </p:txBody>
      </p:sp>
      <p:sp>
        <p:nvSpPr>
          <p:cNvPr id="6" name="Text Placeholder 5">
            <a:extLst>
              <a:ext uri="{FF2B5EF4-FFF2-40B4-BE49-F238E27FC236}">
                <a16:creationId xmlns:a16="http://schemas.microsoft.com/office/drawing/2014/main" id="{A420F5BA-667E-9B47-A37D-9263A12DA1DF}"/>
              </a:ext>
            </a:extLst>
          </p:cNvPr>
          <p:cNvSpPr>
            <a:spLocks noGrp="1"/>
          </p:cNvSpPr>
          <p:nvPr>
            <p:ph type="body" sz="quarter" idx="13" hasCustomPrompt="1"/>
          </p:nvPr>
        </p:nvSpPr>
        <p:spPr>
          <a:xfrm>
            <a:off x="548323" y="2009819"/>
            <a:ext cx="7315200" cy="582249"/>
          </a:xfrm>
        </p:spPr>
        <p:txBody>
          <a:bodyPr lIns="457200"/>
          <a:lstStyle>
            <a:lvl1pPr>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ead</a:t>
            </a:r>
            <a:r>
              <a:rPr lang="en-US" dirty="0"/>
              <a:t>.</a:t>
            </a:r>
          </a:p>
        </p:txBody>
      </p:sp>
      <p:sp>
        <p:nvSpPr>
          <p:cNvPr id="9" name="TextBox 8">
            <a:extLst>
              <a:ext uri="{FF2B5EF4-FFF2-40B4-BE49-F238E27FC236}">
                <a16:creationId xmlns:a16="http://schemas.microsoft.com/office/drawing/2014/main" id="{1118909B-8708-D647-8E99-60B2C9AC1454}"/>
              </a:ext>
            </a:extLst>
          </p:cNvPr>
          <p:cNvSpPr txBox="1"/>
          <p:nvPr userDrawn="1"/>
        </p:nvSpPr>
        <p:spPr>
          <a:xfrm>
            <a:off x="1638887" y="4891028"/>
            <a:ext cx="184731" cy="368671"/>
          </a:xfrm>
          <a:prstGeom prst="rect">
            <a:avLst/>
          </a:prstGeom>
          <a:noFill/>
        </p:spPr>
        <p:txBody>
          <a:bodyPr wrap="none" rtlCol="0">
            <a:spAutoFit/>
          </a:bodyPr>
          <a:lstStyle/>
          <a:p>
            <a:endParaRPr lang="en-US" sz="1798" dirty="0"/>
          </a:p>
        </p:txBody>
      </p:sp>
    </p:spTree>
    <p:extLst>
      <p:ext uri="{BB962C8B-B14F-4D97-AF65-F5344CB8AC3E}">
        <p14:creationId xmlns:p14="http://schemas.microsoft.com/office/powerpoint/2010/main" val="2517189714"/>
      </p:ext>
    </p:extLst>
  </p:cSld>
  <p:clrMapOvr>
    <a:masterClrMapping/>
  </p:clrMapOvr>
  <p:extLst>
    <p:ext uri="{DCECCB84-F9BA-43D5-87BE-67443E8EF086}">
      <p15:sldGuideLst xmlns:p15="http://schemas.microsoft.com/office/powerpoint/2012/main">
        <p15:guide id="1" pos="508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1F7FB9-329B-2B1C-8925-D441499F5314}"/>
              </a:ext>
            </a:extLst>
          </p:cNvPr>
          <p:cNvSpPr>
            <a:spLocks noGrp="1"/>
          </p:cNvSpPr>
          <p:nvPr>
            <p:ph type="dt" sz="half" idx="10"/>
          </p:nvPr>
        </p:nvSpPr>
        <p:spPr/>
        <p:txBody>
          <a:bodyPr/>
          <a:lstStyle/>
          <a:p>
            <a:fld id="{6A4259AF-E6F7-48BE-86A3-9F642C7684DF}" type="datetimeFigureOut">
              <a:rPr lang="en-US" smtClean="0"/>
              <a:t>5/26/2023</a:t>
            </a:fld>
            <a:endParaRPr lang="en-US"/>
          </a:p>
        </p:txBody>
      </p:sp>
      <p:sp>
        <p:nvSpPr>
          <p:cNvPr id="3" name="Footer Placeholder 2">
            <a:extLst>
              <a:ext uri="{FF2B5EF4-FFF2-40B4-BE49-F238E27FC236}">
                <a16:creationId xmlns:a16="http://schemas.microsoft.com/office/drawing/2014/main" id="{78F2DF90-56CD-6B62-2D19-1CAB1B6B29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D0571F-412F-6BAD-0001-FF5BF356F848}"/>
              </a:ext>
            </a:extLst>
          </p:cNvPr>
          <p:cNvSpPr>
            <a:spLocks noGrp="1"/>
          </p:cNvSpPr>
          <p:nvPr>
            <p:ph type="sldNum" sz="quarter" idx="12"/>
          </p:nvPr>
        </p:nvSpPr>
        <p:spPr/>
        <p:txBody>
          <a:bodyPr/>
          <a:lstStyle/>
          <a:p>
            <a:fld id="{DD840E84-1CE1-4CA4-8AFC-D9564F323544}" type="slidenum">
              <a:rPr lang="en-US" smtClean="0"/>
              <a:t>‹#›</a:t>
            </a:fld>
            <a:endParaRPr lang="en-US"/>
          </a:p>
        </p:txBody>
      </p:sp>
    </p:spTree>
    <p:extLst>
      <p:ext uri="{BB962C8B-B14F-4D97-AF65-F5344CB8AC3E}">
        <p14:creationId xmlns:p14="http://schemas.microsoft.com/office/powerpoint/2010/main" val="14934331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BC344-33C4-7A8E-BE15-9D8403B8DAD2}"/>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166465E-1059-8EE4-2310-A0A417B6FB1A}"/>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D6F95B-15BC-0A09-9086-A0910CD5E596}"/>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E553219-6D0A-92D0-2452-CDAFEE8FEF91}"/>
              </a:ext>
            </a:extLst>
          </p:cNvPr>
          <p:cNvSpPr>
            <a:spLocks noGrp="1"/>
          </p:cNvSpPr>
          <p:nvPr>
            <p:ph type="dt" sz="half" idx="10"/>
          </p:nvPr>
        </p:nvSpPr>
        <p:spPr/>
        <p:txBody>
          <a:bodyPr/>
          <a:lstStyle/>
          <a:p>
            <a:fld id="{6A4259AF-E6F7-48BE-86A3-9F642C7684DF}" type="datetimeFigureOut">
              <a:rPr lang="en-US" smtClean="0"/>
              <a:t>5/26/2023</a:t>
            </a:fld>
            <a:endParaRPr lang="en-US"/>
          </a:p>
        </p:txBody>
      </p:sp>
      <p:sp>
        <p:nvSpPr>
          <p:cNvPr id="6" name="Footer Placeholder 5">
            <a:extLst>
              <a:ext uri="{FF2B5EF4-FFF2-40B4-BE49-F238E27FC236}">
                <a16:creationId xmlns:a16="http://schemas.microsoft.com/office/drawing/2014/main" id="{68092586-B7A8-FF56-3A01-432916D433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7FE96C-2A7D-E5E8-FDEC-061C384EB884}"/>
              </a:ext>
            </a:extLst>
          </p:cNvPr>
          <p:cNvSpPr>
            <a:spLocks noGrp="1"/>
          </p:cNvSpPr>
          <p:nvPr>
            <p:ph type="sldNum" sz="quarter" idx="12"/>
          </p:nvPr>
        </p:nvSpPr>
        <p:spPr/>
        <p:txBody>
          <a:bodyPr/>
          <a:lstStyle/>
          <a:p>
            <a:fld id="{DD840E84-1CE1-4CA4-8AFC-D9564F323544}" type="slidenum">
              <a:rPr lang="en-US" smtClean="0"/>
              <a:t>‹#›</a:t>
            </a:fld>
            <a:endParaRPr lang="en-US"/>
          </a:p>
        </p:txBody>
      </p:sp>
    </p:spTree>
    <p:extLst>
      <p:ext uri="{BB962C8B-B14F-4D97-AF65-F5344CB8AC3E}">
        <p14:creationId xmlns:p14="http://schemas.microsoft.com/office/powerpoint/2010/main" val="11181979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92B5-344F-44B6-DC41-FDC84255F3DD}"/>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1E6F662E-C93D-F7B8-0AB9-C92F99851357}"/>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8D129E1-6FB3-9B17-23D4-15BA8B0C2E5F}"/>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47862B9-1D0D-6F51-2B94-247A581E9210}"/>
              </a:ext>
            </a:extLst>
          </p:cNvPr>
          <p:cNvSpPr>
            <a:spLocks noGrp="1"/>
          </p:cNvSpPr>
          <p:nvPr>
            <p:ph type="dt" sz="half" idx="10"/>
          </p:nvPr>
        </p:nvSpPr>
        <p:spPr/>
        <p:txBody>
          <a:bodyPr/>
          <a:lstStyle/>
          <a:p>
            <a:fld id="{6A4259AF-E6F7-48BE-86A3-9F642C7684DF}" type="datetimeFigureOut">
              <a:rPr lang="en-US" smtClean="0"/>
              <a:t>5/26/2023</a:t>
            </a:fld>
            <a:endParaRPr lang="en-US"/>
          </a:p>
        </p:txBody>
      </p:sp>
      <p:sp>
        <p:nvSpPr>
          <p:cNvPr id="6" name="Footer Placeholder 5">
            <a:extLst>
              <a:ext uri="{FF2B5EF4-FFF2-40B4-BE49-F238E27FC236}">
                <a16:creationId xmlns:a16="http://schemas.microsoft.com/office/drawing/2014/main" id="{EF4D45C5-B527-3B9B-B434-120FC6EABC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111886-F6A8-8315-3CE8-A94754B19D5B}"/>
              </a:ext>
            </a:extLst>
          </p:cNvPr>
          <p:cNvSpPr>
            <a:spLocks noGrp="1"/>
          </p:cNvSpPr>
          <p:nvPr>
            <p:ph type="sldNum" sz="quarter" idx="12"/>
          </p:nvPr>
        </p:nvSpPr>
        <p:spPr/>
        <p:txBody>
          <a:bodyPr/>
          <a:lstStyle/>
          <a:p>
            <a:fld id="{DD840E84-1CE1-4CA4-8AFC-D9564F323544}" type="slidenum">
              <a:rPr lang="en-US" smtClean="0"/>
              <a:t>‹#›</a:t>
            </a:fld>
            <a:endParaRPr lang="en-US"/>
          </a:p>
        </p:txBody>
      </p:sp>
    </p:spTree>
    <p:extLst>
      <p:ext uri="{BB962C8B-B14F-4D97-AF65-F5344CB8AC3E}">
        <p14:creationId xmlns:p14="http://schemas.microsoft.com/office/powerpoint/2010/main" val="40847228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BEF6A-7376-AA9A-8403-F9FABF3B72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AFC78F-E119-1964-9C3A-CAC9069F7E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19C7D-E071-E395-CF0B-D92DD24EBE47}"/>
              </a:ext>
            </a:extLst>
          </p:cNvPr>
          <p:cNvSpPr>
            <a:spLocks noGrp="1"/>
          </p:cNvSpPr>
          <p:nvPr>
            <p:ph type="dt" sz="half" idx="10"/>
          </p:nvPr>
        </p:nvSpPr>
        <p:spPr/>
        <p:txBody>
          <a:bodyPr/>
          <a:lstStyle/>
          <a:p>
            <a:fld id="{6A4259AF-E6F7-48BE-86A3-9F642C7684DF}" type="datetimeFigureOut">
              <a:rPr lang="en-US" smtClean="0"/>
              <a:t>5/26/2023</a:t>
            </a:fld>
            <a:endParaRPr lang="en-US"/>
          </a:p>
        </p:txBody>
      </p:sp>
      <p:sp>
        <p:nvSpPr>
          <p:cNvPr id="5" name="Footer Placeholder 4">
            <a:extLst>
              <a:ext uri="{FF2B5EF4-FFF2-40B4-BE49-F238E27FC236}">
                <a16:creationId xmlns:a16="http://schemas.microsoft.com/office/drawing/2014/main" id="{246AAC4F-B4B7-3084-3803-77818D4C6B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A9437E-2382-0781-93D5-74B405118216}"/>
              </a:ext>
            </a:extLst>
          </p:cNvPr>
          <p:cNvSpPr>
            <a:spLocks noGrp="1"/>
          </p:cNvSpPr>
          <p:nvPr>
            <p:ph type="sldNum" sz="quarter" idx="12"/>
          </p:nvPr>
        </p:nvSpPr>
        <p:spPr/>
        <p:txBody>
          <a:bodyPr/>
          <a:lstStyle/>
          <a:p>
            <a:fld id="{DD840E84-1CE1-4CA4-8AFC-D9564F323544}" type="slidenum">
              <a:rPr lang="en-US" smtClean="0"/>
              <a:t>‹#›</a:t>
            </a:fld>
            <a:endParaRPr lang="en-US"/>
          </a:p>
        </p:txBody>
      </p:sp>
    </p:spTree>
    <p:extLst>
      <p:ext uri="{BB962C8B-B14F-4D97-AF65-F5344CB8AC3E}">
        <p14:creationId xmlns:p14="http://schemas.microsoft.com/office/powerpoint/2010/main" val="7426259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F79AE5-70F4-F1E9-3743-05063E3DDF5B}"/>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B58096-7DAE-2563-2A3D-89613F62C342}"/>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93A77A-A423-B996-5903-8A0C19E3E67E}"/>
              </a:ext>
            </a:extLst>
          </p:cNvPr>
          <p:cNvSpPr>
            <a:spLocks noGrp="1"/>
          </p:cNvSpPr>
          <p:nvPr>
            <p:ph type="dt" sz="half" idx="10"/>
          </p:nvPr>
        </p:nvSpPr>
        <p:spPr/>
        <p:txBody>
          <a:bodyPr/>
          <a:lstStyle/>
          <a:p>
            <a:fld id="{6A4259AF-E6F7-48BE-86A3-9F642C7684DF}" type="datetimeFigureOut">
              <a:rPr lang="en-US" smtClean="0"/>
              <a:t>5/26/2023</a:t>
            </a:fld>
            <a:endParaRPr lang="en-US"/>
          </a:p>
        </p:txBody>
      </p:sp>
      <p:sp>
        <p:nvSpPr>
          <p:cNvPr id="5" name="Footer Placeholder 4">
            <a:extLst>
              <a:ext uri="{FF2B5EF4-FFF2-40B4-BE49-F238E27FC236}">
                <a16:creationId xmlns:a16="http://schemas.microsoft.com/office/drawing/2014/main" id="{A0EE6DAD-317A-2CF3-E696-1FB930C347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1E591B-22CA-18B1-2C2C-A969EE75A704}"/>
              </a:ext>
            </a:extLst>
          </p:cNvPr>
          <p:cNvSpPr>
            <a:spLocks noGrp="1"/>
          </p:cNvSpPr>
          <p:nvPr>
            <p:ph type="sldNum" sz="quarter" idx="12"/>
          </p:nvPr>
        </p:nvSpPr>
        <p:spPr/>
        <p:txBody>
          <a:bodyPr/>
          <a:lstStyle/>
          <a:p>
            <a:fld id="{DD840E84-1CE1-4CA4-8AFC-D9564F323544}" type="slidenum">
              <a:rPr lang="en-US" smtClean="0"/>
              <a:t>‹#›</a:t>
            </a:fld>
            <a:endParaRPr lang="en-US"/>
          </a:p>
        </p:txBody>
      </p:sp>
    </p:spTree>
    <p:extLst>
      <p:ext uri="{BB962C8B-B14F-4D97-AF65-F5344CB8AC3E}">
        <p14:creationId xmlns:p14="http://schemas.microsoft.com/office/powerpoint/2010/main" val="19243482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3"/>
            <a:ext cx="7772400" cy="1790700"/>
          </a:xfrm>
        </p:spPr>
        <p:txBody>
          <a:bodyPr anchor="b"/>
          <a:lstStyle>
            <a:lvl1pPr algn="ctr">
              <a:defRPr sz="2608"/>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043"/>
            </a:lvl1pPr>
            <a:lvl2pPr marL="198740" indent="0" algn="ctr">
              <a:buNone/>
              <a:defRPr sz="869"/>
            </a:lvl2pPr>
            <a:lvl3pPr marL="397481" indent="0" algn="ctr">
              <a:buNone/>
              <a:defRPr sz="782"/>
            </a:lvl3pPr>
            <a:lvl4pPr marL="596221" indent="0" algn="ctr">
              <a:buNone/>
              <a:defRPr sz="696"/>
            </a:lvl4pPr>
            <a:lvl5pPr marL="794961" indent="0" algn="ctr">
              <a:buNone/>
              <a:defRPr sz="696"/>
            </a:lvl5pPr>
            <a:lvl6pPr marL="993701" indent="0" algn="ctr">
              <a:buNone/>
              <a:defRPr sz="696"/>
            </a:lvl6pPr>
            <a:lvl7pPr marL="1192442" indent="0" algn="ctr">
              <a:buNone/>
              <a:defRPr sz="696"/>
            </a:lvl7pPr>
            <a:lvl8pPr marL="1391182" indent="0" algn="ctr">
              <a:buNone/>
              <a:defRPr sz="696"/>
            </a:lvl8pPr>
            <a:lvl9pPr marL="1589922" indent="0" algn="ctr">
              <a:buNone/>
              <a:defRPr sz="696"/>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71381EB-0490-4B15-9ACA-236370F2B510}" type="datetimeFigureOut">
              <a:rPr lang="en-US" smtClean="0"/>
              <a:t>5/26/2023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C02E4B-9647-485D-B22C-380CE5EF9BF9}" type="slidenum">
              <a:rPr lang="en-US" smtClean="0"/>
              <a:t>‹#›</a:t>
            </a:fld>
            <a:endParaRPr lang="en-US"/>
          </a:p>
        </p:txBody>
      </p:sp>
    </p:spTree>
    <p:extLst>
      <p:ext uri="{BB962C8B-B14F-4D97-AF65-F5344CB8AC3E}">
        <p14:creationId xmlns:p14="http://schemas.microsoft.com/office/powerpoint/2010/main" val="17183607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1381EB-0490-4B15-9ACA-236370F2B510}" type="datetimeFigureOut">
              <a:rPr lang="en-US" smtClean="0"/>
              <a:t>5/26/2023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C02E4B-9647-485D-B22C-380CE5EF9BF9}" type="slidenum">
              <a:rPr lang="en-US" smtClean="0"/>
              <a:t>‹#›</a:t>
            </a:fld>
            <a:endParaRPr lang="en-US"/>
          </a:p>
        </p:txBody>
      </p:sp>
    </p:spTree>
    <p:extLst>
      <p:ext uri="{BB962C8B-B14F-4D97-AF65-F5344CB8AC3E}">
        <p14:creationId xmlns:p14="http://schemas.microsoft.com/office/powerpoint/2010/main" val="20927022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1282304"/>
            <a:ext cx="7886700" cy="2139553"/>
          </a:xfrm>
        </p:spPr>
        <p:txBody>
          <a:bodyPr anchor="b"/>
          <a:lstStyle>
            <a:lvl1pPr>
              <a:defRPr sz="2608"/>
            </a:lvl1pPr>
          </a:lstStyle>
          <a:p>
            <a:r>
              <a:rPr lang="en-US"/>
              <a:t>Click to edit Master title style</a:t>
            </a:r>
            <a:endParaRPr lang="en-US" dirty="0"/>
          </a:p>
        </p:txBody>
      </p:sp>
      <p:sp>
        <p:nvSpPr>
          <p:cNvPr id="3" name="Text Placeholder 2"/>
          <p:cNvSpPr>
            <a:spLocks noGrp="1"/>
          </p:cNvSpPr>
          <p:nvPr>
            <p:ph type="body" idx="1"/>
          </p:nvPr>
        </p:nvSpPr>
        <p:spPr>
          <a:xfrm>
            <a:off x="623889" y="3442099"/>
            <a:ext cx="7886700" cy="1125140"/>
          </a:xfrm>
        </p:spPr>
        <p:txBody>
          <a:bodyPr/>
          <a:lstStyle>
            <a:lvl1pPr marL="0" indent="0">
              <a:buNone/>
              <a:defRPr sz="1043">
                <a:solidFill>
                  <a:schemeClr val="tx1"/>
                </a:solidFill>
              </a:defRPr>
            </a:lvl1pPr>
            <a:lvl2pPr marL="198740" indent="0">
              <a:buNone/>
              <a:defRPr sz="869">
                <a:solidFill>
                  <a:schemeClr val="tx1">
                    <a:tint val="75000"/>
                  </a:schemeClr>
                </a:solidFill>
              </a:defRPr>
            </a:lvl2pPr>
            <a:lvl3pPr marL="397481" indent="0">
              <a:buNone/>
              <a:defRPr sz="782">
                <a:solidFill>
                  <a:schemeClr val="tx1">
                    <a:tint val="75000"/>
                  </a:schemeClr>
                </a:solidFill>
              </a:defRPr>
            </a:lvl3pPr>
            <a:lvl4pPr marL="596221" indent="0">
              <a:buNone/>
              <a:defRPr sz="696">
                <a:solidFill>
                  <a:schemeClr val="tx1">
                    <a:tint val="75000"/>
                  </a:schemeClr>
                </a:solidFill>
              </a:defRPr>
            </a:lvl4pPr>
            <a:lvl5pPr marL="794961" indent="0">
              <a:buNone/>
              <a:defRPr sz="696">
                <a:solidFill>
                  <a:schemeClr val="tx1">
                    <a:tint val="75000"/>
                  </a:schemeClr>
                </a:solidFill>
              </a:defRPr>
            </a:lvl5pPr>
            <a:lvl6pPr marL="993701" indent="0">
              <a:buNone/>
              <a:defRPr sz="696">
                <a:solidFill>
                  <a:schemeClr val="tx1">
                    <a:tint val="75000"/>
                  </a:schemeClr>
                </a:solidFill>
              </a:defRPr>
            </a:lvl6pPr>
            <a:lvl7pPr marL="1192442" indent="0">
              <a:buNone/>
              <a:defRPr sz="696">
                <a:solidFill>
                  <a:schemeClr val="tx1">
                    <a:tint val="75000"/>
                  </a:schemeClr>
                </a:solidFill>
              </a:defRPr>
            </a:lvl7pPr>
            <a:lvl8pPr marL="1391182" indent="0">
              <a:buNone/>
              <a:defRPr sz="696">
                <a:solidFill>
                  <a:schemeClr val="tx1">
                    <a:tint val="75000"/>
                  </a:schemeClr>
                </a:solidFill>
              </a:defRPr>
            </a:lvl8pPr>
            <a:lvl9pPr marL="1589922" indent="0">
              <a:buNone/>
              <a:defRPr sz="69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1381EB-0490-4B15-9ACA-236370F2B510}" type="datetimeFigureOut">
              <a:rPr lang="en-US" smtClean="0"/>
              <a:t>5/26/2023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C02E4B-9647-485D-B22C-380CE5EF9BF9}" type="slidenum">
              <a:rPr lang="en-US" smtClean="0"/>
              <a:t>‹#›</a:t>
            </a:fld>
            <a:endParaRPr lang="en-US"/>
          </a:p>
        </p:txBody>
      </p:sp>
    </p:spTree>
    <p:extLst>
      <p:ext uri="{BB962C8B-B14F-4D97-AF65-F5344CB8AC3E}">
        <p14:creationId xmlns:p14="http://schemas.microsoft.com/office/powerpoint/2010/main" val="26924523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1" y="1369219"/>
            <a:ext cx="3886200" cy="32635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1369219"/>
            <a:ext cx="3886200" cy="32635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1381EB-0490-4B15-9ACA-236370F2B510}" type="datetimeFigureOut">
              <a:rPr lang="en-US" smtClean="0"/>
              <a:t>5/26/2023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C02E4B-9647-485D-B22C-380CE5EF9BF9}" type="slidenum">
              <a:rPr lang="en-US" smtClean="0"/>
              <a:t>‹#›</a:t>
            </a:fld>
            <a:endParaRPr lang="en-US"/>
          </a:p>
        </p:txBody>
      </p:sp>
    </p:spTree>
    <p:extLst>
      <p:ext uri="{BB962C8B-B14F-4D97-AF65-F5344CB8AC3E}">
        <p14:creationId xmlns:p14="http://schemas.microsoft.com/office/powerpoint/2010/main" val="35717703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273845"/>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3" y="1260872"/>
            <a:ext cx="3868340" cy="617934"/>
          </a:xfrm>
        </p:spPr>
        <p:txBody>
          <a:bodyPr anchor="b"/>
          <a:lstStyle>
            <a:lvl1pPr marL="0" indent="0">
              <a:buNone/>
              <a:defRPr sz="1043" b="1"/>
            </a:lvl1pPr>
            <a:lvl2pPr marL="198740" indent="0">
              <a:buNone/>
              <a:defRPr sz="869" b="1"/>
            </a:lvl2pPr>
            <a:lvl3pPr marL="397481" indent="0">
              <a:buNone/>
              <a:defRPr sz="782" b="1"/>
            </a:lvl3pPr>
            <a:lvl4pPr marL="596221" indent="0">
              <a:buNone/>
              <a:defRPr sz="696" b="1"/>
            </a:lvl4pPr>
            <a:lvl5pPr marL="794961" indent="0">
              <a:buNone/>
              <a:defRPr sz="696" b="1"/>
            </a:lvl5pPr>
            <a:lvl6pPr marL="993701" indent="0">
              <a:buNone/>
              <a:defRPr sz="696" b="1"/>
            </a:lvl6pPr>
            <a:lvl7pPr marL="1192442" indent="0">
              <a:buNone/>
              <a:defRPr sz="696" b="1"/>
            </a:lvl7pPr>
            <a:lvl8pPr marL="1391182" indent="0">
              <a:buNone/>
              <a:defRPr sz="696" b="1"/>
            </a:lvl8pPr>
            <a:lvl9pPr marL="1589922" indent="0">
              <a:buNone/>
              <a:defRPr sz="696" b="1"/>
            </a:lvl9pPr>
          </a:lstStyle>
          <a:p>
            <a:pPr lvl="0"/>
            <a:r>
              <a:rPr lang="en-US"/>
              <a:t>Click to edit Master text styles</a:t>
            </a:r>
          </a:p>
        </p:txBody>
      </p:sp>
      <p:sp>
        <p:nvSpPr>
          <p:cNvPr id="4" name="Content Placeholder 3"/>
          <p:cNvSpPr>
            <a:spLocks noGrp="1"/>
          </p:cNvSpPr>
          <p:nvPr>
            <p:ph sz="half" idx="2"/>
          </p:nvPr>
        </p:nvSpPr>
        <p:spPr>
          <a:xfrm>
            <a:off x="629843"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043" b="1"/>
            </a:lvl1pPr>
            <a:lvl2pPr marL="198740" indent="0">
              <a:buNone/>
              <a:defRPr sz="869" b="1"/>
            </a:lvl2pPr>
            <a:lvl3pPr marL="397481" indent="0">
              <a:buNone/>
              <a:defRPr sz="782" b="1"/>
            </a:lvl3pPr>
            <a:lvl4pPr marL="596221" indent="0">
              <a:buNone/>
              <a:defRPr sz="696" b="1"/>
            </a:lvl4pPr>
            <a:lvl5pPr marL="794961" indent="0">
              <a:buNone/>
              <a:defRPr sz="696" b="1"/>
            </a:lvl5pPr>
            <a:lvl6pPr marL="993701" indent="0">
              <a:buNone/>
              <a:defRPr sz="696" b="1"/>
            </a:lvl6pPr>
            <a:lvl7pPr marL="1192442" indent="0">
              <a:buNone/>
              <a:defRPr sz="696" b="1"/>
            </a:lvl7pPr>
            <a:lvl8pPr marL="1391182" indent="0">
              <a:buNone/>
              <a:defRPr sz="696" b="1"/>
            </a:lvl8pPr>
            <a:lvl9pPr marL="1589922" indent="0">
              <a:buNone/>
              <a:defRPr sz="696"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1381EB-0490-4B15-9ACA-236370F2B510}" type="datetimeFigureOut">
              <a:rPr lang="en-US" smtClean="0"/>
              <a:t>5/26/2023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C02E4B-9647-485D-B22C-380CE5EF9BF9}" type="slidenum">
              <a:rPr lang="en-US" smtClean="0"/>
              <a:t>‹#›</a:t>
            </a:fld>
            <a:endParaRPr lang="en-US"/>
          </a:p>
        </p:txBody>
      </p:sp>
    </p:spTree>
    <p:extLst>
      <p:ext uri="{BB962C8B-B14F-4D97-AF65-F5344CB8AC3E}">
        <p14:creationId xmlns:p14="http://schemas.microsoft.com/office/powerpoint/2010/main" val="3817356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ondary Header w/copy">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096DF2BE-5EBE-5B40-92D3-2880086C2AD6}"/>
              </a:ext>
            </a:extLst>
          </p:cNvPr>
          <p:cNvSpPr>
            <a:spLocks noGrp="1"/>
          </p:cNvSpPr>
          <p:nvPr>
            <p:ph type="body" sz="quarter" idx="12" hasCustomPrompt="1"/>
          </p:nvPr>
        </p:nvSpPr>
        <p:spPr>
          <a:xfrm>
            <a:off x="548641" y="1735752"/>
            <a:ext cx="7314883" cy="194810"/>
          </a:xfrm>
        </p:spPr>
        <p:txBody>
          <a:bodyPr lIns="457200" tIns="0" anchor="t" anchorCtr="0">
            <a:spAutoFit/>
          </a:bodyPr>
          <a:lstStyle>
            <a:lvl1pPr marL="0" indent="0">
              <a:buNone/>
              <a:defRPr b="1" cap="all" baseline="0"/>
            </a:lvl1pPr>
            <a:lvl2pPr marL="342591" indent="0">
              <a:buNone/>
              <a:defRPr b="1" cap="all" baseline="0"/>
            </a:lvl2pPr>
            <a:lvl3pPr marL="685183" indent="0">
              <a:buNone/>
              <a:defRPr b="1" cap="all" baseline="0"/>
            </a:lvl3pPr>
            <a:lvl4pPr marL="1027774" indent="0">
              <a:buNone/>
              <a:defRPr b="1" cap="all" baseline="0"/>
            </a:lvl4pPr>
            <a:lvl5pPr marL="1370366" indent="0">
              <a:buNone/>
              <a:defRPr b="1" cap="all" baseline="0"/>
            </a:lvl5pPr>
          </a:lstStyle>
          <a:p>
            <a:pPr lvl="0"/>
            <a:r>
              <a:rPr lang="en-US" dirty="0"/>
              <a:t>SUBHEAD IF NEEDED</a:t>
            </a:r>
          </a:p>
        </p:txBody>
      </p:sp>
      <p:sp>
        <p:nvSpPr>
          <p:cNvPr id="12" name="Date Placeholder 11">
            <a:extLst>
              <a:ext uri="{FF2B5EF4-FFF2-40B4-BE49-F238E27FC236}">
                <a16:creationId xmlns:a16="http://schemas.microsoft.com/office/drawing/2014/main" id="{A6B72BFA-E13B-4D4C-8F2C-2EDF1AD7E183}"/>
              </a:ext>
            </a:extLst>
          </p:cNvPr>
          <p:cNvSpPr>
            <a:spLocks noGrp="1"/>
          </p:cNvSpPr>
          <p:nvPr>
            <p:ph type="dt" sz="half" idx="10"/>
          </p:nvPr>
        </p:nvSpPr>
        <p:spPr>
          <a:xfrm>
            <a:off x="6691556" y="4823566"/>
            <a:ext cx="1371600" cy="141446"/>
          </a:xfrm>
          <a:prstGeom prst="rect">
            <a:avLst/>
          </a:prstGeom>
        </p:spPr>
        <p:txBody>
          <a:bodyPr/>
          <a:lstStyle/>
          <a:p>
            <a:fld id="{F4C142B3-A04F-D147-84F4-DCE24448D5E7}" type="datetime4">
              <a:rPr lang="en-US" smtClean="0"/>
              <a:t>May 26, 2023</a:t>
            </a:fld>
            <a:endParaRPr lang="en-US"/>
          </a:p>
        </p:txBody>
      </p:sp>
      <p:sp>
        <p:nvSpPr>
          <p:cNvPr id="13" name="Slide Number Placeholder 12">
            <a:extLst>
              <a:ext uri="{FF2B5EF4-FFF2-40B4-BE49-F238E27FC236}">
                <a16:creationId xmlns:a16="http://schemas.microsoft.com/office/drawing/2014/main" id="{02EA12AC-0E6B-6E48-8C20-5867763C83C5}"/>
              </a:ext>
            </a:extLst>
          </p:cNvPr>
          <p:cNvSpPr>
            <a:spLocks noGrp="1"/>
          </p:cNvSpPr>
          <p:nvPr>
            <p:ph type="sldNum" sz="quarter" idx="11"/>
          </p:nvPr>
        </p:nvSpPr>
        <p:spPr/>
        <p:txBody>
          <a:bodyPr/>
          <a:lstStyle/>
          <a:p>
            <a:fld id="{8368066F-241F-DA46-A244-6F6C08E1BFA8}" type="slidenum">
              <a:rPr lang="en-US" smtClean="0"/>
              <a:pPr/>
              <a:t>‹#›</a:t>
            </a:fld>
            <a:endParaRPr lang="en-US"/>
          </a:p>
        </p:txBody>
      </p:sp>
      <p:sp>
        <p:nvSpPr>
          <p:cNvPr id="4" name="Title 3">
            <a:extLst>
              <a:ext uri="{FF2B5EF4-FFF2-40B4-BE49-F238E27FC236}">
                <a16:creationId xmlns:a16="http://schemas.microsoft.com/office/drawing/2014/main" id="{D63CAA0F-ED58-224B-A38C-B7185D4A86DC}"/>
              </a:ext>
            </a:extLst>
          </p:cNvPr>
          <p:cNvSpPr>
            <a:spLocks noGrp="1"/>
          </p:cNvSpPr>
          <p:nvPr>
            <p:ph type="title" hasCustomPrompt="1"/>
          </p:nvPr>
        </p:nvSpPr>
        <p:spPr>
          <a:xfrm>
            <a:off x="548640" y="822198"/>
            <a:ext cx="7315200" cy="396775"/>
          </a:xfrm>
        </p:spPr>
        <p:txBody>
          <a:bodyPr rIns="91440"/>
          <a:lstStyle>
            <a:lvl1pPr>
              <a:defRPr sz="2198">
                <a:solidFill>
                  <a:schemeClr val="bg1"/>
                </a:solidFill>
              </a:defRPr>
            </a:lvl1pPr>
          </a:lstStyle>
          <a:p>
            <a:r>
              <a:rPr lang="en-US" dirty="0"/>
              <a:t>Secondary Header w/copy</a:t>
            </a:r>
          </a:p>
        </p:txBody>
      </p:sp>
      <p:sp>
        <p:nvSpPr>
          <p:cNvPr id="8" name="Text Placeholder 5">
            <a:extLst>
              <a:ext uri="{FF2B5EF4-FFF2-40B4-BE49-F238E27FC236}">
                <a16:creationId xmlns:a16="http://schemas.microsoft.com/office/drawing/2014/main" id="{1BFD5973-E0B4-874F-87AB-BE09B5209393}"/>
              </a:ext>
            </a:extLst>
          </p:cNvPr>
          <p:cNvSpPr>
            <a:spLocks noGrp="1"/>
          </p:cNvSpPr>
          <p:nvPr>
            <p:ph type="body" sz="quarter" idx="13" hasCustomPrompt="1"/>
          </p:nvPr>
        </p:nvSpPr>
        <p:spPr>
          <a:xfrm>
            <a:off x="548323" y="2009819"/>
            <a:ext cx="7315200" cy="582249"/>
          </a:xfrm>
        </p:spPr>
        <p:txBody>
          <a:bodyPr>
            <a:spAutoFit/>
          </a:bodyPr>
          <a:lstStyle>
            <a:lvl1pPr>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ead</a:t>
            </a:r>
            <a:r>
              <a:rPr lang="en-US" dirty="0"/>
              <a:t>.</a:t>
            </a:r>
          </a:p>
        </p:txBody>
      </p:sp>
    </p:spTree>
    <p:extLst>
      <p:ext uri="{BB962C8B-B14F-4D97-AF65-F5344CB8AC3E}">
        <p14:creationId xmlns:p14="http://schemas.microsoft.com/office/powerpoint/2010/main" val="2864072136"/>
      </p:ext>
    </p:extLst>
  </p:cSld>
  <p:clrMapOvr>
    <a:masterClrMapping/>
  </p:clrMapOvr>
  <p:extLst>
    <p:ext uri="{DCECCB84-F9BA-43D5-87BE-67443E8EF086}">
      <p15:sldGuideLst xmlns:p15="http://schemas.microsoft.com/office/powerpoint/2012/main">
        <p15:guide id="1" pos="508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71381EB-0490-4B15-9ACA-236370F2B510}" type="datetimeFigureOut">
              <a:rPr lang="en-US" smtClean="0"/>
              <a:t>5/26/2023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C02E4B-9647-485D-B22C-380CE5EF9BF9}" type="slidenum">
              <a:rPr lang="en-US" smtClean="0"/>
              <a:t>‹#›</a:t>
            </a:fld>
            <a:endParaRPr lang="en-US"/>
          </a:p>
        </p:txBody>
      </p:sp>
    </p:spTree>
    <p:extLst>
      <p:ext uri="{BB962C8B-B14F-4D97-AF65-F5344CB8AC3E}">
        <p14:creationId xmlns:p14="http://schemas.microsoft.com/office/powerpoint/2010/main" val="30578475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1381EB-0490-4B15-9ACA-236370F2B510}" type="datetimeFigureOut">
              <a:rPr lang="en-US" smtClean="0"/>
              <a:t>5/26/2023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C02E4B-9647-485D-B22C-380CE5EF9BF9}" type="slidenum">
              <a:rPr lang="en-US" smtClean="0"/>
              <a:t>‹#›</a:t>
            </a:fld>
            <a:endParaRPr lang="en-US"/>
          </a:p>
        </p:txBody>
      </p:sp>
    </p:spTree>
    <p:extLst>
      <p:ext uri="{BB962C8B-B14F-4D97-AF65-F5344CB8AC3E}">
        <p14:creationId xmlns:p14="http://schemas.microsoft.com/office/powerpoint/2010/main" val="28562831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342900"/>
            <a:ext cx="2949178" cy="1200150"/>
          </a:xfrm>
        </p:spPr>
        <p:txBody>
          <a:bodyPr anchor="b"/>
          <a:lstStyle>
            <a:lvl1pPr>
              <a:defRPr sz="1391"/>
            </a:lvl1pPr>
          </a:lstStyle>
          <a:p>
            <a:r>
              <a:rPr lang="en-US"/>
              <a:t>Click to edit Master title style</a:t>
            </a:r>
            <a:endParaRPr lang="en-US" dirty="0"/>
          </a:p>
        </p:txBody>
      </p:sp>
      <p:sp>
        <p:nvSpPr>
          <p:cNvPr id="3" name="Content Placeholder 2"/>
          <p:cNvSpPr>
            <a:spLocks noGrp="1"/>
          </p:cNvSpPr>
          <p:nvPr>
            <p:ph idx="1"/>
          </p:nvPr>
        </p:nvSpPr>
        <p:spPr>
          <a:xfrm>
            <a:off x="3887390" y="740570"/>
            <a:ext cx="4629151" cy="3655219"/>
          </a:xfrm>
        </p:spPr>
        <p:txBody>
          <a:bodyPr/>
          <a:lstStyle>
            <a:lvl1pPr>
              <a:defRPr sz="1391"/>
            </a:lvl1pPr>
            <a:lvl2pPr>
              <a:defRPr sz="1217"/>
            </a:lvl2pPr>
            <a:lvl3pPr>
              <a:defRPr sz="1043"/>
            </a:lvl3pPr>
            <a:lvl4pPr>
              <a:defRPr sz="869"/>
            </a:lvl4pPr>
            <a:lvl5pPr>
              <a:defRPr sz="869"/>
            </a:lvl5pPr>
            <a:lvl6pPr>
              <a:defRPr sz="869"/>
            </a:lvl6pPr>
            <a:lvl7pPr>
              <a:defRPr sz="869"/>
            </a:lvl7pPr>
            <a:lvl8pPr>
              <a:defRPr sz="869"/>
            </a:lvl8pPr>
            <a:lvl9pPr>
              <a:defRPr sz="86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2" y="1543050"/>
            <a:ext cx="2949178" cy="2858691"/>
          </a:xfrm>
        </p:spPr>
        <p:txBody>
          <a:bodyPr/>
          <a:lstStyle>
            <a:lvl1pPr marL="0" indent="0">
              <a:buNone/>
              <a:defRPr sz="696"/>
            </a:lvl1pPr>
            <a:lvl2pPr marL="198740" indent="0">
              <a:buNone/>
              <a:defRPr sz="609"/>
            </a:lvl2pPr>
            <a:lvl3pPr marL="397481" indent="0">
              <a:buNone/>
              <a:defRPr sz="522"/>
            </a:lvl3pPr>
            <a:lvl4pPr marL="596221" indent="0">
              <a:buNone/>
              <a:defRPr sz="435"/>
            </a:lvl4pPr>
            <a:lvl5pPr marL="794961" indent="0">
              <a:buNone/>
              <a:defRPr sz="435"/>
            </a:lvl5pPr>
            <a:lvl6pPr marL="993701" indent="0">
              <a:buNone/>
              <a:defRPr sz="435"/>
            </a:lvl6pPr>
            <a:lvl7pPr marL="1192442" indent="0">
              <a:buNone/>
              <a:defRPr sz="435"/>
            </a:lvl7pPr>
            <a:lvl8pPr marL="1391182" indent="0">
              <a:buNone/>
              <a:defRPr sz="435"/>
            </a:lvl8pPr>
            <a:lvl9pPr marL="1589922" indent="0">
              <a:buNone/>
              <a:defRPr sz="435"/>
            </a:lvl9pPr>
          </a:lstStyle>
          <a:p>
            <a:pPr lvl="0"/>
            <a:r>
              <a:rPr lang="en-US"/>
              <a:t>Click to edit Master text styles</a:t>
            </a:r>
          </a:p>
        </p:txBody>
      </p:sp>
      <p:sp>
        <p:nvSpPr>
          <p:cNvPr id="5" name="Date Placeholder 4"/>
          <p:cNvSpPr>
            <a:spLocks noGrp="1"/>
          </p:cNvSpPr>
          <p:nvPr>
            <p:ph type="dt" sz="half" idx="10"/>
          </p:nvPr>
        </p:nvSpPr>
        <p:spPr/>
        <p:txBody>
          <a:bodyPr/>
          <a:lstStyle/>
          <a:p>
            <a:fld id="{E71381EB-0490-4B15-9ACA-236370F2B510}" type="datetimeFigureOut">
              <a:rPr lang="en-US" smtClean="0"/>
              <a:t>5/26/2023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C02E4B-9647-485D-B22C-380CE5EF9BF9}" type="slidenum">
              <a:rPr lang="en-US" smtClean="0"/>
              <a:t>‹#›</a:t>
            </a:fld>
            <a:endParaRPr lang="en-US"/>
          </a:p>
        </p:txBody>
      </p:sp>
    </p:spTree>
    <p:extLst>
      <p:ext uri="{BB962C8B-B14F-4D97-AF65-F5344CB8AC3E}">
        <p14:creationId xmlns:p14="http://schemas.microsoft.com/office/powerpoint/2010/main" val="5974643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342900"/>
            <a:ext cx="2949178" cy="1200150"/>
          </a:xfrm>
        </p:spPr>
        <p:txBody>
          <a:bodyPr anchor="b"/>
          <a:lstStyle>
            <a:lvl1pPr>
              <a:defRPr sz="1391"/>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0" y="740570"/>
            <a:ext cx="4629151" cy="3655219"/>
          </a:xfrm>
        </p:spPr>
        <p:txBody>
          <a:bodyPr anchor="t"/>
          <a:lstStyle>
            <a:lvl1pPr marL="0" indent="0">
              <a:buNone/>
              <a:defRPr sz="1391"/>
            </a:lvl1pPr>
            <a:lvl2pPr marL="198740" indent="0">
              <a:buNone/>
              <a:defRPr sz="1217"/>
            </a:lvl2pPr>
            <a:lvl3pPr marL="397481" indent="0">
              <a:buNone/>
              <a:defRPr sz="1043"/>
            </a:lvl3pPr>
            <a:lvl4pPr marL="596221" indent="0">
              <a:buNone/>
              <a:defRPr sz="869"/>
            </a:lvl4pPr>
            <a:lvl5pPr marL="794961" indent="0">
              <a:buNone/>
              <a:defRPr sz="869"/>
            </a:lvl5pPr>
            <a:lvl6pPr marL="993701" indent="0">
              <a:buNone/>
              <a:defRPr sz="869"/>
            </a:lvl6pPr>
            <a:lvl7pPr marL="1192442" indent="0">
              <a:buNone/>
              <a:defRPr sz="869"/>
            </a:lvl7pPr>
            <a:lvl8pPr marL="1391182" indent="0">
              <a:buNone/>
              <a:defRPr sz="869"/>
            </a:lvl8pPr>
            <a:lvl9pPr marL="1589922" indent="0">
              <a:buNone/>
              <a:defRPr sz="869"/>
            </a:lvl9pPr>
          </a:lstStyle>
          <a:p>
            <a:r>
              <a:rPr lang="en-US"/>
              <a:t>Click icon to add picture</a:t>
            </a:r>
            <a:endParaRPr lang="en-US" dirty="0"/>
          </a:p>
        </p:txBody>
      </p:sp>
      <p:sp>
        <p:nvSpPr>
          <p:cNvPr id="4" name="Text Placeholder 3"/>
          <p:cNvSpPr>
            <a:spLocks noGrp="1"/>
          </p:cNvSpPr>
          <p:nvPr>
            <p:ph type="body" sz="half" idx="2"/>
          </p:nvPr>
        </p:nvSpPr>
        <p:spPr>
          <a:xfrm>
            <a:off x="629842" y="1543050"/>
            <a:ext cx="2949178" cy="2858691"/>
          </a:xfrm>
        </p:spPr>
        <p:txBody>
          <a:bodyPr/>
          <a:lstStyle>
            <a:lvl1pPr marL="0" indent="0">
              <a:buNone/>
              <a:defRPr sz="696"/>
            </a:lvl1pPr>
            <a:lvl2pPr marL="198740" indent="0">
              <a:buNone/>
              <a:defRPr sz="609"/>
            </a:lvl2pPr>
            <a:lvl3pPr marL="397481" indent="0">
              <a:buNone/>
              <a:defRPr sz="522"/>
            </a:lvl3pPr>
            <a:lvl4pPr marL="596221" indent="0">
              <a:buNone/>
              <a:defRPr sz="435"/>
            </a:lvl4pPr>
            <a:lvl5pPr marL="794961" indent="0">
              <a:buNone/>
              <a:defRPr sz="435"/>
            </a:lvl5pPr>
            <a:lvl6pPr marL="993701" indent="0">
              <a:buNone/>
              <a:defRPr sz="435"/>
            </a:lvl6pPr>
            <a:lvl7pPr marL="1192442" indent="0">
              <a:buNone/>
              <a:defRPr sz="435"/>
            </a:lvl7pPr>
            <a:lvl8pPr marL="1391182" indent="0">
              <a:buNone/>
              <a:defRPr sz="435"/>
            </a:lvl8pPr>
            <a:lvl9pPr marL="1589922" indent="0">
              <a:buNone/>
              <a:defRPr sz="435"/>
            </a:lvl9pPr>
          </a:lstStyle>
          <a:p>
            <a:pPr lvl="0"/>
            <a:r>
              <a:rPr lang="en-US"/>
              <a:t>Click to edit Master text styles</a:t>
            </a:r>
          </a:p>
        </p:txBody>
      </p:sp>
      <p:sp>
        <p:nvSpPr>
          <p:cNvPr id="5" name="Date Placeholder 4"/>
          <p:cNvSpPr>
            <a:spLocks noGrp="1"/>
          </p:cNvSpPr>
          <p:nvPr>
            <p:ph type="dt" sz="half" idx="10"/>
          </p:nvPr>
        </p:nvSpPr>
        <p:spPr/>
        <p:txBody>
          <a:bodyPr/>
          <a:lstStyle/>
          <a:p>
            <a:fld id="{E71381EB-0490-4B15-9ACA-236370F2B510}" type="datetimeFigureOut">
              <a:rPr lang="en-US" smtClean="0"/>
              <a:t>5/26/2023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C02E4B-9647-485D-B22C-380CE5EF9BF9}" type="slidenum">
              <a:rPr lang="en-US" smtClean="0"/>
              <a:t>‹#›</a:t>
            </a:fld>
            <a:endParaRPr lang="en-US"/>
          </a:p>
        </p:txBody>
      </p:sp>
    </p:spTree>
    <p:extLst>
      <p:ext uri="{BB962C8B-B14F-4D97-AF65-F5344CB8AC3E}">
        <p14:creationId xmlns:p14="http://schemas.microsoft.com/office/powerpoint/2010/main" val="17766007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1381EB-0490-4B15-9ACA-236370F2B510}" type="datetimeFigureOut">
              <a:rPr lang="en-US" smtClean="0"/>
              <a:t>5/26/2023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C02E4B-9647-485D-B22C-380CE5EF9BF9}" type="slidenum">
              <a:rPr lang="en-US" smtClean="0"/>
              <a:t>‹#›</a:t>
            </a:fld>
            <a:endParaRPr lang="en-US"/>
          </a:p>
        </p:txBody>
      </p:sp>
    </p:spTree>
    <p:extLst>
      <p:ext uri="{BB962C8B-B14F-4D97-AF65-F5344CB8AC3E}">
        <p14:creationId xmlns:p14="http://schemas.microsoft.com/office/powerpoint/2010/main" val="22035138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1381EB-0490-4B15-9ACA-236370F2B510}" type="datetimeFigureOut">
              <a:rPr lang="en-US" smtClean="0"/>
              <a:t>5/26/2023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C02E4B-9647-485D-B22C-380CE5EF9BF9}" type="slidenum">
              <a:rPr lang="en-US" smtClean="0"/>
              <a:t>‹#›</a:t>
            </a:fld>
            <a:endParaRPr lang="en-US"/>
          </a:p>
        </p:txBody>
      </p:sp>
    </p:spTree>
    <p:extLst>
      <p:ext uri="{BB962C8B-B14F-4D97-AF65-F5344CB8AC3E}">
        <p14:creationId xmlns:p14="http://schemas.microsoft.com/office/powerpoint/2010/main" val="37758955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571500"/>
            <a:ext cx="6856214" cy="40005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571500"/>
            <a:ext cx="2193989" cy="40005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973836"/>
            <a:ext cx="5486400" cy="2441448"/>
          </a:xfrm>
        </p:spPr>
        <p:txBody>
          <a:bodyPr anchor="b">
            <a:normAutofit/>
          </a:bodyPr>
          <a:lstStyle>
            <a:lvl1pPr algn="l">
              <a:defRPr sz="4425" spc="-75"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825011" y="3502685"/>
            <a:ext cx="5486400" cy="685800"/>
          </a:xfrm>
        </p:spPr>
        <p:txBody>
          <a:bodyPr anchor="t">
            <a:normAutofit/>
          </a:bodyPr>
          <a:lstStyle>
            <a:lvl1pPr marL="0" indent="0" algn="l">
              <a:buNone/>
              <a:defRPr sz="1650" cap="none" spc="0" baseline="0">
                <a:solidFill>
                  <a:schemeClr val="accent1">
                    <a:lumMod val="20000"/>
                    <a:lumOff val="80000"/>
                  </a:schemeClr>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4259AF-E6F7-48BE-86A3-9F642C7684DF}" type="datetimeFigureOut">
              <a:rPr lang="en-US" smtClean="0"/>
              <a:t>5/26/2023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40E84-1CE1-4CA4-8AFC-D9564F323544}" type="slidenum">
              <a:rPr lang="en-US" smtClean="0"/>
              <a:t>‹#›</a:t>
            </a:fld>
            <a:endParaRPr lang="en-US"/>
          </a:p>
        </p:txBody>
      </p:sp>
    </p:spTree>
    <p:extLst>
      <p:ext uri="{BB962C8B-B14F-4D97-AF65-F5344CB8AC3E}">
        <p14:creationId xmlns:p14="http://schemas.microsoft.com/office/powerpoint/2010/main" val="5942953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4259AF-E6F7-48BE-86A3-9F642C7684DF}" type="datetimeFigureOut">
              <a:rPr lang="en-US" smtClean="0"/>
              <a:t>5/26/2023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40E84-1CE1-4CA4-8AFC-D9564F323544}" type="slidenum">
              <a:rPr lang="en-US" smtClean="0"/>
              <a:t>‹#›</a:t>
            </a:fld>
            <a:endParaRPr lang="en-US"/>
          </a:p>
        </p:txBody>
      </p:sp>
    </p:spTree>
    <p:extLst>
      <p:ext uri="{BB962C8B-B14F-4D97-AF65-F5344CB8AC3E}">
        <p14:creationId xmlns:p14="http://schemas.microsoft.com/office/powerpoint/2010/main" val="26646883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973836"/>
            <a:ext cx="5486400" cy="2441448"/>
          </a:xfrm>
        </p:spPr>
        <p:txBody>
          <a:bodyPr anchor="b">
            <a:normAutofit/>
          </a:bodyPr>
          <a:lstStyle>
            <a:lvl1pPr>
              <a:defRPr sz="4425" b="0" spc="-75"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14650" y="3504438"/>
            <a:ext cx="5486400" cy="685800"/>
          </a:xfrm>
        </p:spPr>
        <p:txBody>
          <a:bodyPr anchor="t">
            <a:normAutofit/>
          </a:bodyPr>
          <a:lstStyle>
            <a:lvl1pPr marL="0" indent="0">
              <a:buNone/>
              <a:defRPr sz="1650" cap="none" spc="0" baseline="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4259AF-E6F7-48BE-86A3-9F642C7684DF}" type="datetimeFigureOut">
              <a:rPr lang="en-US" smtClean="0"/>
              <a:t>5/26/2023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40E84-1CE1-4CA4-8AFC-D9564F323544}" type="slidenum">
              <a:rPr lang="en-US" smtClean="0"/>
              <a:t>‹#›</a:t>
            </a:fld>
            <a:endParaRPr lang="en-US"/>
          </a:p>
        </p:txBody>
      </p:sp>
    </p:spTree>
    <p:extLst>
      <p:ext uri="{BB962C8B-B14F-4D97-AF65-F5344CB8AC3E}">
        <p14:creationId xmlns:p14="http://schemas.microsoft.com/office/powerpoint/2010/main" val="9215771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00934" y="651510"/>
            <a:ext cx="2606040" cy="384048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63590" y="651510"/>
            <a:ext cx="2606040" cy="384048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6A4259AF-E6F7-48BE-86A3-9F642C7684DF}" type="datetimeFigureOut">
              <a:rPr lang="en-US" smtClean="0"/>
              <a:t>5/26/2023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DD840E84-1CE1-4CA4-8AFC-D9564F323544}" type="slidenum">
              <a:rPr lang="en-US" smtClean="0"/>
              <a:t>‹#›</a:t>
            </a:fld>
            <a:endParaRPr lang="en-US"/>
          </a:p>
        </p:txBody>
      </p:sp>
    </p:spTree>
    <p:extLst>
      <p:ext uri="{BB962C8B-B14F-4D97-AF65-F5344CB8AC3E}">
        <p14:creationId xmlns:p14="http://schemas.microsoft.com/office/powerpoint/2010/main" val="2125364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er w/bullets">
    <p:spTree>
      <p:nvGrpSpPr>
        <p:cNvPr id="1" name=""/>
        <p:cNvGrpSpPr/>
        <p:nvPr/>
      </p:nvGrpSpPr>
      <p:grpSpPr>
        <a:xfrm>
          <a:off x="0" y="0"/>
          <a:ext cx="0" cy="0"/>
          <a:chOff x="0" y="0"/>
          <a:chExt cx="0" cy="0"/>
        </a:xfrm>
      </p:grpSpPr>
      <p:sp>
        <p:nvSpPr>
          <p:cNvPr id="12" name="Date Placeholder 11">
            <a:extLst>
              <a:ext uri="{FF2B5EF4-FFF2-40B4-BE49-F238E27FC236}">
                <a16:creationId xmlns:a16="http://schemas.microsoft.com/office/drawing/2014/main" id="{A6B72BFA-E13B-4D4C-8F2C-2EDF1AD7E183}"/>
              </a:ext>
            </a:extLst>
          </p:cNvPr>
          <p:cNvSpPr>
            <a:spLocks noGrp="1"/>
          </p:cNvSpPr>
          <p:nvPr>
            <p:ph type="dt" sz="half" idx="10"/>
          </p:nvPr>
        </p:nvSpPr>
        <p:spPr>
          <a:xfrm>
            <a:off x="6691556" y="4823566"/>
            <a:ext cx="1371600" cy="141446"/>
          </a:xfrm>
          <a:prstGeom prst="rect">
            <a:avLst/>
          </a:prstGeom>
        </p:spPr>
        <p:txBody>
          <a:bodyPr/>
          <a:lstStyle/>
          <a:p>
            <a:fld id="{0B805946-DFBE-5149-B2D3-0131F8E4DFB0}" type="datetime4">
              <a:rPr lang="en-US" smtClean="0"/>
              <a:t>May 26, 2023</a:t>
            </a:fld>
            <a:endParaRPr lang="en-US"/>
          </a:p>
        </p:txBody>
      </p:sp>
      <p:sp>
        <p:nvSpPr>
          <p:cNvPr id="13" name="Slide Number Placeholder 12">
            <a:extLst>
              <a:ext uri="{FF2B5EF4-FFF2-40B4-BE49-F238E27FC236}">
                <a16:creationId xmlns:a16="http://schemas.microsoft.com/office/drawing/2014/main" id="{02EA12AC-0E6B-6E48-8C20-5867763C83C5}"/>
              </a:ext>
            </a:extLst>
          </p:cNvPr>
          <p:cNvSpPr>
            <a:spLocks noGrp="1"/>
          </p:cNvSpPr>
          <p:nvPr>
            <p:ph type="sldNum" sz="quarter" idx="11"/>
          </p:nvPr>
        </p:nvSpPr>
        <p:spPr/>
        <p:txBody>
          <a:bodyPr/>
          <a:lstStyle/>
          <a:p>
            <a:fld id="{8368066F-241F-DA46-A244-6F6C08E1BFA8}" type="slidenum">
              <a:rPr lang="en-US" smtClean="0"/>
              <a:pPr/>
              <a:t>‹#›</a:t>
            </a:fld>
            <a:endParaRPr lang="en-US"/>
          </a:p>
        </p:txBody>
      </p:sp>
      <p:sp>
        <p:nvSpPr>
          <p:cNvPr id="4" name="Title 3">
            <a:extLst>
              <a:ext uri="{FF2B5EF4-FFF2-40B4-BE49-F238E27FC236}">
                <a16:creationId xmlns:a16="http://schemas.microsoft.com/office/drawing/2014/main" id="{BF8E7314-2ACD-9B4E-A929-90FAA35788D9}"/>
              </a:ext>
            </a:extLst>
          </p:cNvPr>
          <p:cNvSpPr>
            <a:spLocks noGrp="1"/>
          </p:cNvSpPr>
          <p:nvPr>
            <p:ph type="title" hasCustomPrompt="1"/>
          </p:nvPr>
        </p:nvSpPr>
        <p:spPr>
          <a:xfrm>
            <a:off x="550920" y="730843"/>
            <a:ext cx="7315200" cy="507447"/>
          </a:xfrm>
        </p:spPr>
        <p:txBody>
          <a:bodyPr rIns="91440"/>
          <a:lstStyle/>
          <a:p>
            <a:r>
              <a:rPr lang="en-US" dirty="0"/>
              <a:t>Header w/bullets</a:t>
            </a:r>
          </a:p>
        </p:txBody>
      </p:sp>
      <p:sp>
        <p:nvSpPr>
          <p:cNvPr id="3" name="Text Placeholder 2">
            <a:extLst>
              <a:ext uri="{FF2B5EF4-FFF2-40B4-BE49-F238E27FC236}">
                <a16:creationId xmlns:a16="http://schemas.microsoft.com/office/drawing/2014/main" id="{F63343D6-72EB-A54A-B1DB-4763B5EB30EE}"/>
              </a:ext>
            </a:extLst>
          </p:cNvPr>
          <p:cNvSpPr>
            <a:spLocks noGrp="1"/>
          </p:cNvSpPr>
          <p:nvPr>
            <p:ph type="body" sz="quarter" idx="12" hasCustomPrompt="1"/>
          </p:nvPr>
        </p:nvSpPr>
        <p:spPr>
          <a:xfrm>
            <a:off x="640080" y="1735753"/>
            <a:ext cx="7202488" cy="388529"/>
          </a:xfrm>
        </p:spPr>
        <p:txBody>
          <a:bodyPr/>
          <a:lstStyle>
            <a:lvl1pPr marL="173580" indent="-173580">
              <a:buFont typeface="Arial" panose="020B0604020202020204" pitchFamily="34" charset="0"/>
              <a:buChar char="•"/>
              <a:defRPr/>
            </a:lvl1pPr>
            <a:lvl2pPr marL="559566" indent="-285493">
              <a:buFont typeface="Arial" panose="020B0604020202020204" pitchFamily="34" charset="0"/>
              <a:buChar char="•"/>
              <a:defRPr/>
            </a:lvl2pPr>
            <a:lvl3pPr marL="833639" indent="-285493">
              <a:buFont typeface="Arial" panose="020B0604020202020204" pitchFamily="34" charset="0"/>
              <a:buChar char="•"/>
              <a:defRPr/>
            </a:lvl3pPr>
            <a:lvl4pPr marL="1107712" indent="-285493">
              <a:buFont typeface="Arial" panose="020B0604020202020204" pitchFamily="34" charset="0"/>
              <a:buChar char="•"/>
              <a:defRPr/>
            </a:lvl4pPr>
            <a:lvl5pPr marL="1381785" indent="-285493">
              <a:buFont typeface="Arial" panose="020B0604020202020204" pitchFamily="34" charset="0"/>
              <a:buChar char="•"/>
              <a:defRPr/>
            </a:lvl5pPr>
          </a:lstStyle>
          <a:p>
            <a:pPr lvl="0"/>
            <a:r>
              <a:rPr lang="en-US" dirty="0"/>
              <a:t>Most bulleted slides should have no more than 5 bullets with only about 5-6 words per bullet.</a:t>
            </a:r>
          </a:p>
        </p:txBody>
      </p:sp>
    </p:spTree>
    <p:extLst>
      <p:ext uri="{BB962C8B-B14F-4D97-AF65-F5344CB8AC3E}">
        <p14:creationId xmlns:p14="http://schemas.microsoft.com/office/powerpoint/2010/main" val="22530054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00934" y="767690"/>
            <a:ext cx="2606040" cy="605790"/>
          </a:xfrm>
        </p:spPr>
        <p:txBody>
          <a:bodyPr anchor="b">
            <a:normAutofit/>
          </a:bodyPr>
          <a:lstStyle>
            <a:lvl1pPr marL="0" indent="0">
              <a:spcBef>
                <a:spcPts val="0"/>
              </a:spcBef>
              <a:buNone/>
              <a:defRPr sz="1500" b="1">
                <a:solidFill>
                  <a:schemeClr val="tx1">
                    <a:lumMod val="65000"/>
                    <a:lumOff val="3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2900934" y="1448202"/>
            <a:ext cx="2606040" cy="301752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3847" y="767690"/>
            <a:ext cx="2606040" cy="609878"/>
          </a:xfrm>
        </p:spPr>
        <p:txBody>
          <a:bodyPr anchor="b">
            <a:normAutofit/>
          </a:bodyPr>
          <a:lstStyle>
            <a:lvl1pPr marL="0" indent="0">
              <a:spcBef>
                <a:spcPts val="0"/>
              </a:spcBef>
              <a:buNone/>
              <a:defRPr sz="1500" b="1">
                <a:solidFill>
                  <a:schemeClr val="tx1">
                    <a:lumMod val="65000"/>
                    <a:lumOff val="3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863847" y="1448202"/>
            <a:ext cx="2606040" cy="301752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6A4259AF-E6F7-48BE-86A3-9F642C7684DF}" type="datetimeFigureOut">
              <a:rPr lang="en-US" smtClean="0"/>
              <a:t>5/26/2023</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DD840E84-1CE1-4CA4-8AFC-D9564F323544}" type="slidenum">
              <a:rPr lang="en-US" smtClean="0"/>
              <a:t>‹#›</a:t>
            </a:fld>
            <a:endParaRPr lang="en-US"/>
          </a:p>
        </p:txBody>
      </p:sp>
    </p:spTree>
    <p:extLst>
      <p:ext uri="{BB962C8B-B14F-4D97-AF65-F5344CB8AC3E}">
        <p14:creationId xmlns:p14="http://schemas.microsoft.com/office/powerpoint/2010/main" val="5717162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6A4259AF-E6F7-48BE-86A3-9F642C7684DF}" type="datetimeFigureOut">
              <a:rPr lang="en-US" smtClean="0"/>
              <a:t>5/26/2023</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DD840E84-1CE1-4CA4-8AFC-D9564F323544}" type="slidenum">
              <a:rPr lang="en-US" smtClean="0"/>
              <a:t>‹#›</a:t>
            </a:fld>
            <a:endParaRPr lang="en-US"/>
          </a:p>
        </p:txBody>
      </p:sp>
    </p:spTree>
    <p:extLst>
      <p:ext uri="{BB962C8B-B14F-4D97-AF65-F5344CB8AC3E}">
        <p14:creationId xmlns:p14="http://schemas.microsoft.com/office/powerpoint/2010/main" val="12763378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A4259AF-E6F7-48BE-86A3-9F642C7684DF}" type="datetimeFigureOut">
              <a:rPr lang="en-US" smtClean="0"/>
              <a:t>5/26/2023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840E84-1CE1-4CA4-8AFC-D9564F323544}" type="slidenum">
              <a:rPr lang="en-US" smtClean="0"/>
              <a:t>‹#›</a:t>
            </a:fld>
            <a:endParaRPr lang="en-US"/>
          </a:p>
        </p:txBody>
      </p:sp>
    </p:spTree>
    <p:extLst>
      <p:ext uri="{BB962C8B-B14F-4D97-AF65-F5344CB8AC3E}">
        <p14:creationId xmlns:p14="http://schemas.microsoft.com/office/powerpoint/2010/main" val="38218477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857250"/>
            <a:ext cx="2125980" cy="1783080"/>
          </a:xfrm>
        </p:spPr>
        <p:txBody>
          <a:bodyPr anchor="b">
            <a:normAutofit/>
          </a:bodyPr>
          <a:lstStyle>
            <a:lvl1pPr>
              <a:defRPr sz="2400" b="0" baseline="0"/>
            </a:lvl1pPr>
          </a:lstStyle>
          <a:p>
            <a:r>
              <a:rPr lang="en-US"/>
              <a:t>Click to edit Master title style</a:t>
            </a:r>
            <a:endParaRPr lang="en-US" dirty="0"/>
          </a:p>
        </p:txBody>
      </p:sp>
      <p:sp>
        <p:nvSpPr>
          <p:cNvPr id="3" name="Content Placeholder 2"/>
          <p:cNvSpPr>
            <a:spLocks noGrp="1"/>
          </p:cNvSpPr>
          <p:nvPr>
            <p:ph idx="1"/>
          </p:nvPr>
        </p:nvSpPr>
        <p:spPr>
          <a:xfrm>
            <a:off x="2900934" y="651510"/>
            <a:ext cx="5486400" cy="384048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24" y="2620632"/>
            <a:ext cx="2125980" cy="1741493"/>
          </a:xfrm>
        </p:spPr>
        <p:txBody>
          <a:bodyPr anchor="t">
            <a:normAutofit/>
          </a:bodyPr>
          <a:lstStyle>
            <a:lvl1pPr marL="0" indent="0">
              <a:lnSpc>
                <a:spcPct val="100000"/>
              </a:lnSpc>
              <a:buNone/>
              <a:defRPr sz="10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Date Placeholder 7"/>
          <p:cNvSpPr>
            <a:spLocks noGrp="1"/>
          </p:cNvSpPr>
          <p:nvPr>
            <p:ph type="dt" sz="half" idx="10"/>
          </p:nvPr>
        </p:nvSpPr>
        <p:spPr/>
        <p:txBody>
          <a:bodyPr/>
          <a:lstStyle/>
          <a:p>
            <a:fld id="{6A4259AF-E6F7-48BE-86A3-9F642C7684DF}" type="datetimeFigureOut">
              <a:rPr lang="en-US" smtClean="0"/>
              <a:t>5/26/2023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DD840E84-1CE1-4CA4-8AFC-D9564F323544}" type="slidenum">
              <a:rPr lang="en-US" smtClean="0"/>
              <a:t>‹#›</a:t>
            </a:fld>
            <a:endParaRPr lang="en-US"/>
          </a:p>
        </p:txBody>
      </p:sp>
    </p:spTree>
    <p:extLst>
      <p:ext uri="{BB962C8B-B14F-4D97-AF65-F5344CB8AC3E}">
        <p14:creationId xmlns:p14="http://schemas.microsoft.com/office/powerpoint/2010/main" val="12565290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857250"/>
            <a:ext cx="2125980" cy="1783080"/>
          </a:xfrm>
        </p:spPr>
        <p:txBody>
          <a:bodyPr anchor="b">
            <a:normAutofit/>
          </a:bodyPr>
          <a:lstStyle>
            <a:lvl1pP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677983" y="575564"/>
            <a:ext cx="6086423" cy="3998214"/>
          </a:xfrm>
          <a:solidFill>
            <a:schemeClr val="bg1">
              <a:lumMod val="75000"/>
            </a:schemeClr>
          </a:solid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92024" y="2619756"/>
            <a:ext cx="2125980" cy="1741932"/>
          </a:xfrm>
        </p:spPr>
        <p:txBody>
          <a:bodyPr anchor="t">
            <a:normAutofit/>
          </a:bodyPr>
          <a:lstStyle>
            <a:lvl1pPr marL="0" indent="0">
              <a:lnSpc>
                <a:spcPct val="100000"/>
              </a:lnSpc>
              <a:buNone/>
              <a:defRPr sz="10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Date Placeholder 7"/>
          <p:cNvSpPr>
            <a:spLocks noGrp="1"/>
          </p:cNvSpPr>
          <p:nvPr>
            <p:ph type="dt" sz="half" idx="10"/>
          </p:nvPr>
        </p:nvSpPr>
        <p:spPr/>
        <p:txBody>
          <a:bodyPr/>
          <a:lstStyle/>
          <a:p>
            <a:fld id="{6A4259AF-E6F7-48BE-86A3-9F642C7684DF}" type="datetimeFigureOut">
              <a:rPr lang="en-US" smtClean="0"/>
              <a:t>5/26/2023</a:t>
            </a:fld>
            <a:endParaRPr lang="en-US"/>
          </a:p>
        </p:txBody>
      </p:sp>
      <p:sp>
        <p:nvSpPr>
          <p:cNvPr id="9" name="Footer Placeholder 8"/>
          <p:cNvSpPr>
            <a:spLocks noGrp="1"/>
          </p:cNvSpPr>
          <p:nvPr>
            <p:ph type="ftr" sz="quarter" idx="11"/>
          </p:nvPr>
        </p:nvSpPr>
        <p:spPr>
          <a:xfrm>
            <a:off x="2624326" y="4767263"/>
            <a:ext cx="4433638" cy="273844"/>
          </a:xfrm>
        </p:spPr>
        <p:txBody>
          <a:bodyPr/>
          <a:lstStyle/>
          <a:p>
            <a:endParaRPr lang="en-US"/>
          </a:p>
        </p:txBody>
      </p:sp>
      <p:sp>
        <p:nvSpPr>
          <p:cNvPr id="10" name="Slide Number Placeholder 9"/>
          <p:cNvSpPr>
            <a:spLocks noGrp="1"/>
          </p:cNvSpPr>
          <p:nvPr>
            <p:ph type="sldNum" sz="quarter" idx="12"/>
          </p:nvPr>
        </p:nvSpPr>
        <p:spPr/>
        <p:txBody>
          <a:bodyPr/>
          <a:lstStyle/>
          <a:p>
            <a:fld id="{DD840E84-1CE1-4CA4-8AFC-D9564F323544}" type="slidenum">
              <a:rPr lang="en-US" smtClean="0"/>
              <a:t>‹#›</a:t>
            </a:fld>
            <a:endParaRPr lang="en-US"/>
          </a:p>
        </p:txBody>
      </p:sp>
    </p:spTree>
    <p:extLst>
      <p:ext uri="{BB962C8B-B14F-4D97-AF65-F5344CB8AC3E}">
        <p14:creationId xmlns:p14="http://schemas.microsoft.com/office/powerpoint/2010/main" val="4623091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4259AF-E6F7-48BE-86A3-9F642C7684DF}" type="datetimeFigureOut">
              <a:rPr lang="en-US" smtClean="0"/>
              <a:t>5/26/2023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840E84-1CE1-4CA4-8AFC-D9564F323544}" type="slidenum">
              <a:rPr lang="en-US" smtClean="0"/>
              <a:t>‹#›</a:t>
            </a:fld>
            <a:endParaRPr lang="en-US"/>
          </a:p>
        </p:txBody>
      </p:sp>
    </p:spTree>
    <p:extLst>
      <p:ext uri="{BB962C8B-B14F-4D97-AF65-F5344CB8AC3E}">
        <p14:creationId xmlns:p14="http://schemas.microsoft.com/office/powerpoint/2010/main" val="30578316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742950"/>
            <a:ext cx="2114550" cy="3714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00934" y="651510"/>
            <a:ext cx="5486400" cy="384048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4259AF-E6F7-48BE-86A3-9F642C7684DF}" type="datetimeFigureOut">
              <a:rPr lang="en-US" smtClean="0"/>
              <a:t>5/26/2023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840E84-1CE1-4CA4-8AFC-D9564F323544}" type="slidenum">
              <a:rPr lang="en-US" smtClean="0"/>
              <a:t>‹#›</a:t>
            </a:fld>
            <a:endParaRPr lang="en-US"/>
          </a:p>
        </p:txBody>
      </p:sp>
    </p:spTree>
    <p:extLst>
      <p:ext uri="{BB962C8B-B14F-4D97-AF65-F5344CB8AC3E}">
        <p14:creationId xmlns:p14="http://schemas.microsoft.com/office/powerpoint/2010/main" val="3996309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w/two columns">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096DF2BE-5EBE-5B40-92D3-2880086C2AD6}"/>
              </a:ext>
            </a:extLst>
          </p:cNvPr>
          <p:cNvSpPr>
            <a:spLocks noGrp="1"/>
          </p:cNvSpPr>
          <p:nvPr>
            <p:ph type="body" sz="quarter" idx="12" hasCustomPrompt="1"/>
          </p:nvPr>
        </p:nvSpPr>
        <p:spPr>
          <a:xfrm>
            <a:off x="548640" y="1735752"/>
            <a:ext cx="3566160" cy="194810"/>
          </a:xfrm>
        </p:spPr>
        <p:txBody>
          <a:bodyPr lIns="457200" tIns="0">
            <a:spAutoFit/>
          </a:bodyPr>
          <a:lstStyle>
            <a:lvl1pPr marL="0" indent="0">
              <a:buNone/>
              <a:defRPr b="1" cap="all" baseline="0"/>
            </a:lvl1pPr>
            <a:lvl2pPr marL="342591" indent="0">
              <a:buNone/>
              <a:defRPr b="1" cap="all" baseline="0"/>
            </a:lvl2pPr>
            <a:lvl3pPr marL="685183" indent="0">
              <a:buNone/>
              <a:defRPr b="1" cap="all" baseline="0"/>
            </a:lvl3pPr>
            <a:lvl4pPr marL="1027774" indent="0">
              <a:buNone/>
              <a:defRPr b="1" cap="all" baseline="0"/>
            </a:lvl4pPr>
            <a:lvl5pPr marL="1370366" indent="0">
              <a:buNone/>
              <a:defRPr b="1" cap="all" baseline="0"/>
            </a:lvl5pPr>
          </a:lstStyle>
          <a:p>
            <a:pPr lvl="0"/>
            <a:r>
              <a:rPr lang="en-US" dirty="0"/>
              <a:t>SUBHEAD Column </a:t>
            </a:r>
            <a:r>
              <a:rPr lang="en-US" dirty="0" err="1"/>
              <a:t>ONe</a:t>
            </a:r>
            <a:endParaRPr lang="en-US" dirty="0"/>
          </a:p>
        </p:txBody>
      </p:sp>
      <p:sp>
        <p:nvSpPr>
          <p:cNvPr id="12" name="Date Placeholder 11">
            <a:extLst>
              <a:ext uri="{FF2B5EF4-FFF2-40B4-BE49-F238E27FC236}">
                <a16:creationId xmlns:a16="http://schemas.microsoft.com/office/drawing/2014/main" id="{A6B72BFA-E13B-4D4C-8F2C-2EDF1AD7E183}"/>
              </a:ext>
            </a:extLst>
          </p:cNvPr>
          <p:cNvSpPr>
            <a:spLocks noGrp="1"/>
          </p:cNvSpPr>
          <p:nvPr>
            <p:ph type="dt" sz="half" idx="10"/>
          </p:nvPr>
        </p:nvSpPr>
        <p:spPr>
          <a:xfrm>
            <a:off x="6691556" y="4823566"/>
            <a:ext cx="1371600" cy="141446"/>
          </a:xfrm>
          <a:prstGeom prst="rect">
            <a:avLst/>
          </a:prstGeom>
        </p:spPr>
        <p:txBody>
          <a:bodyPr/>
          <a:lstStyle/>
          <a:p>
            <a:fld id="{4C68A6B7-C7B3-A54F-9BDE-129616921D3C}" type="datetime4">
              <a:rPr lang="en-US" smtClean="0"/>
              <a:t>May 26, 2023</a:t>
            </a:fld>
            <a:endParaRPr lang="en-US"/>
          </a:p>
        </p:txBody>
      </p:sp>
      <p:sp>
        <p:nvSpPr>
          <p:cNvPr id="13" name="Slide Number Placeholder 12">
            <a:extLst>
              <a:ext uri="{FF2B5EF4-FFF2-40B4-BE49-F238E27FC236}">
                <a16:creationId xmlns:a16="http://schemas.microsoft.com/office/drawing/2014/main" id="{02EA12AC-0E6B-6E48-8C20-5867763C83C5}"/>
              </a:ext>
            </a:extLst>
          </p:cNvPr>
          <p:cNvSpPr>
            <a:spLocks noGrp="1"/>
          </p:cNvSpPr>
          <p:nvPr>
            <p:ph type="sldNum" sz="quarter" idx="11"/>
          </p:nvPr>
        </p:nvSpPr>
        <p:spPr/>
        <p:txBody>
          <a:bodyPr/>
          <a:lstStyle/>
          <a:p>
            <a:fld id="{8368066F-241F-DA46-A244-6F6C08E1BFA8}" type="slidenum">
              <a:rPr lang="en-US" smtClean="0"/>
              <a:pPr/>
              <a:t>‹#›</a:t>
            </a:fld>
            <a:endParaRPr lang="en-US"/>
          </a:p>
        </p:txBody>
      </p:sp>
      <p:sp>
        <p:nvSpPr>
          <p:cNvPr id="7" name="Text Placeholder 15">
            <a:extLst>
              <a:ext uri="{FF2B5EF4-FFF2-40B4-BE49-F238E27FC236}">
                <a16:creationId xmlns:a16="http://schemas.microsoft.com/office/drawing/2014/main" id="{F830867C-9860-A540-B2F8-B4F1E5421A7C}"/>
              </a:ext>
            </a:extLst>
          </p:cNvPr>
          <p:cNvSpPr>
            <a:spLocks noGrp="1"/>
          </p:cNvSpPr>
          <p:nvPr>
            <p:ph type="body" sz="quarter" idx="13" hasCustomPrompt="1"/>
          </p:nvPr>
        </p:nvSpPr>
        <p:spPr>
          <a:xfrm>
            <a:off x="4297680" y="1735752"/>
            <a:ext cx="3566160" cy="194810"/>
          </a:xfrm>
        </p:spPr>
        <p:txBody>
          <a:bodyPr lIns="457200" tIns="0">
            <a:spAutoFit/>
          </a:bodyPr>
          <a:lstStyle>
            <a:lvl1pPr marL="0" indent="0">
              <a:buNone/>
              <a:defRPr b="1" cap="all" baseline="0"/>
            </a:lvl1pPr>
            <a:lvl2pPr marL="342591" indent="0">
              <a:buNone/>
              <a:defRPr b="1" cap="all" baseline="0"/>
            </a:lvl2pPr>
            <a:lvl3pPr marL="685183" indent="0">
              <a:buNone/>
              <a:defRPr b="1" cap="all" baseline="0"/>
            </a:lvl3pPr>
            <a:lvl4pPr marL="1027774" indent="0">
              <a:buNone/>
              <a:defRPr b="1" cap="all" baseline="0"/>
            </a:lvl4pPr>
            <a:lvl5pPr marL="1370366" indent="0">
              <a:buNone/>
              <a:defRPr b="1" cap="all" baseline="0"/>
            </a:lvl5pPr>
          </a:lstStyle>
          <a:p>
            <a:pPr lvl="0"/>
            <a:r>
              <a:rPr lang="en-US" dirty="0"/>
              <a:t>SUBHEAD Column Two</a:t>
            </a:r>
          </a:p>
        </p:txBody>
      </p:sp>
      <p:sp>
        <p:nvSpPr>
          <p:cNvPr id="4" name="Title 3">
            <a:extLst>
              <a:ext uri="{FF2B5EF4-FFF2-40B4-BE49-F238E27FC236}">
                <a16:creationId xmlns:a16="http://schemas.microsoft.com/office/drawing/2014/main" id="{45C5E1AE-0792-394B-9E7A-879951F706B3}"/>
              </a:ext>
            </a:extLst>
          </p:cNvPr>
          <p:cNvSpPr>
            <a:spLocks noGrp="1"/>
          </p:cNvSpPr>
          <p:nvPr>
            <p:ph type="title" hasCustomPrompt="1"/>
          </p:nvPr>
        </p:nvSpPr>
        <p:spPr>
          <a:xfrm>
            <a:off x="550920" y="730843"/>
            <a:ext cx="7315200" cy="507447"/>
          </a:xfrm>
        </p:spPr>
        <p:txBody>
          <a:bodyPr rIns="91440"/>
          <a:lstStyle/>
          <a:p>
            <a:r>
              <a:rPr lang="en-US" dirty="0"/>
              <a:t>Header w/two columns</a:t>
            </a:r>
          </a:p>
        </p:txBody>
      </p:sp>
      <p:sp>
        <p:nvSpPr>
          <p:cNvPr id="9" name="Text Placeholder 5">
            <a:extLst>
              <a:ext uri="{FF2B5EF4-FFF2-40B4-BE49-F238E27FC236}">
                <a16:creationId xmlns:a16="http://schemas.microsoft.com/office/drawing/2014/main" id="{B157FE83-27AE-694E-BF40-F95F8F859A27}"/>
              </a:ext>
            </a:extLst>
          </p:cNvPr>
          <p:cNvSpPr>
            <a:spLocks noGrp="1"/>
          </p:cNvSpPr>
          <p:nvPr>
            <p:ph type="body" sz="quarter" idx="15" hasCustomPrompt="1"/>
          </p:nvPr>
        </p:nvSpPr>
        <p:spPr>
          <a:xfrm>
            <a:off x="548324" y="2009819"/>
            <a:ext cx="3566477" cy="1163409"/>
          </a:xfrm>
        </p:spPr>
        <p:txBody>
          <a:bodyPr>
            <a:spAutoFit/>
          </a:bodyPr>
          <a:lstStyle>
            <a:lvl1pPr>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ead</a:t>
            </a:r>
            <a:r>
              <a:rPr lang="en-US" dirty="0"/>
              <a:t>.</a:t>
            </a:r>
          </a:p>
        </p:txBody>
      </p:sp>
      <p:sp>
        <p:nvSpPr>
          <p:cNvPr id="10" name="Text Placeholder 5">
            <a:extLst>
              <a:ext uri="{FF2B5EF4-FFF2-40B4-BE49-F238E27FC236}">
                <a16:creationId xmlns:a16="http://schemas.microsoft.com/office/drawing/2014/main" id="{068A866F-2F9E-6E49-97F6-DCF922A47819}"/>
              </a:ext>
            </a:extLst>
          </p:cNvPr>
          <p:cNvSpPr>
            <a:spLocks noGrp="1"/>
          </p:cNvSpPr>
          <p:nvPr>
            <p:ph type="body" sz="quarter" idx="16" hasCustomPrompt="1"/>
          </p:nvPr>
        </p:nvSpPr>
        <p:spPr>
          <a:xfrm>
            <a:off x="4297681" y="2009819"/>
            <a:ext cx="3566477" cy="1163409"/>
          </a:xfrm>
        </p:spPr>
        <p:txBody>
          <a:bodyPr>
            <a:spAutoFit/>
          </a:bodyPr>
          <a:lstStyle>
            <a:lvl1pPr>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ead</a:t>
            </a:r>
            <a:r>
              <a:rPr lang="en-US" dirty="0"/>
              <a:t>.</a:t>
            </a:r>
          </a:p>
        </p:txBody>
      </p:sp>
    </p:spTree>
    <p:extLst>
      <p:ext uri="{BB962C8B-B14F-4D97-AF65-F5344CB8AC3E}">
        <p14:creationId xmlns:p14="http://schemas.microsoft.com/office/powerpoint/2010/main" val="147269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w/two bullet columns">
    <p:spTree>
      <p:nvGrpSpPr>
        <p:cNvPr id="1" name=""/>
        <p:cNvGrpSpPr/>
        <p:nvPr/>
      </p:nvGrpSpPr>
      <p:grpSpPr>
        <a:xfrm>
          <a:off x="0" y="0"/>
          <a:ext cx="0" cy="0"/>
          <a:chOff x="0" y="0"/>
          <a:chExt cx="0" cy="0"/>
        </a:xfrm>
      </p:grpSpPr>
      <p:sp>
        <p:nvSpPr>
          <p:cNvPr id="12" name="Date Placeholder 11">
            <a:extLst>
              <a:ext uri="{FF2B5EF4-FFF2-40B4-BE49-F238E27FC236}">
                <a16:creationId xmlns:a16="http://schemas.microsoft.com/office/drawing/2014/main" id="{A6B72BFA-E13B-4D4C-8F2C-2EDF1AD7E183}"/>
              </a:ext>
            </a:extLst>
          </p:cNvPr>
          <p:cNvSpPr>
            <a:spLocks noGrp="1"/>
          </p:cNvSpPr>
          <p:nvPr>
            <p:ph type="dt" sz="half" idx="10"/>
          </p:nvPr>
        </p:nvSpPr>
        <p:spPr>
          <a:xfrm>
            <a:off x="6691556" y="4823566"/>
            <a:ext cx="1371600" cy="141446"/>
          </a:xfrm>
          <a:prstGeom prst="rect">
            <a:avLst/>
          </a:prstGeom>
        </p:spPr>
        <p:txBody>
          <a:bodyPr/>
          <a:lstStyle/>
          <a:p>
            <a:fld id="{B2B3A867-B189-0245-A171-1693C1242F29}" type="datetime4">
              <a:rPr lang="en-US" smtClean="0"/>
              <a:t>May 26, 2023</a:t>
            </a:fld>
            <a:endParaRPr lang="en-US"/>
          </a:p>
        </p:txBody>
      </p:sp>
      <p:sp>
        <p:nvSpPr>
          <p:cNvPr id="13" name="Slide Number Placeholder 12">
            <a:extLst>
              <a:ext uri="{FF2B5EF4-FFF2-40B4-BE49-F238E27FC236}">
                <a16:creationId xmlns:a16="http://schemas.microsoft.com/office/drawing/2014/main" id="{02EA12AC-0E6B-6E48-8C20-5867763C83C5}"/>
              </a:ext>
            </a:extLst>
          </p:cNvPr>
          <p:cNvSpPr>
            <a:spLocks noGrp="1"/>
          </p:cNvSpPr>
          <p:nvPr>
            <p:ph type="sldNum" sz="quarter" idx="11"/>
          </p:nvPr>
        </p:nvSpPr>
        <p:spPr/>
        <p:txBody>
          <a:bodyPr/>
          <a:lstStyle/>
          <a:p>
            <a:fld id="{8368066F-241F-DA46-A244-6F6C08E1BFA8}" type="slidenum">
              <a:rPr lang="en-US" smtClean="0"/>
              <a:pPr/>
              <a:t>‹#›</a:t>
            </a:fld>
            <a:endParaRPr lang="en-US"/>
          </a:p>
        </p:txBody>
      </p:sp>
      <p:sp>
        <p:nvSpPr>
          <p:cNvPr id="4" name="Title 3">
            <a:extLst>
              <a:ext uri="{FF2B5EF4-FFF2-40B4-BE49-F238E27FC236}">
                <a16:creationId xmlns:a16="http://schemas.microsoft.com/office/drawing/2014/main" id="{09448418-010D-4149-9BD8-03FCC37B04D4}"/>
              </a:ext>
            </a:extLst>
          </p:cNvPr>
          <p:cNvSpPr>
            <a:spLocks noGrp="1"/>
          </p:cNvSpPr>
          <p:nvPr>
            <p:ph type="title" hasCustomPrompt="1"/>
          </p:nvPr>
        </p:nvSpPr>
        <p:spPr>
          <a:xfrm>
            <a:off x="550920" y="730843"/>
            <a:ext cx="7315200" cy="507447"/>
          </a:xfrm>
        </p:spPr>
        <p:txBody>
          <a:bodyPr rIns="91440"/>
          <a:lstStyle/>
          <a:p>
            <a:r>
              <a:rPr lang="en-US" dirty="0"/>
              <a:t>Header w/two bullet columns</a:t>
            </a:r>
          </a:p>
        </p:txBody>
      </p:sp>
      <p:sp>
        <p:nvSpPr>
          <p:cNvPr id="7" name="Text Placeholder 5">
            <a:extLst>
              <a:ext uri="{FF2B5EF4-FFF2-40B4-BE49-F238E27FC236}">
                <a16:creationId xmlns:a16="http://schemas.microsoft.com/office/drawing/2014/main" id="{B2749595-5358-704F-8A11-E84BA8A00E00}"/>
              </a:ext>
            </a:extLst>
          </p:cNvPr>
          <p:cNvSpPr>
            <a:spLocks noGrp="1"/>
          </p:cNvSpPr>
          <p:nvPr>
            <p:ph type="body" sz="quarter" idx="15" hasCustomPrompt="1"/>
          </p:nvPr>
        </p:nvSpPr>
        <p:spPr>
          <a:xfrm>
            <a:off x="548324" y="1735753"/>
            <a:ext cx="3566477" cy="582249"/>
          </a:xfrm>
        </p:spPr>
        <p:txBody>
          <a:bodyPr>
            <a:spAutoFit/>
          </a:bodyPr>
          <a:lstStyle>
            <a:lvl1pPr marL="173580" indent="-173580">
              <a:buFont typeface="Arial" panose="020B0604020202020204" pitchFamily="34" charset="0"/>
              <a:buChar char="•"/>
              <a:defRPr/>
            </a:lvl1pPr>
          </a:lstStyle>
          <a:p>
            <a:pPr lvl="0"/>
            <a:r>
              <a:rPr lang="en-US" dirty="0"/>
              <a:t>Most bulleted slides should have no more than 5 bullets with only about 5-6 words per bullet</a:t>
            </a:r>
          </a:p>
        </p:txBody>
      </p:sp>
      <p:sp>
        <p:nvSpPr>
          <p:cNvPr id="10" name="Text Placeholder 5">
            <a:extLst>
              <a:ext uri="{FF2B5EF4-FFF2-40B4-BE49-F238E27FC236}">
                <a16:creationId xmlns:a16="http://schemas.microsoft.com/office/drawing/2014/main" id="{9A6BFEB6-DDCD-8A4B-8A98-BBF73B947152}"/>
              </a:ext>
            </a:extLst>
          </p:cNvPr>
          <p:cNvSpPr>
            <a:spLocks noGrp="1"/>
          </p:cNvSpPr>
          <p:nvPr>
            <p:ph type="body" sz="quarter" idx="16" hasCustomPrompt="1"/>
          </p:nvPr>
        </p:nvSpPr>
        <p:spPr>
          <a:xfrm>
            <a:off x="4297681" y="1735753"/>
            <a:ext cx="3566477" cy="582249"/>
          </a:xfrm>
        </p:spPr>
        <p:txBody>
          <a:bodyPr>
            <a:spAutoFit/>
          </a:bodyPr>
          <a:lstStyle>
            <a:lvl1pPr marL="173580" indent="-173580">
              <a:buFont typeface="Arial" panose="020B0604020202020204" pitchFamily="34" charset="0"/>
              <a:buChar char="•"/>
              <a:defRPr/>
            </a:lvl1pPr>
          </a:lstStyle>
          <a:p>
            <a:pPr lvl="0"/>
            <a:r>
              <a:rPr lang="en-US" dirty="0"/>
              <a:t>Most bulleted slides should have no more than 5 bullets with only about 5-6 words per bullet</a:t>
            </a:r>
          </a:p>
        </p:txBody>
      </p:sp>
    </p:spTree>
    <p:extLst>
      <p:ext uri="{BB962C8B-B14F-4D97-AF65-F5344CB8AC3E}">
        <p14:creationId xmlns:p14="http://schemas.microsoft.com/office/powerpoint/2010/main" val="3468005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Header w/number callouts">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02EA12AC-0E6B-6E48-8C20-5867763C83C5}"/>
              </a:ext>
            </a:extLst>
          </p:cNvPr>
          <p:cNvSpPr>
            <a:spLocks noGrp="1"/>
          </p:cNvSpPr>
          <p:nvPr>
            <p:ph type="sldNum" sz="quarter" idx="11"/>
          </p:nvPr>
        </p:nvSpPr>
        <p:spPr/>
        <p:txBody>
          <a:bodyPr/>
          <a:lstStyle/>
          <a:p>
            <a:fld id="{8368066F-241F-DA46-A244-6F6C08E1BFA8}" type="slidenum">
              <a:rPr lang="en-US" smtClean="0"/>
              <a:pPr/>
              <a:t>‹#›</a:t>
            </a:fld>
            <a:endParaRPr lang="en-US"/>
          </a:p>
        </p:txBody>
      </p:sp>
      <p:sp>
        <p:nvSpPr>
          <p:cNvPr id="12" name="Date Placeholder 11">
            <a:extLst>
              <a:ext uri="{FF2B5EF4-FFF2-40B4-BE49-F238E27FC236}">
                <a16:creationId xmlns:a16="http://schemas.microsoft.com/office/drawing/2014/main" id="{A6B72BFA-E13B-4D4C-8F2C-2EDF1AD7E183}"/>
              </a:ext>
            </a:extLst>
          </p:cNvPr>
          <p:cNvSpPr>
            <a:spLocks noGrp="1"/>
          </p:cNvSpPr>
          <p:nvPr>
            <p:ph type="dt" sz="half" idx="10"/>
          </p:nvPr>
        </p:nvSpPr>
        <p:spPr>
          <a:xfrm>
            <a:off x="6691556" y="4823566"/>
            <a:ext cx="1371600" cy="141446"/>
          </a:xfrm>
          <a:prstGeom prst="rect">
            <a:avLst/>
          </a:prstGeom>
        </p:spPr>
        <p:txBody>
          <a:bodyPr/>
          <a:lstStyle/>
          <a:p>
            <a:fld id="{77C96FA2-E5FA-D940-9E4A-DB80F37458E4}" type="datetime4">
              <a:rPr lang="en-US" smtClean="0"/>
              <a:t>May 26, 2023</a:t>
            </a:fld>
            <a:endParaRPr lang="en-US"/>
          </a:p>
        </p:txBody>
      </p:sp>
      <p:sp>
        <p:nvSpPr>
          <p:cNvPr id="20" name="Label Placeholder 15">
            <a:extLst>
              <a:ext uri="{FF2B5EF4-FFF2-40B4-BE49-F238E27FC236}">
                <a16:creationId xmlns:a16="http://schemas.microsoft.com/office/drawing/2014/main" id="{393FEC69-576E-5A41-A66C-343864F51003}"/>
              </a:ext>
            </a:extLst>
          </p:cNvPr>
          <p:cNvSpPr>
            <a:spLocks noGrp="1"/>
          </p:cNvSpPr>
          <p:nvPr>
            <p:ph type="body" sz="quarter" idx="17" hasCustomPrompt="1"/>
          </p:nvPr>
        </p:nvSpPr>
        <p:spPr>
          <a:xfrm>
            <a:off x="1977469" y="3137404"/>
            <a:ext cx="1818445" cy="222612"/>
          </a:xfrm>
        </p:spPr>
        <p:txBody>
          <a:bodyPr wrap="square" lIns="0" tIns="0" rIns="0" bIns="0" anchor="t" anchorCtr="0">
            <a:spAutoFit/>
          </a:bodyPr>
          <a:lstStyle>
            <a:lvl1pPr marL="0" indent="0" algn="ctr">
              <a:buNone/>
              <a:defRPr sz="1599" b="0" cap="none" baseline="0"/>
            </a:lvl1pPr>
            <a:lvl2pPr marL="342591" indent="0">
              <a:buNone/>
              <a:defRPr b="1" cap="all" baseline="0"/>
            </a:lvl2pPr>
            <a:lvl3pPr marL="685183" indent="0">
              <a:buNone/>
              <a:defRPr b="1" cap="all" baseline="0"/>
            </a:lvl3pPr>
            <a:lvl4pPr marL="1027774" indent="0">
              <a:buNone/>
              <a:defRPr b="1" cap="all" baseline="0"/>
            </a:lvl4pPr>
            <a:lvl5pPr marL="1370366" indent="0">
              <a:buNone/>
              <a:defRPr b="1" cap="all" baseline="0"/>
            </a:lvl5pPr>
          </a:lstStyle>
          <a:p>
            <a:pPr lvl="0"/>
            <a:r>
              <a:rPr lang="en-US" dirty="0"/>
              <a:t>Label goes here</a:t>
            </a:r>
          </a:p>
        </p:txBody>
      </p:sp>
      <p:sp>
        <p:nvSpPr>
          <p:cNvPr id="16" name="Data Placeholder 15">
            <a:extLst>
              <a:ext uri="{FF2B5EF4-FFF2-40B4-BE49-F238E27FC236}">
                <a16:creationId xmlns:a16="http://schemas.microsoft.com/office/drawing/2014/main" id="{096DF2BE-5EBE-5B40-92D3-2880086C2AD6}"/>
              </a:ext>
            </a:extLst>
          </p:cNvPr>
          <p:cNvSpPr>
            <a:spLocks noGrp="1"/>
          </p:cNvSpPr>
          <p:nvPr>
            <p:ph type="body" sz="quarter" idx="12" hasCustomPrompt="1"/>
          </p:nvPr>
        </p:nvSpPr>
        <p:spPr>
          <a:xfrm>
            <a:off x="2725025" y="1573997"/>
            <a:ext cx="783869" cy="1522083"/>
          </a:xfrm>
        </p:spPr>
        <p:txBody>
          <a:bodyPr wrap="none" lIns="0" anchor="b" anchorCtr="0">
            <a:spAutoFit/>
          </a:bodyPr>
          <a:lstStyle>
            <a:lvl1pPr marL="0" indent="0" algn="l">
              <a:buNone/>
              <a:defRPr sz="10990" b="0" cap="none" baseline="0"/>
            </a:lvl1pPr>
            <a:lvl2pPr marL="342591" indent="0">
              <a:buNone/>
              <a:defRPr b="1" cap="all" baseline="0"/>
            </a:lvl2pPr>
            <a:lvl3pPr marL="685183" indent="0">
              <a:buNone/>
              <a:defRPr b="1" cap="all" baseline="0"/>
            </a:lvl3pPr>
            <a:lvl4pPr marL="1027774" indent="0">
              <a:buNone/>
              <a:defRPr b="1" cap="all" baseline="0"/>
            </a:lvl4pPr>
            <a:lvl5pPr marL="1370366" indent="0">
              <a:buNone/>
              <a:defRPr b="1" cap="all" baseline="0"/>
            </a:lvl5pPr>
          </a:lstStyle>
          <a:p>
            <a:pPr lvl="0"/>
            <a:r>
              <a:rPr lang="en-US" dirty="0"/>
              <a:t>1</a:t>
            </a:r>
          </a:p>
        </p:txBody>
      </p:sp>
      <p:sp>
        <p:nvSpPr>
          <p:cNvPr id="19" name="# symbol Placeholder 15">
            <a:extLst>
              <a:ext uri="{FF2B5EF4-FFF2-40B4-BE49-F238E27FC236}">
                <a16:creationId xmlns:a16="http://schemas.microsoft.com/office/drawing/2014/main" id="{75006981-AE6F-ED48-9FDA-C84F313AB315}"/>
              </a:ext>
            </a:extLst>
          </p:cNvPr>
          <p:cNvSpPr>
            <a:spLocks noGrp="1"/>
          </p:cNvSpPr>
          <p:nvPr>
            <p:ph type="body" sz="quarter" idx="16" hasCustomPrompt="1"/>
          </p:nvPr>
        </p:nvSpPr>
        <p:spPr>
          <a:xfrm>
            <a:off x="2266287" y="2081122"/>
            <a:ext cx="428002" cy="1014958"/>
          </a:xfrm>
        </p:spPr>
        <p:txBody>
          <a:bodyPr wrap="none" lIns="0" bIns="182880" anchor="b" anchorCtr="0">
            <a:spAutoFit/>
          </a:bodyPr>
          <a:lstStyle>
            <a:lvl1pPr marL="0" indent="0" algn="r">
              <a:buNone/>
              <a:defRPr sz="5995" b="0" cap="none" baseline="0"/>
            </a:lvl1pPr>
            <a:lvl2pPr marL="342591" indent="0">
              <a:buNone/>
              <a:defRPr b="1" cap="all" baseline="0"/>
            </a:lvl2pPr>
            <a:lvl3pPr marL="685183" indent="0">
              <a:buNone/>
              <a:defRPr b="1" cap="all" baseline="0"/>
            </a:lvl3pPr>
            <a:lvl4pPr marL="1027774" indent="0">
              <a:buNone/>
              <a:defRPr b="1" cap="all" baseline="0"/>
            </a:lvl4pPr>
            <a:lvl5pPr marL="1370366" indent="0">
              <a:buNone/>
              <a:defRPr b="1" cap="all" baseline="0"/>
            </a:lvl5pPr>
          </a:lstStyle>
          <a:p>
            <a:pPr lvl="0"/>
            <a:r>
              <a:rPr lang="en-US" dirty="0"/>
              <a:t>#</a:t>
            </a:r>
          </a:p>
        </p:txBody>
      </p:sp>
      <p:sp>
        <p:nvSpPr>
          <p:cNvPr id="21" name="Label Placeholder 15">
            <a:extLst>
              <a:ext uri="{FF2B5EF4-FFF2-40B4-BE49-F238E27FC236}">
                <a16:creationId xmlns:a16="http://schemas.microsoft.com/office/drawing/2014/main" id="{281D7D63-1772-2548-8E9D-38CC73E7E410}"/>
              </a:ext>
            </a:extLst>
          </p:cNvPr>
          <p:cNvSpPr>
            <a:spLocks noGrp="1"/>
          </p:cNvSpPr>
          <p:nvPr>
            <p:ph type="body" sz="quarter" idx="18" hasCustomPrompt="1"/>
          </p:nvPr>
        </p:nvSpPr>
        <p:spPr>
          <a:xfrm>
            <a:off x="6019270" y="3137404"/>
            <a:ext cx="1818445" cy="222612"/>
          </a:xfrm>
        </p:spPr>
        <p:txBody>
          <a:bodyPr wrap="square" lIns="0" tIns="0" rIns="0" bIns="0" anchor="t" anchorCtr="0">
            <a:spAutoFit/>
          </a:bodyPr>
          <a:lstStyle>
            <a:lvl1pPr marL="0" indent="0" algn="ctr">
              <a:buNone/>
              <a:defRPr sz="1599" b="0" cap="none" baseline="0"/>
            </a:lvl1pPr>
            <a:lvl2pPr marL="342591" indent="0">
              <a:buNone/>
              <a:defRPr b="1" cap="all" baseline="0"/>
            </a:lvl2pPr>
            <a:lvl3pPr marL="685183" indent="0">
              <a:buNone/>
              <a:defRPr b="1" cap="all" baseline="0"/>
            </a:lvl3pPr>
            <a:lvl4pPr marL="1027774" indent="0">
              <a:buNone/>
              <a:defRPr b="1" cap="all" baseline="0"/>
            </a:lvl4pPr>
            <a:lvl5pPr marL="1370366" indent="0">
              <a:buNone/>
              <a:defRPr b="1" cap="all" baseline="0"/>
            </a:lvl5pPr>
          </a:lstStyle>
          <a:p>
            <a:pPr lvl="0"/>
            <a:r>
              <a:rPr lang="en-US" dirty="0"/>
              <a:t>Label goes here</a:t>
            </a:r>
          </a:p>
        </p:txBody>
      </p:sp>
      <p:sp>
        <p:nvSpPr>
          <p:cNvPr id="14" name="Data Placeholder 15">
            <a:extLst>
              <a:ext uri="{FF2B5EF4-FFF2-40B4-BE49-F238E27FC236}">
                <a16:creationId xmlns:a16="http://schemas.microsoft.com/office/drawing/2014/main" id="{0D991CE4-8961-6642-9F1F-CD254B61DBC1}"/>
              </a:ext>
            </a:extLst>
          </p:cNvPr>
          <p:cNvSpPr>
            <a:spLocks noGrp="1"/>
          </p:cNvSpPr>
          <p:nvPr>
            <p:ph type="body" sz="quarter" idx="14" hasCustomPrompt="1"/>
          </p:nvPr>
        </p:nvSpPr>
        <p:spPr>
          <a:xfrm>
            <a:off x="6117728" y="1565539"/>
            <a:ext cx="1567737" cy="1530541"/>
          </a:xfrm>
        </p:spPr>
        <p:txBody>
          <a:bodyPr wrap="none" lIns="0" anchor="b" anchorCtr="0">
            <a:spAutoFit/>
          </a:bodyPr>
          <a:lstStyle>
            <a:lvl1pPr marL="0" indent="0" algn="ctr">
              <a:buNone/>
              <a:defRPr sz="10990" b="0" cap="none" baseline="0"/>
            </a:lvl1pPr>
            <a:lvl2pPr marL="342591" indent="0">
              <a:buNone/>
              <a:defRPr b="1" cap="all" baseline="0"/>
            </a:lvl2pPr>
            <a:lvl3pPr marL="685183" indent="0">
              <a:buNone/>
              <a:defRPr b="1" cap="all" baseline="0"/>
            </a:lvl3pPr>
            <a:lvl4pPr marL="1027774" indent="0">
              <a:buNone/>
              <a:defRPr b="1" cap="all" baseline="0"/>
            </a:lvl4pPr>
            <a:lvl5pPr marL="1370366" indent="0">
              <a:buNone/>
              <a:defRPr b="1" cap="all" baseline="0"/>
            </a:lvl5pPr>
          </a:lstStyle>
          <a:p>
            <a:pPr lvl="0"/>
            <a:r>
              <a:rPr lang="en-US" dirty="0"/>
              <a:t>80</a:t>
            </a:r>
          </a:p>
        </p:txBody>
      </p:sp>
      <p:sp>
        <p:nvSpPr>
          <p:cNvPr id="3" name="Title 2">
            <a:extLst>
              <a:ext uri="{FF2B5EF4-FFF2-40B4-BE49-F238E27FC236}">
                <a16:creationId xmlns:a16="http://schemas.microsoft.com/office/drawing/2014/main" id="{EEB0575D-E074-FF43-A4A8-CF256CB96EB7}"/>
              </a:ext>
            </a:extLst>
          </p:cNvPr>
          <p:cNvSpPr>
            <a:spLocks noGrp="1"/>
          </p:cNvSpPr>
          <p:nvPr>
            <p:ph type="title" hasCustomPrompt="1"/>
          </p:nvPr>
        </p:nvSpPr>
        <p:spPr>
          <a:xfrm>
            <a:off x="550920" y="730841"/>
            <a:ext cx="7315200" cy="509668"/>
          </a:xfrm>
        </p:spPr>
        <p:txBody>
          <a:bodyPr rIns="91440"/>
          <a:lstStyle/>
          <a:p>
            <a:r>
              <a:rPr lang="en-US" dirty="0"/>
              <a:t>Header w/number callouts</a:t>
            </a:r>
          </a:p>
        </p:txBody>
      </p:sp>
    </p:spTree>
    <p:extLst>
      <p:ext uri="{BB962C8B-B14F-4D97-AF65-F5344CB8AC3E}">
        <p14:creationId xmlns:p14="http://schemas.microsoft.com/office/powerpoint/2010/main" val="4133743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 w/table">
    <p:spTree>
      <p:nvGrpSpPr>
        <p:cNvPr id="1" name=""/>
        <p:cNvGrpSpPr/>
        <p:nvPr/>
      </p:nvGrpSpPr>
      <p:grpSpPr>
        <a:xfrm>
          <a:off x="0" y="0"/>
          <a:ext cx="0" cy="0"/>
          <a:chOff x="0" y="0"/>
          <a:chExt cx="0" cy="0"/>
        </a:xfrm>
      </p:grpSpPr>
      <p:sp>
        <p:nvSpPr>
          <p:cNvPr id="12" name="Date Placeholder 11">
            <a:extLst>
              <a:ext uri="{FF2B5EF4-FFF2-40B4-BE49-F238E27FC236}">
                <a16:creationId xmlns:a16="http://schemas.microsoft.com/office/drawing/2014/main" id="{A6B72BFA-E13B-4D4C-8F2C-2EDF1AD7E183}"/>
              </a:ext>
            </a:extLst>
          </p:cNvPr>
          <p:cNvSpPr>
            <a:spLocks noGrp="1"/>
          </p:cNvSpPr>
          <p:nvPr>
            <p:ph type="dt" sz="half" idx="10"/>
          </p:nvPr>
        </p:nvSpPr>
        <p:spPr>
          <a:xfrm>
            <a:off x="6691556" y="4823566"/>
            <a:ext cx="1371600" cy="141446"/>
          </a:xfrm>
          <a:prstGeom prst="rect">
            <a:avLst/>
          </a:prstGeom>
        </p:spPr>
        <p:txBody>
          <a:bodyPr/>
          <a:lstStyle/>
          <a:p>
            <a:fld id="{E0FEE916-4345-5544-8832-7AFCC454991A}" type="datetime4">
              <a:rPr lang="en-US" smtClean="0"/>
              <a:t>May 26, 2023</a:t>
            </a:fld>
            <a:endParaRPr lang="en-US"/>
          </a:p>
        </p:txBody>
      </p:sp>
      <p:sp>
        <p:nvSpPr>
          <p:cNvPr id="13" name="Slide Number Placeholder 12">
            <a:extLst>
              <a:ext uri="{FF2B5EF4-FFF2-40B4-BE49-F238E27FC236}">
                <a16:creationId xmlns:a16="http://schemas.microsoft.com/office/drawing/2014/main" id="{02EA12AC-0E6B-6E48-8C20-5867763C83C5}"/>
              </a:ext>
            </a:extLst>
          </p:cNvPr>
          <p:cNvSpPr>
            <a:spLocks noGrp="1"/>
          </p:cNvSpPr>
          <p:nvPr>
            <p:ph type="sldNum" sz="quarter" idx="11"/>
          </p:nvPr>
        </p:nvSpPr>
        <p:spPr/>
        <p:txBody>
          <a:bodyPr/>
          <a:lstStyle/>
          <a:p>
            <a:fld id="{8368066F-241F-DA46-A244-6F6C08E1BFA8}" type="slidenum">
              <a:rPr lang="en-US" smtClean="0"/>
              <a:pPr/>
              <a:t>‹#›</a:t>
            </a:fld>
            <a:endParaRPr lang="en-US"/>
          </a:p>
        </p:txBody>
      </p:sp>
      <p:sp>
        <p:nvSpPr>
          <p:cNvPr id="4" name="Rectangle 3">
            <a:extLst>
              <a:ext uri="{FF2B5EF4-FFF2-40B4-BE49-F238E27FC236}">
                <a16:creationId xmlns:a16="http://schemas.microsoft.com/office/drawing/2014/main" id="{C8B25AD7-E7BA-A04B-8087-8B406EFE55BC}"/>
              </a:ext>
            </a:extLst>
          </p:cNvPr>
          <p:cNvSpPr/>
          <p:nvPr/>
        </p:nvSpPr>
        <p:spPr>
          <a:xfrm>
            <a:off x="759999" y="1770284"/>
            <a:ext cx="3657600" cy="2415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7" name="Rectangle 6">
            <a:extLst>
              <a:ext uri="{FF2B5EF4-FFF2-40B4-BE49-F238E27FC236}">
                <a16:creationId xmlns:a16="http://schemas.microsoft.com/office/drawing/2014/main" id="{3B13B9C0-57DF-AA43-A71D-A22B60BD29B3}"/>
              </a:ext>
            </a:extLst>
          </p:cNvPr>
          <p:cNvSpPr/>
          <p:nvPr/>
        </p:nvSpPr>
        <p:spPr>
          <a:xfrm>
            <a:off x="759999" y="1770284"/>
            <a:ext cx="3657600" cy="2415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9" name="Text Placeholder 3">
            <a:extLst>
              <a:ext uri="{FF2B5EF4-FFF2-40B4-BE49-F238E27FC236}">
                <a16:creationId xmlns:a16="http://schemas.microsoft.com/office/drawing/2014/main" id="{2B94719A-5F46-9446-AD71-2C800EF35835}"/>
              </a:ext>
            </a:extLst>
          </p:cNvPr>
          <p:cNvSpPr>
            <a:spLocks noGrp="1"/>
          </p:cNvSpPr>
          <p:nvPr>
            <p:ph type="body" sz="quarter" idx="12" hasCustomPrompt="1"/>
          </p:nvPr>
        </p:nvSpPr>
        <p:spPr>
          <a:xfrm>
            <a:off x="548640" y="182711"/>
            <a:ext cx="6811166" cy="307492"/>
          </a:xfrm>
        </p:spPr>
        <p:txBody>
          <a:bodyPr wrap="square" lIns="0">
            <a:spAutoFit/>
          </a:bodyPr>
          <a:lstStyle>
            <a:lvl1pPr marL="0" indent="0" algn="l">
              <a:lnSpc>
                <a:spcPct val="100000"/>
              </a:lnSpc>
              <a:buNone/>
              <a:defRPr sz="999" b="0">
                <a:solidFill>
                  <a:srgbClr val="FFFF00"/>
                </a:solidFill>
              </a:defRPr>
            </a:lvl1pPr>
            <a:lvl2pPr marL="342591" indent="0">
              <a:buNone/>
              <a:defRPr>
                <a:solidFill>
                  <a:srgbClr val="FF0000"/>
                </a:solidFill>
              </a:defRPr>
            </a:lvl2pPr>
            <a:lvl3pPr marL="685183" indent="0">
              <a:buNone/>
              <a:defRPr>
                <a:solidFill>
                  <a:srgbClr val="FF0000"/>
                </a:solidFill>
              </a:defRPr>
            </a:lvl3pPr>
            <a:lvl4pPr marL="1027774" indent="0">
              <a:buNone/>
              <a:defRPr>
                <a:solidFill>
                  <a:srgbClr val="FF0000"/>
                </a:solidFill>
              </a:defRPr>
            </a:lvl4pPr>
            <a:lvl5pPr marL="1370366" indent="0">
              <a:buNone/>
              <a:defRPr>
                <a:solidFill>
                  <a:srgbClr val="FF0000"/>
                </a:solidFill>
              </a:defRPr>
            </a:lvl5pPr>
          </a:lstStyle>
          <a:p>
            <a:pPr lvl="0"/>
            <a:r>
              <a:rPr lang="en-US" dirty="0"/>
              <a:t>Input data using this custom table. If you’re not sure you’ll need this table, we recommend HIDING the slide temporarily instead of deleting it. If deleted, the custom table can be recovered from the master source file. </a:t>
            </a:r>
          </a:p>
        </p:txBody>
      </p:sp>
      <p:sp>
        <p:nvSpPr>
          <p:cNvPr id="8" name="Rectangle 7">
            <a:extLst>
              <a:ext uri="{FF2B5EF4-FFF2-40B4-BE49-F238E27FC236}">
                <a16:creationId xmlns:a16="http://schemas.microsoft.com/office/drawing/2014/main" id="{C8E10888-1D89-B343-8141-C3F85EC8E2B6}"/>
              </a:ext>
            </a:extLst>
          </p:cNvPr>
          <p:cNvSpPr/>
          <p:nvPr/>
        </p:nvSpPr>
        <p:spPr>
          <a:xfrm>
            <a:off x="759999" y="1770284"/>
            <a:ext cx="3657600" cy="2415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10" name="Rectangle 9">
            <a:extLst>
              <a:ext uri="{FF2B5EF4-FFF2-40B4-BE49-F238E27FC236}">
                <a16:creationId xmlns:a16="http://schemas.microsoft.com/office/drawing/2014/main" id="{54DB9779-D88F-584E-A4C8-9519B79881C5}"/>
              </a:ext>
            </a:extLst>
          </p:cNvPr>
          <p:cNvSpPr/>
          <p:nvPr/>
        </p:nvSpPr>
        <p:spPr>
          <a:xfrm>
            <a:off x="759999" y="1770284"/>
            <a:ext cx="3657600" cy="2415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11" name="Rectangle 10">
            <a:extLst>
              <a:ext uri="{FF2B5EF4-FFF2-40B4-BE49-F238E27FC236}">
                <a16:creationId xmlns:a16="http://schemas.microsoft.com/office/drawing/2014/main" id="{3C82E566-6216-BE40-8CBE-9B7D64ABE695}"/>
              </a:ext>
            </a:extLst>
          </p:cNvPr>
          <p:cNvSpPr/>
          <p:nvPr/>
        </p:nvSpPr>
        <p:spPr>
          <a:xfrm>
            <a:off x="759999" y="1770284"/>
            <a:ext cx="3657600" cy="2415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14" name="Rectangle 13">
            <a:extLst>
              <a:ext uri="{FF2B5EF4-FFF2-40B4-BE49-F238E27FC236}">
                <a16:creationId xmlns:a16="http://schemas.microsoft.com/office/drawing/2014/main" id="{58C30AA6-B15B-4A46-8580-0E42ECDFF071}"/>
              </a:ext>
            </a:extLst>
          </p:cNvPr>
          <p:cNvSpPr/>
          <p:nvPr/>
        </p:nvSpPr>
        <p:spPr>
          <a:xfrm>
            <a:off x="759999" y="1770284"/>
            <a:ext cx="3657600" cy="2415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3" name="Title 2">
            <a:extLst>
              <a:ext uri="{FF2B5EF4-FFF2-40B4-BE49-F238E27FC236}">
                <a16:creationId xmlns:a16="http://schemas.microsoft.com/office/drawing/2014/main" id="{3AC66350-BF5B-1A46-8678-48A66732E618}"/>
              </a:ext>
            </a:extLst>
          </p:cNvPr>
          <p:cNvSpPr>
            <a:spLocks noGrp="1"/>
          </p:cNvSpPr>
          <p:nvPr>
            <p:ph type="title" hasCustomPrompt="1"/>
          </p:nvPr>
        </p:nvSpPr>
        <p:spPr>
          <a:xfrm>
            <a:off x="548640" y="730843"/>
            <a:ext cx="7315200" cy="507447"/>
          </a:xfrm>
        </p:spPr>
        <p:txBody>
          <a:bodyPr rIns="91440"/>
          <a:lstStyle/>
          <a:p>
            <a:r>
              <a:rPr lang="en-US" dirty="0"/>
              <a:t>Header w/table</a:t>
            </a:r>
          </a:p>
        </p:txBody>
      </p:sp>
      <p:sp>
        <p:nvSpPr>
          <p:cNvPr id="15" name="Rectangle 14">
            <a:extLst>
              <a:ext uri="{FF2B5EF4-FFF2-40B4-BE49-F238E27FC236}">
                <a16:creationId xmlns:a16="http://schemas.microsoft.com/office/drawing/2014/main" id="{A18331F1-7AA5-AA45-860A-29F70BCFED1D}"/>
              </a:ext>
            </a:extLst>
          </p:cNvPr>
          <p:cNvSpPr/>
          <p:nvPr userDrawn="1"/>
        </p:nvSpPr>
        <p:spPr>
          <a:xfrm>
            <a:off x="759999" y="1770284"/>
            <a:ext cx="3657600" cy="2415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5" name="Table Placeholder 4">
            <a:extLst>
              <a:ext uri="{FF2B5EF4-FFF2-40B4-BE49-F238E27FC236}">
                <a16:creationId xmlns:a16="http://schemas.microsoft.com/office/drawing/2014/main" id="{1A912E31-99DA-DB4D-AD95-91DA05F173DA}"/>
              </a:ext>
            </a:extLst>
          </p:cNvPr>
          <p:cNvSpPr>
            <a:spLocks noGrp="1"/>
          </p:cNvSpPr>
          <p:nvPr>
            <p:ph type="tbl" sz="quarter" idx="13"/>
          </p:nvPr>
        </p:nvSpPr>
        <p:spPr>
          <a:xfrm>
            <a:off x="1028700" y="1735752"/>
            <a:ext cx="6858000" cy="193771"/>
          </a:xfrm>
        </p:spPr>
        <p:txBody>
          <a:bodyPr lIns="0" tIns="0" anchor="t" anchorCtr="0"/>
          <a:lstStyle>
            <a:lvl1pPr algn="ctr">
              <a:defRPr/>
            </a:lvl1pPr>
          </a:lstStyle>
          <a:p>
            <a:r>
              <a:rPr lang="en-US"/>
              <a:t>Click icon to add table</a:t>
            </a:r>
            <a:endParaRPr lang="en-US" dirty="0"/>
          </a:p>
        </p:txBody>
      </p:sp>
    </p:spTree>
    <p:extLst>
      <p:ext uri="{BB962C8B-B14F-4D97-AF65-F5344CB8AC3E}">
        <p14:creationId xmlns:p14="http://schemas.microsoft.com/office/powerpoint/2010/main" val="765851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005587"/>
            </a:gs>
            <a:gs pos="100000">
              <a:srgbClr val="2774AE"/>
            </a:gs>
          </a:gsLst>
          <a:lin ang="0" scaled="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0920" y="730842"/>
            <a:ext cx="7315200" cy="509668"/>
          </a:xfrm>
          <a:prstGeom prst="rect">
            <a:avLst/>
          </a:prstGeom>
        </p:spPr>
        <p:txBody>
          <a:bodyPr vert="horz" lIns="91440" tIns="45720" rIns="91440" bIns="45720" rtlCol="0" anchor="t" anchorCtr="0">
            <a:spAutoFit/>
          </a:bodyPr>
          <a:lstStyle/>
          <a:p>
            <a:r>
              <a:rPr lang="en-US"/>
              <a:t>Click to edit Master title style</a:t>
            </a:r>
            <a:endParaRPr lang="en-US" dirty="0"/>
          </a:p>
        </p:txBody>
      </p:sp>
      <p:sp>
        <p:nvSpPr>
          <p:cNvPr id="12" name="Rectangle 11">
            <a:extLst>
              <a:ext uri="{FF2B5EF4-FFF2-40B4-BE49-F238E27FC236}">
                <a16:creationId xmlns:a16="http://schemas.microsoft.com/office/drawing/2014/main" id="{C8881879-6720-454A-9C19-77C259D3F84C}"/>
              </a:ext>
            </a:extLst>
          </p:cNvPr>
          <p:cNvSpPr/>
          <p:nvPr userDrawn="1"/>
        </p:nvSpPr>
        <p:spPr>
          <a:xfrm>
            <a:off x="640080" y="1431309"/>
            <a:ext cx="457200" cy="91355"/>
          </a:xfrm>
          <a:prstGeom prst="rect">
            <a:avLst/>
          </a:prstGeom>
          <a:solidFill>
            <a:srgbClr val="FFC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15" name="Rectangle 14">
            <a:extLst>
              <a:ext uri="{FF2B5EF4-FFF2-40B4-BE49-F238E27FC236}">
                <a16:creationId xmlns:a16="http://schemas.microsoft.com/office/drawing/2014/main" id="{1428D7E0-95BD-D74C-ACFA-E0C11E94A1A1}"/>
              </a:ext>
            </a:extLst>
          </p:cNvPr>
          <p:cNvSpPr/>
          <p:nvPr userDrawn="1"/>
        </p:nvSpPr>
        <p:spPr>
          <a:xfrm>
            <a:off x="0" y="4567961"/>
            <a:ext cx="9144000" cy="575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3" name="Text Placeholder 2"/>
          <p:cNvSpPr>
            <a:spLocks noGrp="1"/>
          </p:cNvSpPr>
          <p:nvPr>
            <p:ph type="body" idx="1"/>
          </p:nvPr>
        </p:nvSpPr>
        <p:spPr>
          <a:xfrm>
            <a:off x="550920" y="1735753"/>
            <a:ext cx="7315200" cy="1174683"/>
          </a:xfrm>
          <a:prstGeom prst="rect">
            <a:avLst/>
          </a:prstGeom>
        </p:spPr>
        <p:txBody>
          <a:bodyPr vert="horz" lIns="45720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137002" y="4819605"/>
            <a:ext cx="799180" cy="141446"/>
          </a:xfrm>
          <a:prstGeom prst="rect">
            <a:avLst/>
          </a:prstGeom>
        </p:spPr>
        <p:txBody>
          <a:bodyPr vert="horz" wrap="square" lIns="91440" tIns="9144" rIns="91440" bIns="9144" rtlCol="0" anchor="b" anchorCtr="0">
            <a:spAutoFit/>
          </a:bodyPr>
          <a:lstStyle>
            <a:lvl1pPr algn="r">
              <a:defRPr sz="799">
                <a:solidFill>
                  <a:srgbClr val="2774AE"/>
                </a:solidFill>
              </a:defRPr>
            </a:lvl1pPr>
          </a:lstStyle>
          <a:p>
            <a:fld id="{8368066F-241F-DA46-A244-6F6C08E1BFA8}" type="slidenum">
              <a:rPr lang="en-US" smtClean="0"/>
              <a:pPr/>
              <a:t>‹#›</a:t>
            </a:fld>
            <a:endParaRPr lang="en-US" dirty="0"/>
          </a:p>
        </p:txBody>
      </p:sp>
      <p:sp>
        <p:nvSpPr>
          <p:cNvPr id="9" name="Department name placeholder">
            <a:extLst>
              <a:ext uri="{FF2B5EF4-FFF2-40B4-BE49-F238E27FC236}">
                <a16:creationId xmlns:a16="http://schemas.microsoft.com/office/drawing/2014/main" id="{9BBED225-1B9B-A24F-95C5-AD96E77EE3E2}"/>
              </a:ext>
            </a:extLst>
          </p:cNvPr>
          <p:cNvSpPr txBox="1"/>
          <p:nvPr userDrawn="1"/>
        </p:nvSpPr>
        <p:spPr>
          <a:xfrm>
            <a:off x="1028266" y="4824218"/>
            <a:ext cx="2651760" cy="137033"/>
          </a:xfrm>
          <a:prstGeom prst="rect">
            <a:avLst/>
          </a:prstGeom>
          <a:noFill/>
        </p:spPr>
        <p:txBody>
          <a:bodyPr wrap="square" lIns="0" tIns="4568" bIns="4568" rtlCol="0" anchor="b" anchorCtr="0">
            <a:spAutoFit/>
          </a:bodyPr>
          <a:lstStyle/>
          <a:p>
            <a:pPr algn="l"/>
            <a:r>
              <a:rPr lang="en-US" sz="799" dirty="0">
                <a:solidFill>
                  <a:srgbClr val="2774AE"/>
                </a:solidFill>
              </a:rPr>
              <a:t>Emergency Medicine </a:t>
            </a:r>
          </a:p>
        </p:txBody>
      </p:sp>
      <p:pic>
        <p:nvPicPr>
          <p:cNvPr id="32" name="Logo">
            <a:extLst>
              <a:ext uri="{FF2B5EF4-FFF2-40B4-BE49-F238E27FC236}">
                <a16:creationId xmlns:a16="http://schemas.microsoft.com/office/drawing/2014/main" id="{754356CA-9599-BB41-AC0C-C4167408CDC7}"/>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57201" y="4796159"/>
            <a:ext cx="423229" cy="136399"/>
          </a:xfrm>
          <a:prstGeom prst="rect">
            <a:avLst/>
          </a:prstGeom>
        </p:spPr>
      </p:pic>
    </p:spTree>
    <p:extLst>
      <p:ext uri="{BB962C8B-B14F-4D97-AF65-F5344CB8AC3E}">
        <p14:creationId xmlns:p14="http://schemas.microsoft.com/office/powerpoint/2010/main" val="221975405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hf hdr="0" ftr="0"/>
  <p:txStyles>
    <p:titleStyle>
      <a:lvl1pPr algn="l" defTabSz="685183" rtl="0" eaLnBrk="1" latinLnBrk="0" hangingPunct="1">
        <a:lnSpc>
          <a:spcPct val="90000"/>
        </a:lnSpc>
        <a:spcBef>
          <a:spcPct val="0"/>
        </a:spcBef>
        <a:buNone/>
        <a:defRPr sz="2997" b="1" kern="1200">
          <a:solidFill>
            <a:schemeClr val="bg1"/>
          </a:solidFill>
          <a:latin typeface="+mj-lt"/>
          <a:ea typeface="+mj-ea"/>
          <a:cs typeface="+mj-cs"/>
        </a:defRPr>
      </a:lvl1pPr>
    </p:titleStyle>
    <p:bodyStyle>
      <a:lvl1pPr marL="0" indent="0" algn="l" defTabSz="685183" rtl="0" eaLnBrk="1" latinLnBrk="0" hangingPunct="1">
        <a:lnSpc>
          <a:spcPct val="90000"/>
        </a:lnSpc>
        <a:spcBef>
          <a:spcPts val="749"/>
        </a:spcBef>
        <a:buFont typeface="Arial" panose="020B0604020202020204" pitchFamily="34" charset="0"/>
        <a:buNone/>
        <a:defRPr sz="1399" kern="1200" spc="0" baseline="0">
          <a:solidFill>
            <a:schemeClr val="bg1"/>
          </a:solidFill>
          <a:latin typeface="+mn-lt"/>
          <a:ea typeface="+mn-ea"/>
          <a:cs typeface="+mn-cs"/>
        </a:defRPr>
      </a:lvl1pPr>
      <a:lvl2pPr marL="274073" indent="0" algn="l" defTabSz="685183" rtl="0" eaLnBrk="1" latinLnBrk="0" hangingPunct="1">
        <a:lnSpc>
          <a:spcPct val="90000"/>
        </a:lnSpc>
        <a:spcBef>
          <a:spcPts val="375"/>
        </a:spcBef>
        <a:buFont typeface="Arial" panose="020B0604020202020204" pitchFamily="34" charset="0"/>
        <a:buNone/>
        <a:defRPr sz="1399" kern="1200" spc="0" baseline="0">
          <a:solidFill>
            <a:schemeClr val="bg1"/>
          </a:solidFill>
          <a:latin typeface="+mn-lt"/>
          <a:ea typeface="+mn-ea"/>
          <a:cs typeface="+mn-cs"/>
        </a:defRPr>
      </a:lvl2pPr>
      <a:lvl3pPr marL="548146" indent="0" algn="l" defTabSz="685183" rtl="0" eaLnBrk="1" latinLnBrk="0" hangingPunct="1">
        <a:lnSpc>
          <a:spcPct val="90000"/>
        </a:lnSpc>
        <a:spcBef>
          <a:spcPts val="375"/>
        </a:spcBef>
        <a:buFont typeface="Arial" panose="020B0604020202020204" pitchFamily="34" charset="0"/>
        <a:buNone/>
        <a:defRPr sz="1399" kern="1200" spc="0" baseline="0">
          <a:solidFill>
            <a:schemeClr val="bg1"/>
          </a:solidFill>
          <a:latin typeface="+mn-lt"/>
          <a:ea typeface="+mn-ea"/>
          <a:cs typeface="+mn-cs"/>
        </a:defRPr>
      </a:lvl3pPr>
      <a:lvl4pPr marL="822219" indent="0" algn="l" defTabSz="685183" rtl="0" eaLnBrk="1" latinLnBrk="0" hangingPunct="1">
        <a:lnSpc>
          <a:spcPct val="90000"/>
        </a:lnSpc>
        <a:spcBef>
          <a:spcPts val="375"/>
        </a:spcBef>
        <a:buFont typeface="Arial" panose="020B0604020202020204" pitchFamily="34" charset="0"/>
        <a:buNone/>
        <a:defRPr sz="1399" kern="1200" spc="0" baseline="0">
          <a:solidFill>
            <a:schemeClr val="bg1"/>
          </a:solidFill>
          <a:latin typeface="+mn-lt"/>
          <a:ea typeface="+mn-ea"/>
          <a:cs typeface="+mn-cs"/>
        </a:defRPr>
      </a:lvl4pPr>
      <a:lvl5pPr marL="1096292" indent="0" algn="l" defTabSz="685183" rtl="0" eaLnBrk="1" latinLnBrk="0" hangingPunct="1">
        <a:lnSpc>
          <a:spcPct val="90000"/>
        </a:lnSpc>
        <a:spcBef>
          <a:spcPts val="375"/>
        </a:spcBef>
        <a:buFont typeface="Arial" panose="020B0604020202020204" pitchFamily="34" charset="0"/>
        <a:buNone/>
        <a:defRPr sz="1399" kern="1200" spc="0" baseline="0">
          <a:solidFill>
            <a:schemeClr val="bg1"/>
          </a:solidFill>
          <a:latin typeface="+mn-lt"/>
          <a:ea typeface="+mn-ea"/>
          <a:cs typeface="+mn-cs"/>
        </a:defRPr>
      </a:lvl5pPr>
      <a:lvl6pPr marL="1884253" indent="-171296" algn="l" defTabSz="685183"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6pPr>
      <a:lvl7pPr marL="2226844" indent="-171296" algn="l" defTabSz="685183"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7pPr>
      <a:lvl8pPr marL="2569435" indent="-171296" algn="l" defTabSz="685183"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8pPr>
      <a:lvl9pPr marL="2912027" indent="-171296" algn="l" defTabSz="685183"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9pPr>
    </p:bodyStyle>
    <p:otherStyle>
      <a:defPPr>
        <a:defRPr lang="en-US"/>
      </a:defPPr>
      <a:lvl1pPr marL="0" algn="l" defTabSz="685183" rtl="0" eaLnBrk="1" latinLnBrk="0" hangingPunct="1">
        <a:defRPr sz="1349" kern="1200">
          <a:solidFill>
            <a:schemeClr val="tx1"/>
          </a:solidFill>
          <a:latin typeface="+mn-lt"/>
          <a:ea typeface="+mn-ea"/>
          <a:cs typeface="+mn-cs"/>
        </a:defRPr>
      </a:lvl1pPr>
      <a:lvl2pPr marL="342591" algn="l" defTabSz="685183" rtl="0" eaLnBrk="1" latinLnBrk="0" hangingPunct="1">
        <a:defRPr sz="1349" kern="1200">
          <a:solidFill>
            <a:schemeClr val="tx1"/>
          </a:solidFill>
          <a:latin typeface="+mn-lt"/>
          <a:ea typeface="+mn-ea"/>
          <a:cs typeface="+mn-cs"/>
        </a:defRPr>
      </a:lvl2pPr>
      <a:lvl3pPr marL="685183" algn="l" defTabSz="685183" rtl="0" eaLnBrk="1" latinLnBrk="0" hangingPunct="1">
        <a:defRPr sz="1349" kern="1200">
          <a:solidFill>
            <a:schemeClr val="tx1"/>
          </a:solidFill>
          <a:latin typeface="+mn-lt"/>
          <a:ea typeface="+mn-ea"/>
          <a:cs typeface="+mn-cs"/>
        </a:defRPr>
      </a:lvl3pPr>
      <a:lvl4pPr marL="1027774" algn="l" defTabSz="685183" rtl="0" eaLnBrk="1" latinLnBrk="0" hangingPunct="1">
        <a:defRPr sz="1349" kern="1200">
          <a:solidFill>
            <a:schemeClr val="tx1"/>
          </a:solidFill>
          <a:latin typeface="+mn-lt"/>
          <a:ea typeface="+mn-ea"/>
          <a:cs typeface="+mn-cs"/>
        </a:defRPr>
      </a:lvl4pPr>
      <a:lvl5pPr marL="1370366" algn="l" defTabSz="685183" rtl="0" eaLnBrk="1" latinLnBrk="0" hangingPunct="1">
        <a:defRPr sz="1349" kern="1200">
          <a:solidFill>
            <a:schemeClr val="tx1"/>
          </a:solidFill>
          <a:latin typeface="+mn-lt"/>
          <a:ea typeface="+mn-ea"/>
          <a:cs typeface="+mn-cs"/>
        </a:defRPr>
      </a:lvl5pPr>
      <a:lvl6pPr marL="1712957" algn="l" defTabSz="685183" rtl="0" eaLnBrk="1" latinLnBrk="0" hangingPunct="1">
        <a:defRPr sz="1349" kern="1200">
          <a:solidFill>
            <a:schemeClr val="tx1"/>
          </a:solidFill>
          <a:latin typeface="+mn-lt"/>
          <a:ea typeface="+mn-ea"/>
          <a:cs typeface="+mn-cs"/>
        </a:defRPr>
      </a:lvl6pPr>
      <a:lvl7pPr marL="2055548" algn="l" defTabSz="685183" rtl="0" eaLnBrk="1" latinLnBrk="0" hangingPunct="1">
        <a:defRPr sz="1349" kern="1200">
          <a:solidFill>
            <a:schemeClr val="tx1"/>
          </a:solidFill>
          <a:latin typeface="+mn-lt"/>
          <a:ea typeface="+mn-ea"/>
          <a:cs typeface="+mn-cs"/>
        </a:defRPr>
      </a:lvl7pPr>
      <a:lvl8pPr marL="2398140" algn="l" defTabSz="685183" rtl="0" eaLnBrk="1" latinLnBrk="0" hangingPunct="1">
        <a:defRPr sz="1349" kern="1200">
          <a:solidFill>
            <a:schemeClr val="tx1"/>
          </a:solidFill>
          <a:latin typeface="+mn-lt"/>
          <a:ea typeface="+mn-ea"/>
          <a:cs typeface="+mn-cs"/>
        </a:defRPr>
      </a:lvl8pPr>
      <a:lvl9pPr marL="2740731" algn="l" defTabSz="685183" rtl="0" eaLnBrk="1" latinLnBrk="0" hangingPunct="1">
        <a:defRPr sz="134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81C59A-CE49-4E37-9C5F-64B04D0D1B15}"/>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E3A92C-6291-4E69-B399-B39B88F1B275}"/>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AC93CC-D61A-4774-87C4-DDF8301360CF}"/>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6EF86CD-0841-4374-B8D0-DD94217D1F40}" type="datetimeFigureOut">
              <a:rPr lang="en-US" smtClean="0"/>
              <a:t>5/26/2023</a:t>
            </a:fld>
            <a:endParaRPr lang="en-US"/>
          </a:p>
        </p:txBody>
      </p:sp>
      <p:sp>
        <p:nvSpPr>
          <p:cNvPr id="5" name="Footer Placeholder 4">
            <a:extLst>
              <a:ext uri="{FF2B5EF4-FFF2-40B4-BE49-F238E27FC236}">
                <a16:creationId xmlns:a16="http://schemas.microsoft.com/office/drawing/2014/main" id="{4D3DEBF9-A415-492F-AEAB-ACD1C26CF777}"/>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1948456-CDDC-4081-8D72-EC124D06F6B5}"/>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FB33ED7-78AD-443D-BB60-8172D8A28A3D}" type="slidenum">
              <a:rPr lang="en-US" smtClean="0"/>
              <a:t>‹#›</a:t>
            </a:fld>
            <a:endParaRPr lang="en-US"/>
          </a:p>
        </p:txBody>
      </p:sp>
    </p:spTree>
    <p:extLst>
      <p:ext uri="{BB962C8B-B14F-4D97-AF65-F5344CB8AC3E}">
        <p14:creationId xmlns:p14="http://schemas.microsoft.com/office/powerpoint/2010/main" val="403051047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F2D779-F8FD-6D73-2B1E-18803E94F25F}"/>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CDDB96-36B9-8FFA-AE8F-0072BCBCBEE3}"/>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935764-6258-033B-F9CE-90C269B2606B}"/>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A4259AF-E6F7-48BE-86A3-9F642C7684DF}" type="datetimeFigureOut">
              <a:rPr lang="en-US" smtClean="0"/>
              <a:t>5/26/2023</a:t>
            </a:fld>
            <a:endParaRPr lang="en-US"/>
          </a:p>
        </p:txBody>
      </p:sp>
      <p:sp>
        <p:nvSpPr>
          <p:cNvPr id="5" name="Footer Placeholder 4">
            <a:extLst>
              <a:ext uri="{FF2B5EF4-FFF2-40B4-BE49-F238E27FC236}">
                <a16:creationId xmlns:a16="http://schemas.microsoft.com/office/drawing/2014/main" id="{3049775B-DD88-DB20-49DD-72AD874C23BE}"/>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06A8453-104B-0C92-282A-5E6253B6CE85}"/>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D840E84-1CE1-4CA4-8AFC-D9564F323544}" type="slidenum">
              <a:rPr lang="en-US" smtClean="0"/>
              <a:t>‹#›</a:t>
            </a:fld>
            <a:endParaRPr lang="en-US"/>
          </a:p>
        </p:txBody>
      </p:sp>
    </p:spTree>
    <p:extLst>
      <p:ext uri="{BB962C8B-B14F-4D97-AF65-F5344CB8AC3E}">
        <p14:creationId xmlns:p14="http://schemas.microsoft.com/office/powerpoint/2010/main" val="345310799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5"/>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1" y="1369219"/>
            <a:ext cx="7886700" cy="326350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1" y="4767264"/>
            <a:ext cx="2057400" cy="273844"/>
          </a:xfrm>
          <a:prstGeom prst="rect">
            <a:avLst/>
          </a:prstGeom>
        </p:spPr>
        <p:txBody>
          <a:bodyPr vert="horz" lIns="91440" tIns="45720" rIns="91440" bIns="45720" rtlCol="0" anchor="ctr"/>
          <a:lstStyle>
            <a:lvl1pPr algn="l">
              <a:defRPr sz="522">
                <a:solidFill>
                  <a:schemeClr val="tx1">
                    <a:tint val="75000"/>
                  </a:schemeClr>
                </a:solidFill>
              </a:defRPr>
            </a:lvl1pPr>
          </a:lstStyle>
          <a:p>
            <a:fld id="{E71381EB-0490-4B15-9ACA-236370F2B510}" type="datetimeFigureOut">
              <a:rPr lang="en-US" smtClean="0"/>
              <a:t>5/26/2023</a:t>
            </a:fld>
            <a:endParaRPr lang="en-US"/>
          </a:p>
        </p:txBody>
      </p:sp>
      <p:sp>
        <p:nvSpPr>
          <p:cNvPr id="5" name="Footer Placeholder 4"/>
          <p:cNvSpPr>
            <a:spLocks noGrp="1"/>
          </p:cNvSpPr>
          <p:nvPr>
            <p:ph type="ftr" sz="quarter" idx="3"/>
          </p:nvPr>
        </p:nvSpPr>
        <p:spPr>
          <a:xfrm>
            <a:off x="3028951" y="4767264"/>
            <a:ext cx="3086100" cy="273844"/>
          </a:xfrm>
          <a:prstGeom prst="rect">
            <a:avLst/>
          </a:prstGeom>
        </p:spPr>
        <p:txBody>
          <a:bodyPr vert="horz" lIns="91440" tIns="45720" rIns="91440" bIns="45720" rtlCol="0" anchor="ctr"/>
          <a:lstStyle>
            <a:lvl1pPr algn="ctr">
              <a:defRPr sz="52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1" y="4767264"/>
            <a:ext cx="2057400" cy="273844"/>
          </a:xfrm>
          <a:prstGeom prst="rect">
            <a:avLst/>
          </a:prstGeom>
        </p:spPr>
        <p:txBody>
          <a:bodyPr vert="horz" lIns="91440" tIns="45720" rIns="91440" bIns="45720" rtlCol="0" anchor="ctr"/>
          <a:lstStyle>
            <a:lvl1pPr algn="r">
              <a:defRPr sz="522">
                <a:solidFill>
                  <a:schemeClr val="tx1">
                    <a:tint val="75000"/>
                  </a:schemeClr>
                </a:solidFill>
              </a:defRPr>
            </a:lvl1pPr>
          </a:lstStyle>
          <a:p>
            <a:fld id="{FCC02E4B-9647-485D-B22C-380CE5EF9BF9}" type="slidenum">
              <a:rPr lang="en-US" smtClean="0"/>
              <a:t>‹#›</a:t>
            </a:fld>
            <a:endParaRPr lang="en-US"/>
          </a:p>
        </p:txBody>
      </p:sp>
    </p:spTree>
    <p:extLst>
      <p:ext uri="{BB962C8B-B14F-4D97-AF65-F5344CB8AC3E}">
        <p14:creationId xmlns:p14="http://schemas.microsoft.com/office/powerpoint/2010/main" val="131509021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397481" rtl="0" eaLnBrk="1" latinLnBrk="0" hangingPunct="1">
        <a:lnSpc>
          <a:spcPct val="90000"/>
        </a:lnSpc>
        <a:spcBef>
          <a:spcPct val="0"/>
        </a:spcBef>
        <a:buNone/>
        <a:defRPr sz="1913" kern="1200">
          <a:solidFill>
            <a:schemeClr val="tx1"/>
          </a:solidFill>
          <a:latin typeface="+mj-lt"/>
          <a:ea typeface="+mj-ea"/>
          <a:cs typeface="+mj-cs"/>
        </a:defRPr>
      </a:lvl1pPr>
    </p:titleStyle>
    <p:bodyStyle>
      <a:lvl1pPr marL="99370" indent="-99370" algn="l" defTabSz="397481" rtl="0" eaLnBrk="1" latinLnBrk="0" hangingPunct="1">
        <a:lnSpc>
          <a:spcPct val="90000"/>
        </a:lnSpc>
        <a:spcBef>
          <a:spcPts val="435"/>
        </a:spcBef>
        <a:buFont typeface="Arial" panose="020B0604020202020204" pitchFamily="34" charset="0"/>
        <a:buChar char="•"/>
        <a:defRPr sz="1217" kern="1200">
          <a:solidFill>
            <a:schemeClr val="tx1"/>
          </a:solidFill>
          <a:latin typeface="+mn-lt"/>
          <a:ea typeface="+mn-ea"/>
          <a:cs typeface="+mn-cs"/>
        </a:defRPr>
      </a:lvl1pPr>
      <a:lvl2pPr marL="298110" indent="-99370" algn="l" defTabSz="397481" rtl="0" eaLnBrk="1" latinLnBrk="0" hangingPunct="1">
        <a:lnSpc>
          <a:spcPct val="90000"/>
        </a:lnSpc>
        <a:spcBef>
          <a:spcPts val="217"/>
        </a:spcBef>
        <a:buFont typeface="Arial" panose="020B0604020202020204" pitchFamily="34" charset="0"/>
        <a:buChar char="•"/>
        <a:defRPr sz="1043" kern="1200">
          <a:solidFill>
            <a:schemeClr val="tx1"/>
          </a:solidFill>
          <a:latin typeface="+mn-lt"/>
          <a:ea typeface="+mn-ea"/>
          <a:cs typeface="+mn-cs"/>
        </a:defRPr>
      </a:lvl2pPr>
      <a:lvl3pPr marL="496851" indent="-99370" algn="l" defTabSz="397481" rtl="0" eaLnBrk="1" latinLnBrk="0" hangingPunct="1">
        <a:lnSpc>
          <a:spcPct val="90000"/>
        </a:lnSpc>
        <a:spcBef>
          <a:spcPts val="217"/>
        </a:spcBef>
        <a:buFont typeface="Arial" panose="020B0604020202020204" pitchFamily="34" charset="0"/>
        <a:buChar char="•"/>
        <a:defRPr sz="869" kern="1200">
          <a:solidFill>
            <a:schemeClr val="tx1"/>
          </a:solidFill>
          <a:latin typeface="+mn-lt"/>
          <a:ea typeface="+mn-ea"/>
          <a:cs typeface="+mn-cs"/>
        </a:defRPr>
      </a:lvl3pPr>
      <a:lvl4pPr marL="695591" indent="-99370" algn="l" defTabSz="397481" rtl="0" eaLnBrk="1" latinLnBrk="0" hangingPunct="1">
        <a:lnSpc>
          <a:spcPct val="90000"/>
        </a:lnSpc>
        <a:spcBef>
          <a:spcPts val="217"/>
        </a:spcBef>
        <a:buFont typeface="Arial" panose="020B0604020202020204" pitchFamily="34" charset="0"/>
        <a:buChar char="•"/>
        <a:defRPr sz="782" kern="1200">
          <a:solidFill>
            <a:schemeClr val="tx1"/>
          </a:solidFill>
          <a:latin typeface="+mn-lt"/>
          <a:ea typeface="+mn-ea"/>
          <a:cs typeface="+mn-cs"/>
        </a:defRPr>
      </a:lvl4pPr>
      <a:lvl5pPr marL="894331" indent="-99370" algn="l" defTabSz="397481" rtl="0" eaLnBrk="1" latinLnBrk="0" hangingPunct="1">
        <a:lnSpc>
          <a:spcPct val="90000"/>
        </a:lnSpc>
        <a:spcBef>
          <a:spcPts val="217"/>
        </a:spcBef>
        <a:buFont typeface="Arial" panose="020B0604020202020204" pitchFamily="34" charset="0"/>
        <a:buChar char="•"/>
        <a:defRPr sz="782" kern="1200">
          <a:solidFill>
            <a:schemeClr val="tx1"/>
          </a:solidFill>
          <a:latin typeface="+mn-lt"/>
          <a:ea typeface="+mn-ea"/>
          <a:cs typeface="+mn-cs"/>
        </a:defRPr>
      </a:lvl5pPr>
      <a:lvl6pPr marL="1093071" indent="-99370" algn="l" defTabSz="397481" rtl="0" eaLnBrk="1" latinLnBrk="0" hangingPunct="1">
        <a:lnSpc>
          <a:spcPct val="90000"/>
        </a:lnSpc>
        <a:spcBef>
          <a:spcPts val="217"/>
        </a:spcBef>
        <a:buFont typeface="Arial" panose="020B0604020202020204" pitchFamily="34" charset="0"/>
        <a:buChar char="•"/>
        <a:defRPr sz="782" kern="1200">
          <a:solidFill>
            <a:schemeClr val="tx1"/>
          </a:solidFill>
          <a:latin typeface="+mn-lt"/>
          <a:ea typeface="+mn-ea"/>
          <a:cs typeface="+mn-cs"/>
        </a:defRPr>
      </a:lvl6pPr>
      <a:lvl7pPr marL="1291812" indent="-99370" algn="l" defTabSz="397481" rtl="0" eaLnBrk="1" latinLnBrk="0" hangingPunct="1">
        <a:lnSpc>
          <a:spcPct val="90000"/>
        </a:lnSpc>
        <a:spcBef>
          <a:spcPts val="217"/>
        </a:spcBef>
        <a:buFont typeface="Arial" panose="020B0604020202020204" pitchFamily="34" charset="0"/>
        <a:buChar char="•"/>
        <a:defRPr sz="782" kern="1200">
          <a:solidFill>
            <a:schemeClr val="tx1"/>
          </a:solidFill>
          <a:latin typeface="+mn-lt"/>
          <a:ea typeface="+mn-ea"/>
          <a:cs typeface="+mn-cs"/>
        </a:defRPr>
      </a:lvl7pPr>
      <a:lvl8pPr marL="1490552" indent="-99370" algn="l" defTabSz="397481" rtl="0" eaLnBrk="1" latinLnBrk="0" hangingPunct="1">
        <a:lnSpc>
          <a:spcPct val="90000"/>
        </a:lnSpc>
        <a:spcBef>
          <a:spcPts val="217"/>
        </a:spcBef>
        <a:buFont typeface="Arial" panose="020B0604020202020204" pitchFamily="34" charset="0"/>
        <a:buChar char="•"/>
        <a:defRPr sz="782" kern="1200">
          <a:solidFill>
            <a:schemeClr val="tx1"/>
          </a:solidFill>
          <a:latin typeface="+mn-lt"/>
          <a:ea typeface="+mn-ea"/>
          <a:cs typeface="+mn-cs"/>
        </a:defRPr>
      </a:lvl8pPr>
      <a:lvl9pPr marL="1689292" indent="-99370" algn="l" defTabSz="397481" rtl="0" eaLnBrk="1" latinLnBrk="0" hangingPunct="1">
        <a:lnSpc>
          <a:spcPct val="90000"/>
        </a:lnSpc>
        <a:spcBef>
          <a:spcPts val="217"/>
        </a:spcBef>
        <a:buFont typeface="Arial" panose="020B0604020202020204" pitchFamily="34" charset="0"/>
        <a:buChar char="•"/>
        <a:defRPr sz="782" kern="1200">
          <a:solidFill>
            <a:schemeClr val="tx1"/>
          </a:solidFill>
          <a:latin typeface="+mn-lt"/>
          <a:ea typeface="+mn-ea"/>
          <a:cs typeface="+mn-cs"/>
        </a:defRPr>
      </a:lvl9pPr>
    </p:bodyStyle>
    <p:otherStyle>
      <a:defPPr>
        <a:defRPr lang="en-US"/>
      </a:defPPr>
      <a:lvl1pPr marL="0" algn="l" defTabSz="397481" rtl="0" eaLnBrk="1" latinLnBrk="0" hangingPunct="1">
        <a:defRPr sz="782" kern="1200">
          <a:solidFill>
            <a:schemeClr val="tx1"/>
          </a:solidFill>
          <a:latin typeface="+mn-lt"/>
          <a:ea typeface="+mn-ea"/>
          <a:cs typeface="+mn-cs"/>
        </a:defRPr>
      </a:lvl1pPr>
      <a:lvl2pPr marL="198740" algn="l" defTabSz="397481" rtl="0" eaLnBrk="1" latinLnBrk="0" hangingPunct="1">
        <a:defRPr sz="782" kern="1200">
          <a:solidFill>
            <a:schemeClr val="tx1"/>
          </a:solidFill>
          <a:latin typeface="+mn-lt"/>
          <a:ea typeface="+mn-ea"/>
          <a:cs typeface="+mn-cs"/>
        </a:defRPr>
      </a:lvl2pPr>
      <a:lvl3pPr marL="397481" algn="l" defTabSz="397481" rtl="0" eaLnBrk="1" latinLnBrk="0" hangingPunct="1">
        <a:defRPr sz="782" kern="1200">
          <a:solidFill>
            <a:schemeClr val="tx1"/>
          </a:solidFill>
          <a:latin typeface="+mn-lt"/>
          <a:ea typeface="+mn-ea"/>
          <a:cs typeface="+mn-cs"/>
        </a:defRPr>
      </a:lvl3pPr>
      <a:lvl4pPr marL="596221" algn="l" defTabSz="397481" rtl="0" eaLnBrk="1" latinLnBrk="0" hangingPunct="1">
        <a:defRPr sz="782" kern="1200">
          <a:solidFill>
            <a:schemeClr val="tx1"/>
          </a:solidFill>
          <a:latin typeface="+mn-lt"/>
          <a:ea typeface="+mn-ea"/>
          <a:cs typeface="+mn-cs"/>
        </a:defRPr>
      </a:lvl4pPr>
      <a:lvl5pPr marL="794961" algn="l" defTabSz="397481" rtl="0" eaLnBrk="1" latinLnBrk="0" hangingPunct="1">
        <a:defRPr sz="782" kern="1200">
          <a:solidFill>
            <a:schemeClr val="tx1"/>
          </a:solidFill>
          <a:latin typeface="+mn-lt"/>
          <a:ea typeface="+mn-ea"/>
          <a:cs typeface="+mn-cs"/>
        </a:defRPr>
      </a:lvl5pPr>
      <a:lvl6pPr marL="993701" algn="l" defTabSz="397481" rtl="0" eaLnBrk="1" latinLnBrk="0" hangingPunct="1">
        <a:defRPr sz="782" kern="1200">
          <a:solidFill>
            <a:schemeClr val="tx1"/>
          </a:solidFill>
          <a:latin typeface="+mn-lt"/>
          <a:ea typeface="+mn-ea"/>
          <a:cs typeface="+mn-cs"/>
        </a:defRPr>
      </a:lvl6pPr>
      <a:lvl7pPr marL="1192442" algn="l" defTabSz="397481" rtl="0" eaLnBrk="1" latinLnBrk="0" hangingPunct="1">
        <a:defRPr sz="782" kern="1200">
          <a:solidFill>
            <a:schemeClr val="tx1"/>
          </a:solidFill>
          <a:latin typeface="+mn-lt"/>
          <a:ea typeface="+mn-ea"/>
          <a:cs typeface="+mn-cs"/>
        </a:defRPr>
      </a:lvl7pPr>
      <a:lvl8pPr marL="1391182" algn="l" defTabSz="397481" rtl="0" eaLnBrk="1" latinLnBrk="0" hangingPunct="1">
        <a:defRPr sz="782" kern="1200">
          <a:solidFill>
            <a:schemeClr val="tx1"/>
          </a:solidFill>
          <a:latin typeface="+mn-lt"/>
          <a:ea typeface="+mn-ea"/>
          <a:cs typeface="+mn-cs"/>
        </a:defRPr>
      </a:lvl8pPr>
      <a:lvl9pPr marL="1589922" algn="l" defTabSz="397481" rtl="0" eaLnBrk="1" latinLnBrk="0" hangingPunct="1">
        <a:defRPr sz="782"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569214"/>
            <a:ext cx="2582693"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842878"/>
            <a:ext cx="2210612" cy="345088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648081"/>
            <a:ext cx="5486400" cy="384048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6849" y="4767263"/>
            <a:ext cx="2057400" cy="273844"/>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fld id="{3C2AEAEE-7261-4193-BD58-0244F88CEB19}" type="datetimeFigureOut">
              <a:rPr lang="en-US" smtClean="0"/>
              <a:t>5/26/2023</a:t>
            </a:fld>
            <a:endParaRPr lang="en-US"/>
          </a:p>
        </p:txBody>
      </p:sp>
      <p:sp>
        <p:nvSpPr>
          <p:cNvPr id="5" name="Footer Placeholder 4"/>
          <p:cNvSpPr>
            <a:spLocks noGrp="1"/>
          </p:cNvSpPr>
          <p:nvPr>
            <p:ph type="ftr" sz="quarter" idx="3"/>
          </p:nvPr>
        </p:nvSpPr>
        <p:spPr>
          <a:xfrm>
            <a:off x="2901951" y="4767263"/>
            <a:ext cx="4433638" cy="273844"/>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7975602" y="4767263"/>
            <a:ext cx="1148195" cy="273844"/>
          </a:xfrm>
          <a:prstGeom prst="rect">
            <a:avLst/>
          </a:prstGeom>
        </p:spPr>
        <p:txBody>
          <a:bodyPr vert="horz" lIns="91440" tIns="45720" rIns="91440" bIns="45720" rtlCol="0" anchor="ctr"/>
          <a:lstStyle>
            <a:lvl1pPr algn="r">
              <a:defRPr sz="900" b="1">
                <a:solidFill>
                  <a:schemeClr val="accent1"/>
                </a:solidFill>
              </a:defRPr>
            </a:lvl1pPr>
          </a:lstStyle>
          <a:p>
            <a:fld id="{BA1C15B0-97B5-4FEA-B115-33807A458628}" type="slidenum">
              <a:rPr lang="en-US" smtClean="0"/>
              <a:t>‹#›</a:t>
            </a:fld>
            <a:endParaRPr lang="en-US"/>
          </a:p>
        </p:txBody>
      </p:sp>
    </p:spTree>
    <p:extLst>
      <p:ext uri="{BB962C8B-B14F-4D97-AF65-F5344CB8AC3E}">
        <p14:creationId xmlns:p14="http://schemas.microsoft.com/office/powerpoint/2010/main" val="231450861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685800" rtl="0" eaLnBrk="1" latinLnBrk="0" hangingPunct="1">
        <a:lnSpc>
          <a:spcPct val="90000"/>
        </a:lnSpc>
        <a:spcBef>
          <a:spcPct val="0"/>
        </a:spcBef>
        <a:buNone/>
        <a:defRPr sz="2700" kern="1200" spc="-45" baseline="0">
          <a:solidFill>
            <a:srgbClr val="FFFFFF"/>
          </a:solidFill>
          <a:latin typeface="+mj-lt"/>
          <a:ea typeface="+mj-ea"/>
          <a:cs typeface="+mj-cs"/>
        </a:defRPr>
      </a:lvl1pPr>
    </p:titleStyle>
    <p:bodyStyle>
      <a:lvl1pPr marL="137160" indent="-137160" algn="l" defTabSz="685800" rtl="0" eaLnBrk="1" latinLnBrk="0" hangingPunct="1">
        <a:lnSpc>
          <a:spcPct val="90000"/>
        </a:lnSpc>
        <a:spcBef>
          <a:spcPts val="900"/>
        </a:spcBef>
        <a:buClr>
          <a:schemeClr val="accent1"/>
        </a:buClr>
        <a:buFont typeface="Wingdings 2" pitchFamily="18" charset="2"/>
        <a:buChar char=""/>
        <a:defRPr sz="1500" kern="1200">
          <a:solidFill>
            <a:schemeClr val="tx1">
              <a:lumMod val="65000"/>
              <a:lumOff val="35000"/>
            </a:schemeClr>
          </a:solidFill>
          <a:latin typeface="+mn-lt"/>
          <a:ea typeface="+mn-ea"/>
          <a:cs typeface="+mn-cs"/>
        </a:defRPr>
      </a:lvl1pPr>
      <a:lvl2pPr marL="5143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350" kern="1200">
          <a:solidFill>
            <a:schemeClr val="tx1">
              <a:lumMod val="65000"/>
              <a:lumOff val="35000"/>
            </a:schemeClr>
          </a:solidFill>
          <a:latin typeface="+mn-lt"/>
          <a:ea typeface="+mn-ea"/>
          <a:cs typeface="+mn-cs"/>
        </a:defRPr>
      </a:lvl2pPr>
      <a:lvl3pPr marL="8572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2001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4pPr>
      <a:lvl5pPr marL="15430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6pPr>
      <a:lvl7pPr marL="22288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7pPr>
      <a:lvl8pPr marL="25717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8pPr>
      <a:lvl9pPr marL="29146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jpg"/><Relationship Id="rId2" Type="http://schemas.openxmlformats.org/officeDocument/2006/relationships/diagramData" Target="../diagrams/data3.xml"/><Relationship Id="rId1" Type="http://schemas.openxmlformats.org/officeDocument/2006/relationships/slideLayout" Target="../slideLayouts/slideLayout2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jpg"/><Relationship Id="rId2" Type="http://schemas.openxmlformats.org/officeDocument/2006/relationships/diagramData" Target="../diagrams/data4.xml"/><Relationship Id="rId1" Type="http://schemas.openxmlformats.org/officeDocument/2006/relationships/slideLayout" Target="../slideLayouts/slideLayout2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5.png"/><Relationship Id="rId7"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5.xml"/><Relationship Id="rId6" Type="http://schemas.openxmlformats.org/officeDocument/2006/relationships/image" Target="../media/image11.png"/><Relationship Id="rId5" Type="http://schemas.openxmlformats.org/officeDocument/2006/relationships/image" Target="../media/image3.jp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3.jpg"/><Relationship Id="rId2" Type="http://schemas.openxmlformats.org/officeDocument/2006/relationships/diagramData" Target="../diagrams/data5.xml"/><Relationship Id="rId1" Type="http://schemas.openxmlformats.org/officeDocument/2006/relationships/slideLayout" Target="../slideLayouts/slideLayout1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4.xml"/><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9.xml"/><Relationship Id="rId4" Type="http://schemas.openxmlformats.org/officeDocument/2006/relationships/image" Target="../media/image30.emf"/></Relationships>
</file>

<file path=ppt/slides/_rels/slide3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31.emf"/><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jpg"/><Relationship Id="rId1" Type="http://schemas.openxmlformats.org/officeDocument/2006/relationships/slideLayout" Target="../slideLayouts/slideLayout14.xml"/><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hyperlink" Target="https://www.publicdomainpictures.net/view-image.php?image=123970&amp;picture=check-mark-icon" TargetMode="External"/><Relationship Id="rId2" Type="http://schemas.openxmlformats.org/officeDocument/2006/relationships/image" Target="../media/image4.jpg"/><Relationship Id="rId1" Type="http://schemas.openxmlformats.org/officeDocument/2006/relationships/slideLayout" Target="../slideLayouts/slideLayout47.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jpg"/><Relationship Id="rId1" Type="http://schemas.openxmlformats.org/officeDocument/2006/relationships/slideLayout" Target="../slideLayouts/slideLayout14.xml"/><Relationship Id="rId5" Type="http://schemas.openxmlformats.org/officeDocument/2006/relationships/image" Target="../media/image34.png"/><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jpg"/><Relationship Id="rId1" Type="http://schemas.openxmlformats.org/officeDocument/2006/relationships/slideLayout" Target="../slideLayouts/slideLayout14.xml"/><Relationship Id="rId5" Type="http://schemas.openxmlformats.org/officeDocument/2006/relationships/image" Target="../media/image34.png"/><Relationship Id="rId4" Type="http://schemas.openxmlformats.org/officeDocument/2006/relationships/image" Target="../media/image35.png"/></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6.jpeg"/><Relationship Id="rId1" Type="http://schemas.openxmlformats.org/officeDocument/2006/relationships/slideLayout" Target="../slideLayouts/slideLayout1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3" Type="http://schemas.openxmlformats.org/officeDocument/2006/relationships/hyperlink" Target="mailto:OGarner@mednet.ucla.edu" TargetMode="External"/><Relationship Id="rId7"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mailto:idnet@ucla.edu" TargetMode="External"/><Relationship Id="rId4" Type="http://schemas.openxmlformats.org/officeDocument/2006/relationships/hyperlink" Target="mailto:kpathmarajah@dhs.lacounty.gov"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mailto:idnet@ucla.edu" TargetMode="Externa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3" Type="http://schemas.openxmlformats.org/officeDocument/2006/relationships/hyperlink" Target="mailto:kpathmarajah@dhs.lacounty.gov" TargetMode="External"/><Relationship Id="rId2" Type="http://schemas.openxmlformats.org/officeDocument/2006/relationships/hyperlink" Target="mailto:idnet@ucla.edu" TargetMode="External"/><Relationship Id="rId1" Type="http://schemas.openxmlformats.org/officeDocument/2006/relationships/slideLayout" Target="../slideLayouts/slideLayout14.xml"/><Relationship Id="rId5" Type="http://schemas.openxmlformats.org/officeDocument/2006/relationships/image" Target="../media/image3.jpg"/><Relationship Id="rId4" Type="http://schemas.openxmlformats.org/officeDocument/2006/relationships/hyperlink" Target="mailto:lduvergne@mednet.ucla.ed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jpg"/><Relationship Id="rId2" Type="http://schemas.openxmlformats.org/officeDocument/2006/relationships/diagramData" Target="../diagrams/data2.xml"/><Relationship Id="rId1" Type="http://schemas.openxmlformats.org/officeDocument/2006/relationships/slideLayout" Target="../slideLayouts/slideLayout2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5.xml"/><Relationship Id="rId6" Type="http://schemas.openxmlformats.org/officeDocument/2006/relationships/image" Target="../media/image3.jp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92FCFF4B-4E7F-F2E0-A5C5-8BCCAAF87BD5}"/>
              </a:ext>
            </a:extLst>
          </p:cNvPr>
          <p:cNvSpPr>
            <a:spLocks noGrp="1"/>
          </p:cNvSpPr>
          <p:nvPr>
            <p:ph type="title"/>
          </p:nvPr>
        </p:nvSpPr>
        <p:spPr>
          <a:xfrm>
            <a:off x="308610" y="740664"/>
            <a:ext cx="3364395" cy="816102"/>
          </a:xfrm>
        </p:spPr>
        <p:txBody>
          <a:bodyPr anchor="b">
            <a:normAutofit fontScale="90000"/>
          </a:bodyPr>
          <a:lstStyle/>
          <a:p>
            <a:r>
              <a:rPr lang="en-US" sz="2600" i="1" dirty="0" err="1"/>
              <a:t>EMERGE</a:t>
            </a:r>
            <a:r>
              <a:rPr lang="en-US" sz="2600" dirty="0" err="1"/>
              <a:t>ncy</a:t>
            </a:r>
            <a:r>
              <a:rPr lang="en-US" sz="2600" dirty="0"/>
              <a:t> ID NET “CRASHED” project </a:t>
            </a:r>
            <a:br>
              <a:rPr lang="en-US" sz="2600" dirty="0"/>
            </a:br>
            <a:r>
              <a:rPr lang="en-US" sz="2200" i="1" dirty="0"/>
              <a:t>(Cause of </a:t>
            </a:r>
            <a:r>
              <a:rPr lang="en-US" sz="2200" i="1" dirty="0" err="1"/>
              <a:t>RASHes</a:t>
            </a:r>
            <a:r>
              <a:rPr lang="en-US" sz="2200" i="1" dirty="0"/>
              <a:t> in the ED)</a:t>
            </a:r>
            <a:endParaRPr lang="en-US" sz="2600" i="1" dirty="0"/>
          </a:p>
        </p:txBody>
      </p:sp>
      <p:sp>
        <p:nvSpPr>
          <p:cNvPr id="22" name="Rectangle 21">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6917" y="290954"/>
            <a:ext cx="54864"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3">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610" y="1714500"/>
            <a:ext cx="329184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 name="Content Placeholder 6">
            <a:extLst>
              <a:ext uri="{FF2B5EF4-FFF2-40B4-BE49-F238E27FC236}">
                <a16:creationId xmlns:a16="http://schemas.microsoft.com/office/drawing/2014/main" id="{C1352317-F53A-09E7-0040-DF4CDC74043F}"/>
              </a:ext>
            </a:extLst>
          </p:cNvPr>
          <p:cNvSpPr>
            <a:spLocks noGrp="1"/>
          </p:cNvSpPr>
          <p:nvPr>
            <p:ph idx="1"/>
          </p:nvPr>
        </p:nvSpPr>
        <p:spPr>
          <a:xfrm>
            <a:off x="308609" y="2016252"/>
            <a:ext cx="3374136" cy="2688336"/>
          </a:xfrm>
        </p:spPr>
        <p:txBody>
          <a:bodyPr anchor="t">
            <a:normAutofit/>
          </a:bodyPr>
          <a:lstStyle/>
          <a:p>
            <a:pPr marL="0" indent="0">
              <a:buNone/>
            </a:pPr>
            <a:r>
              <a:rPr lang="en-US" sz="1400" dirty="0"/>
              <a:t>PROJECT TRAINING – ALL SITES</a:t>
            </a:r>
          </a:p>
          <a:p>
            <a:pPr marL="0" indent="0">
              <a:buNone/>
            </a:pPr>
            <a:r>
              <a:rPr lang="en-US" sz="1400" dirty="0"/>
              <a:t>May 26, 2023 @ 10-11:30am PT</a:t>
            </a:r>
          </a:p>
        </p:txBody>
      </p:sp>
      <p:pic>
        <p:nvPicPr>
          <p:cNvPr id="8" name="Picture 7" descr="Logo&#10;&#10;Description automatically generated">
            <a:extLst>
              <a:ext uri="{FF2B5EF4-FFF2-40B4-BE49-F238E27FC236}">
                <a16:creationId xmlns:a16="http://schemas.microsoft.com/office/drawing/2014/main" id="{60AAC89F-9BF4-16AB-372C-5E1F687719C8}"/>
              </a:ext>
            </a:extLst>
          </p:cNvPr>
          <p:cNvPicPr>
            <a:picLocks noChangeAspect="1"/>
          </p:cNvPicPr>
          <p:nvPr/>
        </p:nvPicPr>
        <p:blipFill rotWithShape="1">
          <a:blip r:embed="rId2"/>
          <a:srcRect r="2" b="628"/>
          <a:stretch/>
        </p:blipFill>
        <p:spPr>
          <a:xfrm>
            <a:off x="3981039" y="10"/>
            <a:ext cx="5162961" cy="51434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2014242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181966"/>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182309"/>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80833" y="-3980834"/>
            <a:ext cx="1182335"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B3E293F-B4F5-5D15-1596-EAF5F5B3E2FD}"/>
              </a:ext>
            </a:extLst>
          </p:cNvPr>
          <p:cNvSpPr>
            <a:spLocks noGrp="1"/>
          </p:cNvSpPr>
          <p:nvPr>
            <p:ph type="title"/>
          </p:nvPr>
        </p:nvSpPr>
        <p:spPr>
          <a:xfrm>
            <a:off x="1028697" y="261648"/>
            <a:ext cx="7533018" cy="658297"/>
          </a:xfrm>
        </p:spPr>
        <p:txBody>
          <a:bodyPr anchor="ctr">
            <a:normAutofit/>
          </a:bodyPr>
          <a:lstStyle/>
          <a:p>
            <a:r>
              <a:rPr lang="en-US" sz="3000">
                <a:solidFill>
                  <a:srgbClr val="FFFFFF"/>
                </a:solidFill>
              </a:rPr>
              <a:t>Eligibility criteria</a:t>
            </a:r>
          </a:p>
        </p:txBody>
      </p:sp>
      <p:graphicFrame>
        <p:nvGraphicFramePr>
          <p:cNvPr id="5" name="Content Placeholder 2">
            <a:extLst>
              <a:ext uri="{FF2B5EF4-FFF2-40B4-BE49-F238E27FC236}">
                <a16:creationId xmlns:a16="http://schemas.microsoft.com/office/drawing/2014/main" id="{3E0522AF-7911-1D21-21C8-52B35A9E751D}"/>
              </a:ext>
            </a:extLst>
          </p:cNvPr>
          <p:cNvGraphicFramePr>
            <a:graphicFrameLocks noGrp="1"/>
          </p:cNvGraphicFramePr>
          <p:nvPr>
            <p:ph idx="1"/>
            <p:extLst>
              <p:ext uri="{D42A27DB-BD31-4B8C-83A1-F6EECF244321}">
                <p14:modId xmlns:p14="http://schemas.microsoft.com/office/powerpoint/2010/main" val="4039048884"/>
              </p:ext>
            </p:extLst>
          </p:nvPr>
        </p:nvGraphicFramePr>
        <p:xfrm>
          <a:off x="483042" y="1584434"/>
          <a:ext cx="8195871" cy="3144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Logo&#10;&#10;Description automatically generated">
            <a:extLst>
              <a:ext uri="{FF2B5EF4-FFF2-40B4-BE49-F238E27FC236}">
                <a16:creationId xmlns:a16="http://schemas.microsoft.com/office/drawing/2014/main" id="{19B5D8C3-6C56-1D5B-97E8-786F82EAD04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86738" y="4236088"/>
            <a:ext cx="753294" cy="755172"/>
          </a:xfrm>
          <a:prstGeom prst="rect">
            <a:avLst/>
          </a:prstGeom>
        </p:spPr>
      </p:pic>
    </p:spTree>
    <p:extLst>
      <p:ext uri="{BB962C8B-B14F-4D97-AF65-F5344CB8AC3E}">
        <p14:creationId xmlns:p14="http://schemas.microsoft.com/office/powerpoint/2010/main" val="3674909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7" cy="5143500"/>
          </a:xfrm>
          <a:prstGeom prst="rect">
            <a:avLst/>
          </a:prstGeom>
          <a:solidFill>
            <a:srgbClr val="794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B97331-41D2-12D4-8C98-0F27CCB4AC48}"/>
              </a:ext>
            </a:extLst>
          </p:cNvPr>
          <p:cNvSpPr>
            <a:spLocks noGrp="1"/>
          </p:cNvSpPr>
          <p:nvPr>
            <p:ph type="title"/>
          </p:nvPr>
        </p:nvSpPr>
        <p:spPr>
          <a:xfrm>
            <a:off x="480060" y="1555772"/>
            <a:ext cx="2064265" cy="2031956"/>
          </a:xfrm>
          <a:prstGeom prst="ellipse">
            <a:avLst/>
          </a:prstGeom>
          <a:solidFill>
            <a:srgbClr val="262626"/>
          </a:solidFill>
          <a:ln w="174625" cmpd="thinThick">
            <a:solidFill>
              <a:srgbClr val="262626"/>
            </a:solidFill>
          </a:ln>
        </p:spPr>
        <p:txBody>
          <a:bodyPr vert="horz" lIns="91440" tIns="45720" rIns="91440" bIns="45720" rtlCol="0" anchor="ctr">
            <a:normAutofit fontScale="90000"/>
          </a:bodyPr>
          <a:lstStyle/>
          <a:p>
            <a:pPr algn="ctr" defTabSz="914400"/>
            <a:r>
              <a:rPr lang="en-US" sz="2000" kern="1200" dirty="0">
                <a:solidFill>
                  <a:srgbClr val="FFFFFF"/>
                </a:solidFill>
                <a:latin typeface="+mj-lt"/>
                <a:ea typeface="+mj-ea"/>
                <a:cs typeface="+mj-cs"/>
              </a:rPr>
              <a:t>Eligible rashes: Pustular, vesicular (or bullous)</a:t>
            </a:r>
          </a:p>
        </p:txBody>
      </p:sp>
      <p:pic>
        <p:nvPicPr>
          <p:cNvPr id="4" name="Picture 3" descr="A close up of a person's ear&#10;&#10;Description automatically generated with low confidence">
            <a:extLst>
              <a:ext uri="{FF2B5EF4-FFF2-40B4-BE49-F238E27FC236}">
                <a16:creationId xmlns:a16="http://schemas.microsoft.com/office/drawing/2014/main" id="{5B933A1C-4F5B-E7E3-9E95-771D151A63D9}"/>
              </a:ext>
            </a:extLst>
          </p:cNvPr>
          <p:cNvPicPr>
            <a:picLocks noChangeAspect="1"/>
          </p:cNvPicPr>
          <p:nvPr/>
        </p:nvPicPr>
        <p:blipFill>
          <a:blip r:embed="rId2"/>
          <a:stretch>
            <a:fillRect/>
          </a:stretch>
        </p:blipFill>
        <p:spPr>
          <a:xfrm>
            <a:off x="3234127" y="721359"/>
            <a:ext cx="4980794" cy="3698240"/>
          </a:xfrm>
          <a:prstGeom prst="rect">
            <a:avLst/>
          </a:prstGeom>
        </p:spPr>
      </p:pic>
      <p:pic>
        <p:nvPicPr>
          <p:cNvPr id="3" name="Picture 2" descr="Logo&#10;&#10;Description automatically generated">
            <a:extLst>
              <a:ext uri="{FF2B5EF4-FFF2-40B4-BE49-F238E27FC236}">
                <a16:creationId xmlns:a16="http://schemas.microsoft.com/office/drawing/2014/main" id="{AFA646CF-E9F1-8DF4-0820-F3CE5A6AB7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6738" y="4236088"/>
            <a:ext cx="753294" cy="755172"/>
          </a:xfrm>
          <a:prstGeom prst="rect">
            <a:avLst/>
          </a:prstGeom>
        </p:spPr>
      </p:pic>
    </p:spTree>
    <p:extLst>
      <p:ext uri="{BB962C8B-B14F-4D97-AF65-F5344CB8AC3E}">
        <p14:creationId xmlns:p14="http://schemas.microsoft.com/office/powerpoint/2010/main" val="891039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7" cy="5143500"/>
          </a:xfrm>
          <a:prstGeom prst="rect">
            <a:avLst/>
          </a:prstGeom>
          <a:solidFill>
            <a:srgbClr val="955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5BFD5C-7832-C631-99E5-339C1A2766C5}"/>
              </a:ext>
            </a:extLst>
          </p:cNvPr>
          <p:cNvSpPr>
            <a:spLocks noGrp="1"/>
          </p:cNvSpPr>
          <p:nvPr>
            <p:ph type="title"/>
          </p:nvPr>
        </p:nvSpPr>
        <p:spPr>
          <a:xfrm>
            <a:off x="480060" y="1555772"/>
            <a:ext cx="2064265" cy="2031956"/>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defTabSz="914400"/>
            <a:r>
              <a:rPr lang="en-US" sz="2000" kern="1200">
                <a:solidFill>
                  <a:srgbClr val="FFFFFF"/>
                </a:solidFill>
                <a:latin typeface="+mj-lt"/>
                <a:ea typeface="+mj-ea"/>
                <a:cs typeface="+mj-cs"/>
              </a:rPr>
              <a:t>Eligible rashes: Pustular</a:t>
            </a:r>
          </a:p>
        </p:txBody>
      </p:sp>
      <p:pic>
        <p:nvPicPr>
          <p:cNvPr id="4" name="Picture 3" descr="A close-up of a skin&#10;&#10;Description automatically generated with low confidence">
            <a:extLst>
              <a:ext uri="{FF2B5EF4-FFF2-40B4-BE49-F238E27FC236}">
                <a16:creationId xmlns:a16="http://schemas.microsoft.com/office/drawing/2014/main" id="{F2E5EA1A-5675-7046-7E30-F205A621E708}"/>
              </a:ext>
            </a:extLst>
          </p:cNvPr>
          <p:cNvPicPr>
            <a:picLocks noChangeAspect="1"/>
          </p:cNvPicPr>
          <p:nvPr/>
        </p:nvPicPr>
        <p:blipFill>
          <a:blip r:embed="rId2"/>
          <a:stretch>
            <a:fillRect/>
          </a:stretch>
        </p:blipFill>
        <p:spPr>
          <a:xfrm>
            <a:off x="3277709" y="721359"/>
            <a:ext cx="4893631" cy="3698240"/>
          </a:xfrm>
          <a:prstGeom prst="rect">
            <a:avLst/>
          </a:prstGeom>
        </p:spPr>
      </p:pic>
      <p:pic>
        <p:nvPicPr>
          <p:cNvPr id="3" name="Picture 2" descr="Logo&#10;&#10;Description automatically generated">
            <a:extLst>
              <a:ext uri="{FF2B5EF4-FFF2-40B4-BE49-F238E27FC236}">
                <a16:creationId xmlns:a16="http://schemas.microsoft.com/office/drawing/2014/main" id="{F99E361A-E690-444F-D611-5764543A68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6738" y="4236088"/>
            <a:ext cx="753294" cy="755172"/>
          </a:xfrm>
          <a:prstGeom prst="rect">
            <a:avLst/>
          </a:prstGeom>
        </p:spPr>
      </p:pic>
    </p:spTree>
    <p:extLst>
      <p:ext uri="{BB962C8B-B14F-4D97-AF65-F5344CB8AC3E}">
        <p14:creationId xmlns:p14="http://schemas.microsoft.com/office/powerpoint/2010/main" val="705781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7" cy="5143500"/>
          </a:xfrm>
          <a:prstGeom prst="rect">
            <a:avLst/>
          </a:prstGeom>
          <a:solidFill>
            <a:srgbClr val="8C54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EC376D-9F53-765D-C3F9-AFAA36BFAA35}"/>
              </a:ext>
            </a:extLst>
          </p:cNvPr>
          <p:cNvSpPr>
            <a:spLocks noGrp="1"/>
          </p:cNvSpPr>
          <p:nvPr>
            <p:ph type="title"/>
          </p:nvPr>
        </p:nvSpPr>
        <p:spPr>
          <a:xfrm>
            <a:off x="480060" y="1555772"/>
            <a:ext cx="2064265" cy="2031956"/>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defTabSz="914400"/>
            <a:r>
              <a:rPr lang="en-US" sz="2000" kern="1200">
                <a:solidFill>
                  <a:srgbClr val="FFFFFF"/>
                </a:solidFill>
                <a:latin typeface="+mj-lt"/>
                <a:ea typeface="+mj-ea"/>
                <a:cs typeface="+mj-cs"/>
              </a:rPr>
              <a:t>Eligible rashes: Crusted</a:t>
            </a:r>
          </a:p>
        </p:txBody>
      </p:sp>
      <p:pic>
        <p:nvPicPr>
          <p:cNvPr id="4" name="Picture 3" descr="A close up of a person's skin&#10;&#10;Description automatically generated with low confidence">
            <a:extLst>
              <a:ext uri="{FF2B5EF4-FFF2-40B4-BE49-F238E27FC236}">
                <a16:creationId xmlns:a16="http://schemas.microsoft.com/office/drawing/2014/main" id="{DBA3438A-CBAE-01F8-0697-89DF412EBB4F}"/>
              </a:ext>
            </a:extLst>
          </p:cNvPr>
          <p:cNvPicPr>
            <a:picLocks noChangeAspect="1"/>
          </p:cNvPicPr>
          <p:nvPr/>
        </p:nvPicPr>
        <p:blipFill>
          <a:blip r:embed="rId2"/>
          <a:stretch>
            <a:fillRect/>
          </a:stretch>
        </p:blipFill>
        <p:spPr>
          <a:xfrm>
            <a:off x="3200129" y="721359"/>
            <a:ext cx="5048791" cy="3698240"/>
          </a:xfrm>
          <a:prstGeom prst="rect">
            <a:avLst/>
          </a:prstGeom>
        </p:spPr>
      </p:pic>
      <p:pic>
        <p:nvPicPr>
          <p:cNvPr id="3" name="Picture 2" descr="Logo&#10;&#10;Description automatically generated">
            <a:extLst>
              <a:ext uri="{FF2B5EF4-FFF2-40B4-BE49-F238E27FC236}">
                <a16:creationId xmlns:a16="http://schemas.microsoft.com/office/drawing/2014/main" id="{44A1034A-0B5A-05E1-E04B-DDDEF5B67E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6738" y="4236088"/>
            <a:ext cx="753294" cy="755172"/>
          </a:xfrm>
          <a:prstGeom prst="rect">
            <a:avLst/>
          </a:prstGeom>
        </p:spPr>
      </p:pic>
    </p:spTree>
    <p:extLst>
      <p:ext uri="{BB962C8B-B14F-4D97-AF65-F5344CB8AC3E}">
        <p14:creationId xmlns:p14="http://schemas.microsoft.com/office/powerpoint/2010/main" val="678972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7" cy="5143500"/>
          </a:xfrm>
          <a:prstGeom prst="rect">
            <a:avLst/>
          </a:prstGeom>
          <a:solidFill>
            <a:srgbClr val="8D5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F241AB-422F-B5FF-9365-5FFDC5536A21}"/>
              </a:ext>
            </a:extLst>
          </p:cNvPr>
          <p:cNvSpPr>
            <a:spLocks noGrp="1"/>
          </p:cNvSpPr>
          <p:nvPr>
            <p:ph type="title"/>
          </p:nvPr>
        </p:nvSpPr>
        <p:spPr>
          <a:xfrm>
            <a:off x="480060" y="1555772"/>
            <a:ext cx="2064265" cy="2031956"/>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defTabSz="914400"/>
            <a:r>
              <a:rPr lang="en-US" sz="2000" kern="1200">
                <a:solidFill>
                  <a:srgbClr val="FFFFFF"/>
                </a:solidFill>
                <a:latin typeface="+mj-lt"/>
                <a:ea typeface="+mj-ea"/>
                <a:cs typeface="+mj-cs"/>
              </a:rPr>
              <a:t>Eligible rashes: Erosive</a:t>
            </a:r>
          </a:p>
        </p:txBody>
      </p:sp>
      <p:pic>
        <p:nvPicPr>
          <p:cNvPr id="4" name="Picture 3" descr="A close-up of a skin disease&#10;&#10;Description automatically generated with low confidence">
            <a:extLst>
              <a:ext uri="{FF2B5EF4-FFF2-40B4-BE49-F238E27FC236}">
                <a16:creationId xmlns:a16="http://schemas.microsoft.com/office/drawing/2014/main" id="{9033BF3C-8568-3A2B-A6AD-3587F95C5302}"/>
              </a:ext>
            </a:extLst>
          </p:cNvPr>
          <p:cNvPicPr>
            <a:picLocks noChangeAspect="1"/>
          </p:cNvPicPr>
          <p:nvPr/>
        </p:nvPicPr>
        <p:blipFill>
          <a:blip r:embed="rId2"/>
          <a:stretch>
            <a:fillRect/>
          </a:stretch>
        </p:blipFill>
        <p:spPr>
          <a:xfrm>
            <a:off x="3234127" y="721359"/>
            <a:ext cx="4980794" cy="3698240"/>
          </a:xfrm>
          <a:prstGeom prst="rect">
            <a:avLst/>
          </a:prstGeom>
        </p:spPr>
      </p:pic>
      <p:pic>
        <p:nvPicPr>
          <p:cNvPr id="3" name="Picture 2" descr="Logo&#10;&#10;Description automatically generated">
            <a:extLst>
              <a:ext uri="{FF2B5EF4-FFF2-40B4-BE49-F238E27FC236}">
                <a16:creationId xmlns:a16="http://schemas.microsoft.com/office/drawing/2014/main" id="{1BCFE77A-4B4B-3357-7F4E-BFF81EA4E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6738" y="4236088"/>
            <a:ext cx="753294" cy="755172"/>
          </a:xfrm>
          <a:prstGeom prst="rect">
            <a:avLst/>
          </a:prstGeom>
        </p:spPr>
      </p:pic>
    </p:spTree>
    <p:extLst>
      <p:ext uri="{BB962C8B-B14F-4D97-AF65-F5344CB8AC3E}">
        <p14:creationId xmlns:p14="http://schemas.microsoft.com/office/powerpoint/2010/main" val="630133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7" cy="5143500"/>
          </a:xfrm>
          <a:prstGeom prst="rect">
            <a:avLst/>
          </a:prstGeom>
          <a:solidFill>
            <a:srgbClr val="B07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D0CD8E-4812-442E-F010-D8B196759596}"/>
              </a:ext>
            </a:extLst>
          </p:cNvPr>
          <p:cNvSpPr>
            <a:spLocks noGrp="1"/>
          </p:cNvSpPr>
          <p:nvPr>
            <p:ph type="title"/>
          </p:nvPr>
        </p:nvSpPr>
        <p:spPr>
          <a:xfrm>
            <a:off x="480060" y="1555772"/>
            <a:ext cx="2064265" cy="2031956"/>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defTabSz="914400"/>
            <a:r>
              <a:rPr lang="en-US" sz="2000" kern="1200">
                <a:solidFill>
                  <a:srgbClr val="FFFFFF"/>
                </a:solidFill>
                <a:latin typeface="+mj-lt"/>
                <a:ea typeface="+mj-ea"/>
                <a:cs typeface="+mj-cs"/>
              </a:rPr>
              <a:t>Eligible rashes: Ulcerated</a:t>
            </a:r>
          </a:p>
        </p:txBody>
      </p:sp>
      <p:pic>
        <p:nvPicPr>
          <p:cNvPr id="4" name="Picture 3" descr="A picture containing person, person, close&#10;&#10;Description automatically generated">
            <a:extLst>
              <a:ext uri="{FF2B5EF4-FFF2-40B4-BE49-F238E27FC236}">
                <a16:creationId xmlns:a16="http://schemas.microsoft.com/office/drawing/2014/main" id="{15D96610-8F58-8F33-C9BC-4650D9AE93C7}"/>
              </a:ext>
            </a:extLst>
          </p:cNvPr>
          <p:cNvPicPr>
            <a:picLocks noChangeAspect="1"/>
          </p:cNvPicPr>
          <p:nvPr/>
        </p:nvPicPr>
        <p:blipFill>
          <a:blip r:embed="rId2"/>
          <a:stretch>
            <a:fillRect/>
          </a:stretch>
        </p:blipFill>
        <p:spPr>
          <a:xfrm>
            <a:off x="3436009" y="721359"/>
            <a:ext cx="4577030" cy="3698240"/>
          </a:xfrm>
          <a:prstGeom prst="rect">
            <a:avLst/>
          </a:prstGeom>
        </p:spPr>
      </p:pic>
      <p:pic>
        <p:nvPicPr>
          <p:cNvPr id="3" name="Picture 2" descr="Logo&#10;&#10;Description automatically generated">
            <a:extLst>
              <a:ext uri="{FF2B5EF4-FFF2-40B4-BE49-F238E27FC236}">
                <a16:creationId xmlns:a16="http://schemas.microsoft.com/office/drawing/2014/main" id="{474CA094-6B2C-A75C-B10E-3432C56782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6738" y="4236088"/>
            <a:ext cx="753294" cy="755172"/>
          </a:xfrm>
          <a:prstGeom prst="rect">
            <a:avLst/>
          </a:prstGeom>
        </p:spPr>
      </p:pic>
    </p:spTree>
    <p:extLst>
      <p:ext uri="{BB962C8B-B14F-4D97-AF65-F5344CB8AC3E}">
        <p14:creationId xmlns:p14="http://schemas.microsoft.com/office/powerpoint/2010/main" val="3990802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DBBA6-DACE-27C4-4C4A-BC6FC80D413D}"/>
              </a:ext>
            </a:extLst>
          </p:cNvPr>
          <p:cNvSpPr>
            <a:spLocks noGrp="1"/>
          </p:cNvSpPr>
          <p:nvPr>
            <p:ph type="title"/>
          </p:nvPr>
        </p:nvSpPr>
        <p:spPr/>
        <p:txBody>
          <a:bodyPr/>
          <a:lstStyle/>
          <a:p>
            <a:r>
              <a:rPr lang="en-US" dirty="0"/>
              <a:t>Screening </a:t>
            </a:r>
          </a:p>
        </p:txBody>
      </p:sp>
      <p:graphicFrame>
        <p:nvGraphicFramePr>
          <p:cNvPr id="5" name="Content Placeholder 2">
            <a:extLst>
              <a:ext uri="{FF2B5EF4-FFF2-40B4-BE49-F238E27FC236}">
                <a16:creationId xmlns:a16="http://schemas.microsoft.com/office/drawing/2014/main" id="{437D2DA2-9063-5CA8-C244-3EFC800FF668}"/>
              </a:ext>
            </a:extLst>
          </p:cNvPr>
          <p:cNvGraphicFramePr>
            <a:graphicFrameLocks noGrp="1"/>
          </p:cNvGraphicFramePr>
          <p:nvPr>
            <p:ph idx="1"/>
            <p:extLst>
              <p:ext uri="{D42A27DB-BD31-4B8C-83A1-F6EECF244321}">
                <p14:modId xmlns:p14="http://schemas.microsoft.com/office/powerpoint/2010/main" val="4291001009"/>
              </p:ext>
            </p:extLst>
          </p:nvPr>
        </p:nvGraphicFramePr>
        <p:xfrm>
          <a:off x="628650" y="1113183"/>
          <a:ext cx="7886700" cy="3519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88036BDC-CA66-4351-4B04-F7BB403D975D}"/>
              </a:ext>
            </a:extLst>
          </p:cNvPr>
          <p:cNvSpPr txBox="1"/>
          <p:nvPr/>
        </p:nvSpPr>
        <p:spPr>
          <a:xfrm>
            <a:off x="722244" y="3954040"/>
            <a:ext cx="7056782" cy="923330"/>
          </a:xfrm>
          <a:prstGeom prst="rect">
            <a:avLst/>
          </a:prstGeom>
          <a:noFill/>
        </p:spPr>
        <p:txBody>
          <a:bodyPr wrap="square" rtlCol="0">
            <a:spAutoFit/>
          </a:bodyPr>
          <a:lstStyle/>
          <a:p>
            <a:r>
              <a:rPr lang="en-US" dirty="0"/>
              <a:t>Backscreen after non-coverage hours for missed eligible patients and note them on the screening log. </a:t>
            </a:r>
            <a:r>
              <a:rPr lang="en-US" i="1" dirty="0"/>
              <a:t>If patient is admitted, can approach for enrollment!</a:t>
            </a:r>
          </a:p>
        </p:txBody>
      </p:sp>
      <p:pic>
        <p:nvPicPr>
          <p:cNvPr id="3" name="Picture 2" descr="Logo&#10;&#10;Description automatically generated">
            <a:extLst>
              <a:ext uri="{FF2B5EF4-FFF2-40B4-BE49-F238E27FC236}">
                <a16:creationId xmlns:a16="http://schemas.microsoft.com/office/drawing/2014/main" id="{E9C054E5-EAFA-D584-C69D-A124E3EFA0F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86738" y="4236088"/>
            <a:ext cx="753294" cy="755172"/>
          </a:xfrm>
          <a:prstGeom prst="rect">
            <a:avLst/>
          </a:prstGeom>
        </p:spPr>
      </p:pic>
    </p:spTree>
    <p:extLst>
      <p:ext uri="{BB962C8B-B14F-4D97-AF65-F5344CB8AC3E}">
        <p14:creationId xmlns:p14="http://schemas.microsoft.com/office/powerpoint/2010/main" val="2371866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D515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9B22CD7-93B7-495C-BF49-59E5074804B3}"/>
              </a:ext>
            </a:extLst>
          </p:cNvPr>
          <p:cNvSpPr txBox="1">
            <a:spLocks/>
          </p:cNvSpPr>
          <p:nvPr/>
        </p:nvSpPr>
        <p:spPr>
          <a:xfrm>
            <a:off x="2636718" y="34096"/>
            <a:ext cx="2812006" cy="765540"/>
          </a:xfrm>
          <a:prstGeom prst="rect">
            <a:avLst/>
          </a:prstGeom>
        </p:spPr>
        <p:txBody>
          <a:bodyPr vert="horz" lIns="38576" tIns="19288" rIns="38576" bIns="19288" rtlCol="0" anchor="b">
            <a:normAutofit/>
            <a:scene3d>
              <a:camera prst="orthographicFront"/>
              <a:lightRig rig="threePt" dir="t"/>
            </a:scene3d>
            <a:sp3d extrusionH="57150">
              <a:extrusionClr>
                <a:schemeClr val="tx1"/>
              </a:extrusionClr>
            </a:sp3d>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defTabSz="350718"/>
            <a:r>
              <a:rPr lang="en-US" sz="2278" b="1" dirty="0">
                <a:solidFill>
                  <a:prstClr val="black"/>
                </a:solidFill>
                <a:effectLst>
                  <a:innerShdw blurRad="63500" dist="50800" dir="16200000">
                    <a:srgbClr val="FF0000">
                      <a:alpha val="50000"/>
                    </a:srgbClr>
                  </a:innerShdw>
                </a:effectLst>
                <a:latin typeface="Times New Roman" panose="02020603050405020304" pitchFamily="18" charset="0"/>
                <a:cs typeface="Times New Roman" panose="02020603050405020304" pitchFamily="18" charset="0"/>
              </a:rPr>
              <a:t>HELP DEM</a:t>
            </a:r>
          </a:p>
          <a:p>
            <a:pPr defTabSz="350718"/>
            <a:r>
              <a:rPr lang="en-US" sz="2531" b="1" dirty="0">
                <a:solidFill>
                  <a:prstClr val="black"/>
                </a:solidFill>
                <a:effectLst>
                  <a:innerShdw blurRad="63500" dist="50800" dir="16200000">
                    <a:srgbClr val="FF0000">
                      <a:alpha val="50000"/>
                    </a:srgbClr>
                  </a:innerShdw>
                </a:effectLst>
                <a:latin typeface="Times New Roman" panose="02020603050405020304" pitchFamily="18" charset="0"/>
                <a:cs typeface="Times New Roman" panose="02020603050405020304" pitchFamily="18" charset="0"/>
              </a:rPr>
              <a:t>RESEARCH</a:t>
            </a:r>
            <a:endParaRPr lang="en-US" sz="2278" b="1" dirty="0">
              <a:solidFill>
                <a:prstClr val="black"/>
              </a:solidFill>
              <a:effectLst>
                <a:innerShdw blurRad="63500" dist="50800" dir="16200000">
                  <a:srgbClr val="FF0000">
                    <a:alpha val="50000"/>
                  </a:srgbClr>
                </a:innerShdw>
              </a:effectLst>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665E7B3C-22CF-4266-B931-2FF745C161E1}"/>
              </a:ext>
            </a:extLst>
          </p:cNvPr>
          <p:cNvSpPr txBox="1"/>
          <p:nvPr/>
        </p:nvSpPr>
        <p:spPr>
          <a:xfrm>
            <a:off x="3123997" y="786247"/>
            <a:ext cx="2112723" cy="390876"/>
          </a:xfrm>
          <a:prstGeom prst="rect">
            <a:avLst/>
          </a:prstGeom>
          <a:noFill/>
        </p:spPr>
        <p:txBody>
          <a:bodyPr wrap="square" rtlCol="0">
            <a:spAutoFit/>
          </a:bodyPr>
          <a:lstStyle/>
          <a:p>
            <a:pPr defTabSz="233812"/>
            <a:r>
              <a:rPr lang="en-US" sz="1181" dirty="0">
                <a:solidFill>
                  <a:prstClr val="black"/>
                </a:solidFill>
                <a:effectLst>
                  <a:innerShdw blurRad="63500" dist="50800" dir="5400000">
                    <a:prstClr val="black">
                      <a:alpha val="50000"/>
                    </a:prstClr>
                  </a:innerShdw>
                </a:effectLst>
                <a:latin typeface="Calibri" panose="020F0502020204030204"/>
                <a:cs typeface="Times New Roman" panose="02020603050405020304" pitchFamily="18" charset="0"/>
              </a:rPr>
              <a:t>Contact x73115 for </a:t>
            </a:r>
            <a:r>
              <a:rPr lang="en-US" sz="1181" u="sng" dirty="0">
                <a:solidFill>
                  <a:prstClr val="black"/>
                </a:solidFill>
                <a:effectLst>
                  <a:innerShdw blurRad="63500" dist="50800" dir="5400000">
                    <a:prstClr val="black">
                      <a:alpha val="50000"/>
                    </a:prstClr>
                  </a:innerShdw>
                </a:effectLst>
                <a:latin typeface="Calibri" panose="020F0502020204030204"/>
                <a:cs typeface="Times New Roman" panose="02020603050405020304" pitchFamily="18" charset="0"/>
              </a:rPr>
              <a:t>any rash!</a:t>
            </a:r>
            <a:endParaRPr lang="en-US" sz="1181" dirty="0">
              <a:solidFill>
                <a:prstClr val="black"/>
              </a:solidFill>
              <a:effectLst>
                <a:innerShdw blurRad="63500" dist="50800" dir="5400000">
                  <a:prstClr val="black">
                    <a:alpha val="50000"/>
                  </a:prstClr>
                </a:innerShdw>
              </a:effectLst>
              <a:latin typeface="Calibri" panose="020F0502020204030204"/>
              <a:cs typeface="Times New Roman" panose="02020603050405020304" pitchFamily="18" charset="0"/>
            </a:endParaRPr>
          </a:p>
          <a:p>
            <a:pPr defTabSz="233812"/>
            <a:endParaRPr lang="en-US" sz="759" dirty="0">
              <a:solidFill>
                <a:prstClr val="black"/>
              </a:solidFill>
              <a:latin typeface="Calibri" panose="020F0502020204030204"/>
            </a:endParaRPr>
          </a:p>
        </p:txBody>
      </p:sp>
      <p:sp>
        <p:nvSpPr>
          <p:cNvPr id="12" name="TextBox 11">
            <a:extLst>
              <a:ext uri="{FF2B5EF4-FFF2-40B4-BE49-F238E27FC236}">
                <a16:creationId xmlns:a16="http://schemas.microsoft.com/office/drawing/2014/main" id="{EEB17C7E-6EB2-4CF5-B153-885EC76EBAB5}"/>
              </a:ext>
            </a:extLst>
          </p:cNvPr>
          <p:cNvSpPr txBox="1"/>
          <p:nvPr/>
        </p:nvSpPr>
        <p:spPr>
          <a:xfrm>
            <a:off x="2582303" y="1065571"/>
            <a:ext cx="974558" cy="35841350"/>
          </a:xfrm>
          <a:prstGeom prst="rect">
            <a:avLst/>
          </a:prstGeom>
          <a:noFill/>
        </p:spPr>
        <p:txBody>
          <a:bodyPr wrap="square" rtlCol="0">
            <a:spAutoFit/>
          </a:bodyPr>
          <a:lstStyle/>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a:p>
            <a:pPr defTabSz="233812"/>
            <a:endParaRPr lang="en-US" sz="759" dirty="0">
              <a:solidFill>
                <a:prstClr val="black"/>
              </a:solidFill>
              <a:latin typeface="Calibri" panose="020F0502020204030204"/>
            </a:endParaRPr>
          </a:p>
        </p:txBody>
      </p:sp>
      <p:pic>
        <p:nvPicPr>
          <p:cNvPr id="19" name="Picture 18" descr="A close up of a person's skin&#10;&#10;Description automatically generated with low confidence">
            <a:extLst>
              <a:ext uri="{FF2B5EF4-FFF2-40B4-BE49-F238E27FC236}">
                <a16:creationId xmlns:a16="http://schemas.microsoft.com/office/drawing/2014/main" id="{8BCEF5BC-3710-420B-8E32-A0B419EDE195}"/>
              </a:ext>
            </a:extLst>
          </p:cNvPr>
          <p:cNvPicPr>
            <a:picLocks noChangeAspect="1"/>
          </p:cNvPicPr>
          <p:nvPr/>
        </p:nvPicPr>
        <p:blipFill>
          <a:blip r:embed="rId2"/>
          <a:stretch>
            <a:fillRect/>
          </a:stretch>
        </p:blipFill>
        <p:spPr>
          <a:xfrm>
            <a:off x="2584860" y="1235742"/>
            <a:ext cx="2444163" cy="1564830"/>
          </a:xfrm>
          <a:prstGeom prst="rect">
            <a:avLst/>
          </a:prstGeom>
        </p:spPr>
      </p:pic>
      <p:sp>
        <p:nvSpPr>
          <p:cNvPr id="13" name="TextBox 12">
            <a:extLst>
              <a:ext uri="{FF2B5EF4-FFF2-40B4-BE49-F238E27FC236}">
                <a16:creationId xmlns:a16="http://schemas.microsoft.com/office/drawing/2014/main" id="{4B334B36-CC17-4DA6-A737-3FDC69F61F45}"/>
              </a:ext>
            </a:extLst>
          </p:cNvPr>
          <p:cNvSpPr txBox="1"/>
          <p:nvPr/>
        </p:nvSpPr>
        <p:spPr>
          <a:xfrm>
            <a:off x="5526626" y="1422277"/>
            <a:ext cx="974558" cy="325987"/>
          </a:xfrm>
          <a:prstGeom prst="rect">
            <a:avLst/>
          </a:prstGeom>
          <a:noFill/>
        </p:spPr>
        <p:txBody>
          <a:bodyPr wrap="square" rtlCol="0">
            <a:spAutoFit/>
          </a:bodyPr>
          <a:lstStyle/>
          <a:p>
            <a:pPr defTabSz="233812"/>
            <a:r>
              <a:rPr lang="en-US" sz="759" dirty="0">
                <a:solidFill>
                  <a:prstClr val="black"/>
                </a:solidFill>
                <a:latin typeface="Calibri" panose="020F0502020204030204"/>
              </a:rPr>
              <a:t>ULCERATED</a:t>
            </a:r>
          </a:p>
          <a:p>
            <a:pPr defTabSz="233812"/>
            <a:endParaRPr lang="en-US" sz="759" dirty="0">
              <a:solidFill>
                <a:prstClr val="black"/>
              </a:solidFill>
              <a:latin typeface="Calibri" panose="020F0502020204030204"/>
            </a:endParaRPr>
          </a:p>
        </p:txBody>
      </p:sp>
      <p:pic>
        <p:nvPicPr>
          <p:cNvPr id="24" name="Picture 23">
            <a:extLst>
              <a:ext uri="{FF2B5EF4-FFF2-40B4-BE49-F238E27FC236}">
                <a16:creationId xmlns:a16="http://schemas.microsoft.com/office/drawing/2014/main" id="{69980B27-65DE-4546-935D-4B6357631988}"/>
              </a:ext>
            </a:extLst>
          </p:cNvPr>
          <p:cNvPicPr>
            <a:picLocks noChangeAspect="1"/>
          </p:cNvPicPr>
          <p:nvPr/>
        </p:nvPicPr>
        <p:blipFill rotWithShape="1">
          <a:blip r:embed="rId3"/>
          <a:srcRect b="5211"/>
          <a:stretch/>
        </p:blipFill>
        <p:spPr>
          <a:xfrm>
            <a:off x="2582303" y="3725925"/>
            <a:ext cx="2028224" cy="1417575"/>
          </a:xfrm>
          <a:prstGeom prst="rect">
            <a:avLst/>
          </a:prstGeom>
        </p:spPr>
      </p:pic>
      <p:pic>
        <p:nvPicPr>
          <p:cNvPr id="21" name="Picture 20" descr="A picture containing person, person, close&#10;&#10;Description automatically generated">
            <a:extLst>
              <a:ext uri="{FF2B5EF4-FFF2-40B4-BE49-F238E27FC236}">
                <a16:creationId xmlns:a16="http://schemas.microsoft.com/office/drawing/2014/main" id="{3CAC1537-CF21-4E08-A40D-E3E6CC8CA74A}"/>
              </a:ext>
            </a:extLst>
          </p:cNvPr>
          <p:cNvPicPr>
            <a:picLocks noChangeAspect="1"/>
          </p:cNvPicPr>
          <p:nvPr/>
        </p:nvPicPr>
        <p:blipFill rotWithShape="1">
          <a:blip r:embed="rId4"/>
          <a:srcRect l="-1" t="21601" r="36256" b="-7994"/>
          <a:stretch/>
        </p:blipFill>
        <p:spPr>
          <a:xfrm>
            <a:off x="5029022" y="1235743"/>
            <a:ext cx="1540880" cy="1725179"/>
          </a:xfrm>
          <a:prstGeom prst="rect">
            <a:avLst/>
          </a:prstGeom>
        </p:spPr>
      </p:pic>
      <p:pic>
        <p:nvPicPr>
          <p:cNvPr id="4" name="Picture 3" descr="Logo&#10;&#10;Description automatically generated">
            <a:extLst>
              <a:ext uri="{FF2B5EF4-FFF2-40B4-BE49-F238E27FC236}">
                <a16:creationId xmlns:a16="http://schemas.microsoft.com/office/drawing/2014/main" id="{BCD3F5C9-9E76-4182-86F8-83A6BC43B879}"/>
              </a:ext>
            </a:extLst>
          </p:cNvPr>
          <p:cNvPicPr>
            <a:picLocks noChangeAspect="1"/>
          </p:cNvPicPr>
          <p:nvPr/>
        </p:nvPicPr>
        <p:blipFill>
          <a:blip r:embed="rId5">
            <a:alphaModFix amt="50000"/>
          </a:blip>
          <a:stretch>
            <a:fillRect/>
          </a:stretch>
        </p:blipFill>
        <p:spPr>
          <a:xfrm>
            <a:off x="5326593" y="1"/>
            <a:ext cx="1243310" cy="1235742"/>
          </a:xfrm>
          <a:prstGeom prst="rect">
            <a:avLst/>
          </a:prstGeom>
        </p:spPr>
      </p:pic>
      <p:pic>
        <p:nvPicPr>
          <p:cNvPr id="18" name="Picture 17" descr="A close-up of a skin&#10;&#10;Description automatically generated with low confidence">
            <a:extLst>
              <a:ext uri="{FF2B5EF4-FFF2-40B4-BE49-F238E27FC236}">
                <a16:creationId xmlns:a16="http://schemas.microsoft.com/office/drawing/2014/main" id="{A071C74E-AF33-46FA-8977-D9CBF28696F1}"/>
              </a:ext>
            </a:extLst>
          </p:cNvPr>
          <p:cNvPicPr>
            <a:picLocks noChangeAspect="1"/>
          </p:cNvPicPr>
          <p:nvPr/>
        </p:nvPicPr>
        <p:blipFill rotWithShape="1">
          <a:blip r:embed="rId6"/>
          <a:srcRect r="1061" b="13009"/>
          <a:stretch/>
        </p:blipFill>
        <p:spPr>
          <a:xfrm>
            <a:off x="4596092" y="3864532"/>
            <a:ext cx="1959016" cy="1278968"/>
          </a:xfrm>
          <a:prstGeom prst="rect">
            <a:avLst/>
          </a:prstGeom>
        </p:spPr>
      </p:pic>
      <p:pic>
        <p:nvPicPr>
          <p:cNvPr id="20" name="Picture 19" descr="A close-up of a skin disease&#10;&#10;Description automatically generated with low confidence">
            <a:extLst>
              <a:ext uri="{FF2B5EF4-FFF2-40B4-BE49-F238E27FC236}">
                <a16:creationId xmlns:a16="http://schemas.microsoft.com/office/drawing/2014/main" id="{DCCF2F2D-56EB-440D-8764-81B9036E4DC9}"/>
              </a:ext>
            </a:extLst>
          </p:cNvPr>
          <p:cNvPicPr>
            <a:picLocks noChangeAspect="1"/>
          </p:cNvPicPr>
          <p:nvPr/>
        </p:nvPicPr>
        <p:blipFill rotWithShape="1">
          <a:blip r:embed="rId7"/>
          <a:srcRect l="-1" t="-1" r="261" b="-1575"/>
          <a:stretch/>
        </p:blipFill>
        <p:spPr>
          <a:xfrm>
            <a:off x="4596093" y="2793199"/>
            <a:ext cx="1973810" cy="1399407"/>
          </a:xfrm>
          <a:prstGeom prst="rect">
            <a:avLst/>
          </a:prstGeom>
        </p:spPr>
      </p:pic>
      <p:pic>
        <p:nvPicPr>
          <p:cNvPr id="17" name="Picture 16" descr="&#10;Description automatically generated with low confidence">
            <a:extLst>
              <a:ext uri="{FF2B5EF4-FFF2-40B4-BE49-F238E27FC236}">
                <a16:creationId xmlns:a16="http://schemas.microsoft.com/office/drawing/2014/main" id="{BD48317F-EE9F-42E1-8BC0-9B9870075E61}"/>
              </a:ext>
            </a:extLst>
          </p:cNvPr>
          <p:cNvPicPr>
            <a:picLocks noChangeAspect="1"/>
          </p:cNvPicPr>
          <p:nvPr/>
        </p:nvPicPr>
        <p:blipFill rotWithShape="1">
          <a:blip r:embed="rId8"/>
          <a:srcRect l="-914" r="-668"/>
          <a:stretch/>
        </p:blipFill>
        <p:spPr>
          <a:xfrm>
            <a:off x="2546312" y="2556661"/>
            <a:ext cx="2064215" cy="1307872"/>
          </a:xfrm>
          <a:prstGeom prst="rect">
            <a:avLst/>
          </a:prstGeom>
        </p:spPr>
      </p:pic>
      <p:sp>
        <p:nvSpPr>
          <p:cNvPr id="23" name="TextBox 22">
            <a:extLst>
              <a:ext uri="{FF2B5EF4-FFF2-40B4-BE49-F238E27FC236}">
                <a16:creationId xmlns:a16="http://schemas.microsoft.com/office/drawing/2014/main" id="{1305DB77-178E-44CE-BD14-B9D4779E75A9}"/>
              </a:ext>
            </a:extLst>
          </p:cNvPr>
          <p:cNvSpPr txBox="1"/>
          <p:nvPr/>
        </p:nvSpPr>
        <p:spPr>
          <a:xfrm>
            <a:off x="4859330" y="3609627"/>
            <a:ext cx="974558" cy="325987"/>
          </a:xfrm>
          <a:prstGeom prst="rect">
            <a:avLst/>
          </a:prstGeom>
          <a:noFill/>
        </p:spPr>
        <p:txBody>
          <a:bodyPr wrap="square" rtlCol="0">
            <a:spAutoFit/>
          </a:bodyPr>
          <a:lstStyle/>
          <a:p>
            <a:pPr defTabSz="233812"/>
            <a:r>
              <a:rPr lang="en-US" sz="759" b="1" dirty="0">
                <a:solidFill>
                  <a:prstClr val="black"/>
                </a:solidFill>
                <a:highlight>
                  <a:srgbClr val="FF0000"/>
                </a:highlight>
                <a:latin typeface="Calibri" panose="020F0502020204030204"/>
              </a:rPr>
              <a:t>EROSIVE</a:t>
            </a:r>
          </a:p>
          <a:p>
            <a:pPr defTabSz="233812"/>
            <a:endParaRPr lang="en-US" sz="759" dirty="0">
              <a:solidFill>
                <a:prstClr val="black"/>
              </a:solidFill>
              <a:latin typeface="Calibri" panose="020F0502020204030204"/>
            </a:endParaRPr>
          </a:p>
        </p:txBody>
      </p:sp>
      <p:sp>
        <p:nvSpPr>
          <p:cNvPr id="22" name="TextBox 21">
            <a:extLst>
              <a:ext uri="{FF2B5EF4-FFF2-40B4-BE49-F238E27FC236}">
                <a16:creationId xmlns:a16="http://schemas.microsoft.com/office/drawing/2014/main" id="{D55CDA0C-A522-4074-9FBE-7DC13F68F331}"/>
              </a:ext>
            </a:extLst>
          </p:cNvPr>
          <p:cNvSpPr txBox="1"/>
          <p:nvPr/>
        </p:nvSpPr>
        <p:spPr>
          <a:xfrm>
            <a:off x="4711957" y="4288677"/>
            <a:ext cx="974558" cy="325987"/>
          </a:xfrm>
          <a:prstGeom prst="rect">
            <a:avLst/>
          </a:prstGeom>
          <a:noFill/>
        </p:spPr>
        <p:txBody>
          <a:bodyPr wrap="square" rtlCol="0">
            <a:spAutoFit/>
          </a:bodyPr>
          <a:lstStyle/>
          <a:p>
            <a:pPr defTabSz="233812"/>
            <a:r>
              <a:rPr lang="en-US" sz="759" b="1">
                <a:solidFill>
                  <a:prstClr val="black"/>
                </a:solidFill>
                <a:highlight>
                  <a:srgbClr val="FF0000"/>
                </a:highlight>
                <a:latin typeface="Calibri" panose="020F0502020204030204"/>
              </a:rPr>
              <a:t>PUSTULAR</a:t>
            </a:r>
            <a:endParaRPr lang="en-US" sz="759" b="1" dirty="0">
              <a:solidFill>
                <a:prstClr val="black"/>
              </a:solidFill>
              <a:highlight>
                <a:srgbClr val="FF0000"/>
              </a:highlight>
              <a:latin typeface="Calibri" panose="020F0502020204030204"/>
            </a:endParaRPr>
          </a:p>
          <a:p>
            <a:pPr defTabSz="233812"/>
            <a:endParaRPr lang="en-US" sz="759" b="1" dirty="0">
              <a:solidFill>
                <a:prstClr val="black"/>
              </a:solidFill>
              <a:latin typeface="Calibri" panose="020F0502020204030204"/>
            </a:endParaRPr>
          </a:p>
        </p:txBody>
      </p:sp>
      <p:sp>
        <p:nvSpPr>
          <p:cNvPr id="16" name="TextBox 15">
            <a:extLst>
              <a:ext uri="{FF2B5EF4-FFF2-40B4-BE49-F238E27FC236}">
                <a16:creationId xmlns:a16="http://schemas.microsoft.com/office/drawing/2014/main" id="{02DC00FB-9E7B-452F-9B33-230BFD16D68F}"/>
              </a:ext>
            </a:extLst>
          </p:cNvPr>
          <p:cNvSpPr txBox="1"/>
          <p:nvPr/>
        </p:nvSpPr>
        <p:spPr>
          <a:xfrm>
            <a:off x="2636718" y="2666560"/>
            <a:ext cx="974558" cy="442814"/>
          </a:xfrm>
          <a:prstGeom prst="rect">
            <a:avLst/>
          </a:prstGeom>
          <a:noFill/>
        </p:spPr>
        <p:txBody>
          <a:bodyPr wrap="square" rtlCol="0">
            <a:spAutoFit/>
          </a:bodyPr>
          <a:lstStyle/>
          <a:p>
            <a:pPr defTabSz="233812"/>
            <a:r>
              <a:rPr lang="en-US" sz="759" b="1" dirty="0">
                <a:solidFill>
                  <a:prstClr val="black"/>
                </a:solidFill>
                <a:highlight>
                  <a:srgbClr val="FF0000"/>
                </a:highlight>
                <a:latin typeface="Calibri" panose="020F0502020204030204"/>
              </a:rPr>
              <a:t>PUSTULAR</a:t>
            </a:r>
          </a:p>
          <a:p>
            <a:pPr defTabSz="233812"/>
            <a:r>
              <a:rPr lang="en-US" sz="759" b="1" dirty="0">
                <a:solidFill>
                  <a:prstClr val="black"/>
                </a:solidFill>
                <a:highlight>
                  <a:srgbClr val="FF0000"/>
                </a:highlight>
                <a:latin typeface="Calibri" panose="020F0502020204030204"/>
              </a:rPr>
              <a:t>(or bullous)</a:t>
            </a:r>
          </a:p>
          <a:p>
            <a:pPr defTabSz="233812"/>
            <a:endParaRPr lang="en-US" sz="759" b="1" dirty="0">
              <a:solidFill>
                <a:prstClr val="black"/>
              </a:solidFill>
              <a:latin typeface="Calibri" panose="020F0502020204030204"/>
            </a:endParaRPr>
          </a:p>
        </p:txBody>
      </p:sp>
      <p:sp>
        <p:nvSpPr>
          <p:cNvPr id="15" name="TextBox 14">
            <a:extLst>
              <a:ext uri="{FF2B5EF4-FFF2-40B4-BE49-F238E27FC236}">
                <a16:creationId xmlns:a16="http://schemas.microsoft.com/office/drawing/2014/main" id="{2BED20D4-48B2-4AFD-B8B7-6057B1A56BCF}"/>
              </a:ext>
            </a:extLst>
          </p:cNvPr>
          <p:cNvSpPr txBox="1"/>
          <p:nvPr/>
        </p:nvSpPr>
        <p:spPr>
          <a:xfrm>
            <a:off x="3655595" y="1538053"/>
            <a:ext cx="974558" cy="325987"/>
          </a:xfrm>
          <a:prstGeom prst="rect">
            <a:avLst/>
          </a:prstGeom>
          <a:noFill/>
        </p:spPr>
        <p:txBody>
          <a:bodyPr wrap="square" rtlCol="0">
            <a:spAutoFit/>
          </a:bodyPr>
          <a:lstStyle/>
          <a:p>
            <a:pPr defTabSz="233812"/>
            <a:r>
              <a:rPr lang="en-US" sz="759" b="1" dirty="0">
                <a:solidFill>
                  <a:prstClr val="black"/>
                </a:solidFill>
                <a:highlight>
                  <a:srgbClr val="FF0000"/>
                </a:highlight>
                <a:latin typeface="Calibri" panose="020F0502020204030204"/>
              </a:rPr>
              <a:t>CRUSTED</a:t>
            </a:r>
          </a:p>
          <a:p>
            <a:pPr defTabSz="233812"/>
            <a:endParaRPr lang="en-US" sz="759" dirty="0">
              <a:solidFill>
                <a:prstClr val="black"/>
              </a:solidFill>
              <a:latin typeface="Calibri" panose="020F0502020204030204"/>
            </a:endParaRPr>
          </a:p>
        </p:txBody>
      </p:sp>
      <p:sp>
        <p:nvSpPr>
          <p:cNvPr id="14" name="TextBox 13">
            <a:extLst>
              <a:ext uri="{FF2B5EF4-FFF2-40B4-BE49-F238E27FC236}">
                <a16:creationId xmlns:a16="http://schemas.microsoft.com/office/drawing/2014/main" id="{3FA0C0AC-DE32-4955-BA63-7DB16F90661A}"/>
              </a:ext>
            </a:extLst>
          </p:cNvPr>
          <p:cNvSpPr txBox="1"/>
          <p:nvPr/>
        </p:nvSpPr>
        <p:spPr>
          <a:xfrm>
            <a:off x="3109136" y="4363549"/>
            <a:ext cx="974558" cy="325987"/>
          </a:xfrm>
          <a:prstGeom prst="rect">
            <a:avLst/>
          </a:prstGeom>
          <a:noFill/>
        </p:spPr>
        <p:txBody>
          <a:bodyPr wrap="square" rtlCol="0">
            <a:spAutoFit/>
          </a:bodyPr>
          <a:lstStyle/>
          <a:p>
            <a:pPr defTabSz="233812"/>
            <a:r>
              <a:rPr lang="en-US" sz="759" b="1" dirty="0">
                <a:solidFill>
                  <a:prstClr val="black"/>
                </a:solidFill>
                <a:highlight>
                  <a:srgbClr val="FF0000"/>
                </a:highlight>
                <a:latin typeface="Calibri" panose="020F0502020204030204"/>
              </a:rPr>
              <a:t>VESICULAR</a:t>
            </a:r>
          </a:p>
          <a:p>
            <a:pPr defTabSz="233812"/>
            <a:endParaRPr lang="en-US" sz="759" dirty="0">
              <a:solidFill>
                <a:prstClr val="black"/>
              </a:solidFill>
              <a:latin typeface="Calibri" panose="020F0502020204030204"/>
            </a:endParaRPr>
          </a:p>
        </p:txBody>
      </p:sp>
      <p:sp>
        <p:nvSpPr>
          <p:cNvPr id="27" name="TextBox 26">
            <a:extLst>
              <a:ext uri="{FF2B5EF4-FFF2-40B4-BE49-F238E27FC236}">
                <a16:creationId xmlns:a16="http://schemas.microsoft.com/office/drawing/2014/main" id="{319C009B-EE63-4F78-8914-5415F78653DF}"/>
              </a:ext>
            </a:extLst>
          </p:cNvPr>
          <p:cNvSpPr txBox="1"/>
          <p:nvPr/>
        </p:nvSpPr>
        <p:spPr>
          <a:xfrm>
            <a:off x="5575600" y="1897724"/>
            <a:ext cx="974558" cy="325987"/>
          </a:xfrm>
          <a:prstGeom prst="rect">
            <a:avLst/>
          </a:prstGeom>
          <a:noFill/>
        </p:spPr>
        <p:txBody>
          <a:bodyPr wrap="square" rtlCol="0">
            <a:spAutoFit/>
          </a:bodyPr>
          <a:lstStyle/>
          <a:p>
            <a:pPr defTabSz="233812"/>
            <a:r>
              <a:rPr lang="en-US" sz="759" b="1" dirty="0">
                <a:solidFill>
                  <a:prstClr val="black"/>
                </a:solidFill>
                <a:highlight>
                  <a:srgbClr val="FF0000"/>
                </a:highlight>
                <a:latin typeface="Calibri" panose="020F0502020204030204"/>
              </a:rPr>
              <a:t>ULCERATED</a:t>
            </a:r>
          </a:p>
          <a:p>
            <a:pPr defTabSz="233812"/>
            <a:endParaRPr lang="en-US" sz="759" dirty="0">
              <a:solidFill>
                <a:prstClr val="black"/>
              </a:solidFill>
              <a:latin typeface="Calibri" panose="020F0502020204030204"/>
            </a:endParaRPr>
          </a:p>
        </p:txBody>
      </p:sp>
      <p:sp>
        <p:nvSpPr>
          <p:cNvPr id="28" name="TextBox 27">
            <a:extLst>
              <a:ext uri="{FF2B5EF4-FFF2-40B4-BE49-F238E27FC236}">
                <a16:creationId xmlns:a16="http://schemas.microsoft.com/office/drawing/2014/main" id="{DC988870-3865-46B3-8A0E-80159D3C219F}"/>
              </a:ext>
            </a:extLst>
          </p:cNvPr>
          <p:cNvSpPr txBox="1"/>
          <p:nvPr/>
        </p:nvSpPr>
        <p:spPr>
          <a:xfrm>
            <a:off x="2618294" y="1062002"/>
            <a:ext cx="974558" cy="350865"/>
          </a:xfrm>
          <a:prstGeom prst="rect">
            <a:avLst/>
          </a:prstGeom>
          <a:noFill/>
        </p:spPr>
        <p:txBody>
          <a:bodyPr wrap="square" rtlCol="0">
            <a:spAutoFit/>
          </a:bodyPr>
          <a:lstStyle/>
          <a:p>
            <a:pPr defTabSz="233812"/>
            <a:r>
              <a:rPr lang="en-US" sz="921" u="sng" dirty="0">
                <a:solidFill>
                  <a:prstClr val="black"/>
                </a:solidFill>
                <a:latin typeface="Times New Roman" panose="02020603050405020304" pitchFamily="18" charset="0"/>
                <a:cs typeface="Times New Roman" panose="02020603050405020304" pitchFamily="18" charset="0"/>
              </a:rPr>
              <a:t>Examples:  </a:t>
            </a:r>
          </a:p>
          <a:p>
            <a:pPr defTabSz="233812"/>
            <a:endParaRPr lang="en-US" sz="759" dirty="0">
              <a:solidFill>
                <a:prstClr val="black"/>
              </a:solidFill>
              <a:latin typeface="Calibri" panose="020F0502020204030204"/>
            </a:endParaRPr>
          </a:p>
        </p:txBody>
      </p:sp>
      <p:sp>
        <p:nvSpPr>
          <p:cNvPr id="25" name="TextBox 24">
            <a:extLst>
              <a:ext uri="{FF2B5EF4-FFF2-40B4-BE49-F238E27FC236}">
                <a16:creationId xmlns:a16="http://schemas.microsoft.com/office/drawing/2014/main" id="{863F9127-3216-4FE1-9FBE-412EDEFD0437}"/>
              </a:ext>
            </a:extLst>
          </p:cNvPr>
          <p:cNvSpPr txBox="1"/>
          <p:nvPr/>
        </p:nvSpPr>
        <p:spPr>
          <a:xfrm>
            <a:off x="3270940" y="960958"/>
            <a:ext cx="2112723" cy="397994"/>
          </a:xfrm>
          <a:prstGeom prst="rect">
            <a:avLst/>
          </a:prstGeom>
          <a:noFill/>
        </p:spPr>
        <p:txBody>
          <a:bodyPr wrap="square" rtlCol="0">
            <a:spAutoFit/>
          </a:bodyPr>
          <a:lstStyle/>
          <a:p>
            <a:pPr defTabSz="233812"/>
            <a:r>
              <a:rPr lang="en-US" sz="1227" b="1" dirty="0">
                <a:solidFill>
                  <a:prstClr val="black"/>
                </a:solidFill>
                <a:effectLst>
                  <a:outerShdw blurRad="38100" dist="38100" dir="2700000" algn="tl">
                    <a:srgbClr val="000000">
                      <a:alpha val="43137"/>
                    </a:srgbClr>
                  </a:outerShdw>
                </a:effectLst>
                <a:latin typeface="Calibri" panose="020F0502020204030204"/>
                <a:cs typeface="Times New Roman" panose="02020603050405020304" pitchFamily="18" charset="0"/>
              </a:rPr>
              <a:t>$10 Amazon Gift Card</a:t>
            </a:r>
          </a:p>
          <a:p>
            <a:pPr defTabSz="233812"/>
            <a:endParaRPr lang="en-US" sz="759" dirty="0">
              <a:solidFill>
                <a:prstClr val="black"/>
              </a:solidFill>
              <a:latin typeface="Calibri" panose="020F0502020204030204"/>
            </a:endParaRPr>
          </a:p>
        </p:txBody>
      </p:sp>
      <p:pic>
        <p:nvPicPr>
          <p:cNvPr id="2" name="Picture 1" descr="Logo&#10;&#10;Description automatically generated">
            <a:extLst>
              <a:ext uri="{FF2B5EF4-FFF2-40B4-BE49-F238E27FC236}">
                <a16:creationId xmlns:a16="http://schemas.microsoft.com/office/drawing/2014/main" id="{1F2047A1-2473-19E9-F275-808A32ABF5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86738" y="4236088"/>
            <a:ext cx="753294" cy="755172"/>
          </a:xfrm>
          <a:prstGeom prst="rect">
            <a:avLst/>
          </a:prstGeom>
        </p:spPr>
      </p:pic>
    </p:spTree>
    <p:extLst>
      <p:ext uri="{BB962C8B-B14F-4D97-AF65-F5344CB8AC3E}">
        <p14:creationId xmlns:p14="http://schemas.microsoft.com/office/powerpoint/2010/main" val="3837929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595B6-D2E9-D5FD-51E1-B997B2DF4C8F}"/>
              </a:ext>
            </a:extLst>
          </p:cNvPr>
          <p:cNvSpPr>
            <a:spLocks noGrp="1"/>
          </p:cNvSpPr>
          <p:nvPr>
            <p:ph type="title"/>
          </p:nvPr>
        </p:nvSpPr>
        <p:spPr/>
        <p:txBody>
          <a:bodyPr/>
          <a:lstStyle/>
          <a:p>
            <a:r>
              <a:rPr lang="en-US" dirty="0"/>
              <a:t>Screening Log – anyone with a rash</a:t>
            </a:r>
          </a:p>
        </p:txBody>
      </p:sp>
      <p:sp>
        <p:nvSpPr>
          <p:cNvPr id="5" name="Slide Number Placeholder 4">
            <a:extLst>
              <a:ext uri="{FF2B5EF4-FFF2-40B4-BE49-F238E27FC236}">
                <a16:creationId xmlns:a16="http://schemas.microsoft.com/office/drawing/2014/main" id="{865553C8-6A4B-8E54-5BD9-A67EF3634713}"/>
              </a:ext>
            </a:extLst>
          </p:cNvPr>
          <p:cNvSpPr>
            <a:spLocks noGrp="1"/>
          </p:cNvSpPr>
          <p:nvPr>
            <p:ph type="sldNum" sz="quarter" idx="12"/>
          </p:nvPr>
        </p:nvSpPr>
        <p:spPr/>
        <p:txBody>
          <a:bodyPr/>
          <a:lstStyle/>
          <a:p>
            <a:fld id="{5339919A-1AF4-8143-B305-C972D12AEE0C}" type="slidenum">
              <a:rPr lang="en-US" smtClean="0"/>
              <a:t>18</a:t>
            </a:fld>
            <a:endParaRPr lang="en-US"/>
          </a:p>
        </p:txBody>
      </p:sp>
      <p:graphicFrame>
        <p:nvGraphicFramePr>
          <p:cNvPr id="20" name="Table 20">
            <a:extLst>
              <a:ext uri="{FF2B5EF4-FFF2-40B4-BE49-F238E27FC236}">
                <a16:creationId xmlns:a16="http://schemas.microsoft.com/office/drawing/2014/main" id="{4314D9DF-E118-9839-1E9B-E50B07207655}"/>
              </a:ext>
            </a:extLst>
          </p:cNvPr>
          <p:cNvGraphicFramePr>
            <a:graphicFrameLocks noGrp="1"/>
          </p:cNvGraphicFramePr>
          <p:nvPr>
            <p:extLst>
              <p:ext uri="{D42A27DB-BD31-4B8C-83A1-F6EECF244321}">
                <p14:modId xmlns:p14="http://schemas.microsoft.com/office/powerpoint/2010/main" val="3292242506"/>
              </p:ext>
            </p:extLst>
          </p:nvPr>
        </p:nvGraphicFramePr>
        <p:xfrm>
          <a:off x="628654" y="1268016"/>
          <a:ext cx="7886696" cy="3436620"/>
        </p:xfrm>
        <a:graphic>
          <a:graphicData uri="http://schemas.openxmlformats.org/drawingml/2006/table">
            <a:tbl>
              <a:tblPr firstRow="1" bandRow="1">
                <a:tableStyleId>{5C22544A-7EE6-4342-B048-85BDC9FD1C3A}</a:tableStyleId>
              </a:tblPr>
              <a:tblGrid>
                <a:gridCol w="985837">
                  <a:extLst>
                    <a:ext uri="{9D8B030D-6E8A-4147-A177-3AD203B41FA5}">
                      <a16:colId xmlns:a16="http://schemas.microsoft.com/office/drawing/2014/main" val="1402819508"/>
                    </a:ext>
                  </a:extLst>
                </a:gridCol>
                <a:gridCol w="985837">
                  <a:extLst>
                    <a:ext uri="{9D8B030D-6E8A-4147-A177-3AD203B41FA5}">
                      <a16:colId xmlns:a16="http://schemas.microsoft.com/office/drawing/2014/main" val="478093970"/>
                    </a:ext>
                  </a:extLst>
                </a:gridCol>
                <a:gridCol w="985837">
                  <a:extLst>
                    <a:ext uri="{9D8B030D-6E8A-4147-A177-3AD203B41FA5}">
                      <a16:colId xmlns:a16="http://schemas.microsoft.com/office/drawing/2014/main" val="191241909"/>
                    </a:ext>
                  </a:extLst>
                </a:gridCol>
                <a:gridCol w="985837">
                  <a:extLst>
                    <a:ext uri="{9D8B030D-6E8A-4147-A177-3AD203B41FA5}">
                      <a16:colId xmlns:a16="http://schemas.microsoft.com/office/drawing/2014/main" val="1763112873"/>
                    </a:ext>
                  </a:extLst>
                </a:gridCol>
                <a:gridCol w="985837">
                  <a:extLst>
                    <a:ext uri="{9D8B030D-6E8A-4147-A177-3AD203B41FA5}">
                      <a16:colId xmlns:a16="http://schemas.microsoft.com/office/drawing/2014/main" val="2353966618"/>
                    </a:ext>
                  </a:extLst>
                </a:gridCol>
                <a:gridCol w="985837">
                  <a:extLst>
                    <a:ext uri="{9D8B030D-6E8A-4147-A177-3AD203B41FA5}">
                      <a16:colId xmlns:a16="http://schemas.microsoft.com/office/drawing/2014/main" val="1408928993"/>
                    </a:ext>
                  </a:extLst>
                </a:gridCol>
                <a:gridCol w="985837">
                  <a:extLst>
                    <a:ext uri="{9D8B030D-6E8A-4147-A177-3AD203B41FA5}">
                      <a16:colId xmlns:a16="http://schemas.microsoft.com/office/drawing/2014/main" val="4046394655"/>
                    </a:ext>
                  </a:extLst>
                </a:gridCol>
                <a:gridCol w="985837">
                  <a:extLst>
                    <a:ext uri="{9D8B030D-6E8A-4147-A177-3AD203B41FA5}">
                      <a16:colId xmlns:a16="http://schemas.microsoft.com/office/drawing/2014/main" val="1696629702"/>
                    </a:ext>
                  </a:extLst>
                </a:gridCol>
              </a:tblGrid>
              <a:tr h="370840">
                <a:tc gridSpan="8">
                  <a:txBody>
                    <a:bodyPr/>
                    <a:lstStyle/>
                    <a:p>
                      <a:pPr algn="ctr"/>
                      <a:r>
                        <a:rPr lang="en-US" dirty="0"/>
                        <a:t>Screening Log – IDNET Mpox surveillance – OV-UCLA</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84179665"/>
                  </a:ext>
                </a:extLst>
              </a:tr>
              <a:tr h="370840">
                <a:tc>
                  <a:txBody>
                    <a:bodyPr/>
                    <a:lstStyle/>
                    <a:p>
                      <a:pPr algn="ctr"/>
                      <a:r>
                        <a:rPr lang="en-US" b="1" dirty="0"/>
                        <a:t>Screening ID</a:t>
                      </a:r>
                    </a:p>
                  </a:txBody>
                  <a:tcPr>
                    <a:solidFill>
                      <a:schemeClr val="accent1">
                        <a:lumMod val="60000"/>
                        <a:lumOff val="40000"/>
                      </a:schemeClr>
                    </a:solidFill>
                  </a:tcPr>
                </a:tc>
                <a:tc>
                  <a:txBody>
                    <a:bodyPr/>
                    <a:lstStyle/>
                    <a:p>
                      <a:pPr algn="ctr"/>
                      <a:r>
                        <a:rPr lang="en-US" b="1" dirty="0"/>
                        <a:t>ED date</a:t>
                      </a:r>
                    </a:p>
                  </a:txBody>
                  <a:tcPr>
                    <a:solidFill>
                      <a:schemeClr val="accent1">
                        <a:lumMod val="60000"/>
                        <a:lumOff val="40000"/>
                      </a:schemeClr>
                    </a:solidFill>
                  </a:tcPr>
                </a:tc>
                <a:tc>
                  <a:txBody>
                    <a:bodyPr/>
                    <a:lstStyle/>
                    <a:p>
                      <a:pPr algn="ctr"/>
                      <a:r>
                        <a:rPr lang="en-US" b="1" dirty="0"/>
                        <a:t>MRN</a:t>
                      </a:r>
                    </a:p>
                  </a:txBody>
                  <a:tcPr>
                    <a:solidFill>
                      <a:schemeClr val="accent1">
                        <a:lumMod val="60000"/>
                        <a:lumOff val="40000"/>
                      </a:schemeClr>
                    </a:solidFill>
                  </a:tcPr>
                </a:tc>
                <a:tc>
                  <a:txBody>
                    <a:bodyPr/>
                    <a:lstStyle/>
                    <a:p>
                      <a:pPr algn="ctr"/>
                      <a:r>
                        <a:rPr lang="en-US" b="1" dirty="0"/>
                        <a:t>Last Name</a:t>
                      </a:r>
                    </a:p>
                  </a:txBody>
                  <a:tcPr>
                    <a:solidFill>
                      <a:schemeClr val="accent1">
                        <a:lumMod val="60000"/>
                        <a:lumOff val="40000"/>
                      </a:schemeClr>
                    </a:solidFill>
                  </a:tcPr>
                </a:tc>
                <a:tc>
                  <a:txBody>
                    <a:bodyPr/>
                    <a:lstStyle/>
                    <a:p>
                      <a:pPr algn="ctr"/>
                      <a:r>
                        <a:rPr lang="en-US" b="1" dirty="0"/>
                        <a:t>First Name</a:t>
                      </a:r>
                    </a:p>
                  </a:txBody>
                  <a:tcPr>
                    <a:solidFill>
                      <a:schemeClr val="accent1">
                        <a:lumMod val="60000"/>
                        <a:lumOff val="40000"/>
                      </a:schemeClr>
                    </a:solidFill>
                  </a:tcPr>
                </a:tc>
                <a:tc>
                  <a:txBody>
                    <a:bodyPr/>
                    <a:lstStyle/>
                    <a:p>
                      <a:pPr algn="ctr"/>
                      <a:r>
                        <a:rPr lang="en-US" b="1" dirty="0"/>
                        <a:t>Enrolled (Y/N)</a:t>
                      </a:r>
                    </a:p>
                  </a:txBody>
                  <a:tcPr>
                    <a:solidFill>
                      <a:schemeClr val="accent1">
                        <a:lumMod val="60000"/>
                        <a:lumOff val="40000"/>
                      </a:schemeClr>
                    </a:solidFill>
                  </a:tcPr>
                </a:tc>
                <a:tc>
                  <a:txBody>
                    <a:bodyPr/>
                    <a:lstStyle/>
                    <a:p>
                      <a:pPr algn="ctr"/>
                      <a:r>
                        <a:rPr lang="en-US" b="1" dirty="0"/>
                        <a:t>Reason for not enrolling</a:t>
                      </a:r>
                    </a:p>
                  </a:txBody>
                  <a:tcPr>
                    <a:solidFill>
                      <a:schemeClr val="accent1">
                        <a:lumMod val="60000"/>
                        <a:lumOff val="40000"/>
                      </a:schemeClr>
                    </a:solidFill>
                  </a:tcPr>
                </a:tc>
                <a:tc>
                  <a:txBody>
                    <a:bodyPr/>
                    <a:lstStyle/>
                    <a:p>
                      <a:pPr algn="ctr"/>
                      <a:r>
                        <a:rPr lang="en-US" b="1" dirty="0"/>
                        <a:t>Project ID</a:t>
                      </a:r>
                    </a:p>
                  </a:txBody>
                  <a:tcPr>
                    <a:solidFill>
                      <a:schemeClr val="accent1">
                        <a:lumMod val="60000"/>
                        <a:lumOff val="40000"/>
                      </a:schemeClr>
                    </a:solidFill>
                  </a:tcPr>
                </a:tc>
                <a:extLst>
                  <a:ext uri="{0D108BD9-81ED-4DB2-BD59-A6C34878D82A}">
                    <a16:rowId xmlns:a16="http://schemas.microsoft.com/office/drawing/2014/main" val="992466148"/>
                  </a:ext>
                </a:extLst>
              </a:tr>
              <a:tr h="370840">
                <a:tc>
                  <a:txBody>
                    <a:bodyPr/>
                    <a:lstStyle/>
                    <a:p>
                      <a:r>
                        <a:rPr lang="en-US" dirty="0"/>
                        <a:t>1</a:t>
                      </a:r>
                    </a:p>
                  </a:txBody>
                  <a:tcPr/>
                </a:tc>
                <a:tc>
                  <a:txBody>
                    <a:bodyPr/>
                    <a:lstStyle/>
                    <a:p>
                      <a:r>
                        <a:rPr lang="en-US" dirty="0"/>
                        <a:t>3/28/2023</a:t>
                      </a:r>
                    </a:p>
                  </a:txBody>
                  <a:tcPr/>
                </a:tc>
                <a:tc>
                  <a:txBody>
                    <a:bodyPr/>
                    <a:lstStyle/>
                    <a:p>
                      <a:r>
                        <a:rPr lang="en-US" dirty="0"/>
                        <a:t>123456</a:t>
                      </a:r>
                    </a:p>
                  </a:txBody>
                  <a:tcPr/>
                </a:tc>
                <a:tc>
                  <a:txBody>
                    <a:bodyPr/>
                    <a:lstStyle/>
                    <a:p>
                      <a:r>
                        <a:rPr lang="en-US" dirty="0"/>
                        <a:t>Doe</a:t>
                      </a:r>
                    </a:p>
                  </a:txBody>
                  <a:tcPr/>
                </a:tc>
                <a:tc>
                  <a:txBody>
                    <a:bodyPr/>
                    <a:lstStyle/>
                    <a:p>
                      <a:r>
                        <a:rPr lang="en-US" dirty="0"/>
                        <a:t>Jane</a:t>
                      </a:r>
                    </a:p>
                  </a:txBody>
                  <a:tcPr/>
                </a:tc>
                <a:tc>
                  <a:txBody>
                    <a:bodyPr/>
                    <a:lstStyle/>
                    <a:p>
                      <a:r>
                        <a:rPr lang="en-US" dirty="0"/>
                        <a:t>N</a:t>
                      </a:r>
                    </a:p>
                  </a:txBody>
                  <a:tcPr/>
                </a:tc>
                <a:tc>
                  <a:txBody>
                    <a:bodyPr/>
                    <a:lstStyle/>
                    <a:p>
                      <a:r>
                        <a:rPr lang="en-US" sz="1100" dirty="0"/>
                        <a:t>Rash not pustular, vesicular</a:t>
                      </a:r>
                    </a:p>
                  </a:txBody>
                  <a:tcPr/>
                </a:tc>
                <a:tc>
                  <a:txBody>
                    <a:bodyPr/>
                    <a:lstStyle/>
                    <a:p>
                      <a:r>
                        <a:rPr lang="en-US" dirty="0"/>
                        <a:t>N/A</a:t>
                      </a:r>
                    </a:p>
                  </a:txBody>
                  <a:tcPr/>
                </a:tc>
                <a:extLst>
                  <a:ext uri="{0D108BD9-81ED-4DB2-BD59-A6C34878D82A}">
                    <a16:rowId xmlns:a16="http://schemas.microsoft.com/office/drawing/2014/main" val="929609107"/>
                  </a:ext>
                </a:extLst>
              </a:tr>
              <a:tr h="370840">
                <a:tc>
                  <a:txBody>
                    <a:bodyPr/>
                    <a:lstStyle/>
                    <a:p>
                      <a:r>
                        <a:rPr lang="en-US" dirty="0"/>
                        <a:t>2</a:t>
                      </a:r>
                    </a:p>
                  </a:txBody>
                  <a:tcPr/>
                </a:tc>
                <a:tc>
                  <a:txBody>
                    <a:bodyPr/>
                    <a:lstStyle/>
                    <a:p>
                      <a:r>
                        <a:rPr lang="en-US" dirty="0"/>
                        <a:t>4/1/2023</a:t>
                      </a:r>
                    </a:p>
                  </a:txBody>
                  <a:tcPr/>
                </a:tc>
                <a:tc>
                  <a:txBody>
                    <a:bodyPr/>
                    <a:lstStyle/>
                    <a:p>
                      <a:r>
                        <a:rPr lang="en-US" dirty="0"/>
                        <a:t>567890</a:t>
                      </a:r>
                    </a:p>
                  </a:txBody>
                  <a:tcPr/>
                </a:tc>
                <a:tc>
                  <a:txBody>
                    <a:bodyPr/>
                    <a:lstStyle/>
                    <a:p>
                      <a:r>
                        <a:rPr lang="en-US" dirty="0"/>
                        <a:t>Patrick</a:t>
                      </a:r>
                    </a:p>
                  </a:txBody>
                  <a:tcPr/>
                </a:tc>
                <a:tc>
                  <a:txBody>
                    <a:bodyPr/>
                    <a:lstStyle/>
                    <a:p>
                      <a:r>
                        <a:rPr lang="en-US" dirty="0"/>
                        <a:t>Saint</a:t>
                      </a:r>
                    </a:p>
                  </a:txBody>
                  <a:tcPr/>
                </a:tc>
                <a:tc>
                  <a:txBody>
                    <a:bodyPr/>
                    <a:lstStyle/>
                    <a:p>
                      <a:r>
                        <a:rPr lang="en-US" dirty="0"/>
                        <a:t>Y</a:t>
                      </a:r>
                    </a:p>
                  </a:txBody>
                  <a:tcPr/>
                </a:tc>
                <a:tc>
                  <a:txBody>
                    <a:bodyPr/>
                    <a:lstStyle/>
                    <a:p>
                      <a:endParaRPr lang="en-US" sz="1100" dirty="0"/>
                    </a:p>
                  </a:txBody>
                  <a:tcPr/>
                </a:tc>
                <a:tc>
                  <a:txBody>
                    <a:bodyPr/>
                    <a:lstStyle/>
                    <a:p>
                      <a:r>
                        <a:rPr lang="en-US" dirty="0"/>
                        <a:t>OVMP001</a:t>
                      </a:r>
                    </a:p>
                  </a:txBody>
                  <a:tcPr/>
                </a:tc>
                <a:extLst>
                  <a:ext uri="{0D108BD9-81ED-4DB2-BD59-A6C34878D82A}">
                    <a16:rowId xmlns:a16="http://schemas.microsoft.com/office/drawing/2014/main" val="2298504364"/>
                  </a:ext>
                </a:extLst>
              </a:tr>
              <a:tr h="370840">
                <a:tc>
                  <a:txBody>
                    <a:bodyPr/>
                    <a:lstStyle/>
                    <a:p>
                      <a:r>
                        <a:rPr lang="en-US" dirty="0"/>
                        <a:t>3</a:t>
                      </a:r>
                    </a:p>
                  </a:txBody>
                  <a:tcPr/>
                </a:tc>
                <a:tc>
                  <a:txBody>
                    <a:bodyPr/>
                    <a:lstStyle/>
                    <a:p>
                      <a:r>
                        <a:rPr lang="en-US" dirty="0"/>
                        <a:t>4/2/2023</a:t>
                      </a:r>
                    </a:p>
                  </a:txBody>
                  <a:tcPr/>
                </a:tc>
                <a:tc>
                  <a:txBody>
                    <a:bodyPr/>
                    <a:lstStyle/>
                    <a:p>
                      <a:r>
                        <a:rPr lang="en-US" dirty="0"/>
                        <a:t>789909</a:t>
                      </a:r>
                    </a:p>
                  </a:txBody>
                  <a:tcPr/>
                </a:tc>
                <a:tc>
                  <a:txBody>
                    <a:bodyPr/>
                    <a:lstStyle/>
                    <a:p>
                      <a:r>
                        <a:rPr lang="en-US" dirty="0"/>
                        <a:t>Bunny</a:t>
                      </a:r>
                    </a:p>
                  </a:txBody>
                  <a:tcPr/>
                </a:tc>
                <a:tc>
                  <a:txBody>
                    <a:bodyPr/>
                    <a:lstStyle/>
                    <a:p>
                      <a:r>
                        <a:rPr lang="en-US" dirty="0"/>
                        <a:t>Easter</a:t>
                      </a:r>
                    </a:p>
                  </a:txBody>
                  <a:tcPr/>
                </a:tc>
                <a:tc>
                  <a:txBody>
                    <a:bodyPr/>
                    <a:lstStyle/>
                    <a:p>
                      <a:r>
                        <a:rPr lang="en-US" dirty="0"/>
                        <a:t>N</a:t>
                      </a:r>
                    </a:p>
                  </a:txBody>
                  <a:tcPr/>
                </a:tc>
                <a:tc>
                  <a:txBody>
                    <a:bodyPr/>
                    <a:lstStyle/>
                    <a:p>
                      <a:r>
                        <a:rPr lang="en-US" sz="1100" dirty="0"/>
                        <a:t>Declined to participate</a:t>
                      </a:r>
                    </a:p>
                  </a:txBody>
                  <a:tcPr/>
                </a:tc>
                <a:tc>
                  <a:txBody>
                    <a:bodyPr/>
                    <a:lstStyle/>
                    <a:p>
                      <a:r>
                        <a:rPr lang="en-US" dirty="0"/>
                        <a:t>N/A</a:t>
                      </a:r>
                    </a:p>
                  </a:txBody>
                  <a:tcPr/>
                </a:tc>
                <a:extLst>
                  <a:ext uri="{0D108BD9-81ED-4DB2-BD59-A6C34878D82A}">
                    <a16:rowId xmlns:a16="http://schemas.microsoft.com/office/drawing/2014/main" val="2951493099"/>
                  </a:ext>
                </a:extLst>
              </a:tr>
              <a:tr h="370840">
                <a:tc>
                  <a:txBody>
                    <a:bodyPr/>
                    <a:lstStyle/>
                    <a:p>
                      <a:r>
                        <a:rPr lang="en-US" dirty="0"/>
                        <a:t>4 </a:t>
                      </a:r>
                    </a:p>
                  </a:txBody>
                  <a:tcPr/>
                </a:tc>
                <a:tc>
                  <a:txBody>
                    <a:bodyPr/>
                    <a:lstStyle/>
                    <a:p>
                      <a:r>
                        <a:rPr lang="en-US" dirty="0"/>
                        <a:t>4/4/2023</a:t>
                      </a:r>
                    </a:p>
                  </a:txBody>
                  <a:tcPr/>
                </a:tc>
                <a:tc>
                  <a:txBody>
                    <a:bodyPr/>
                    <a:lstStyle/>
                    <a:p>
                      <a:r>
                        <a:rPr lang="en-US" dirty="0"/>
                        <a:t>234435</a:t>
                      </a:r>
                    </a:p>
                  </a:txBody>
                  <a:tcPr/>
                </a:tc>
                <a:tc>
                  <a:txBody>
                    <a:bodyPr/>
                    <a:lstStyle/>
                    <a:p>
                      <a:r>
                        <a:rPr lang="en-US" dirty="0"/>
                        <a:t>Rabbit</a:t>
                      </a:r>
                    </a:p>
                  </a:txBody>
                  <a:tcPr/>
                </a:tc>
                <a:tc>
                  <a:txBody>
                    <a:bodyPr/>
                    <a:lstStyle/>
                    <a:p>
                      <a:r>
                        <a:rPr lang="en-US" dirty="0"/>
                        <a:t>Peter</a:t>
                      </a:r>
                    </a:p>
                  </a:txBody>
                  <a:tcPr/>
                </a:tc>
                <a:tc>
                  <a:txBody>
                    <a:bodyPr/>
                    <a:lstStyle/>
                    <a:p>
                      <a:r>
                        <a:rPr lang="en-US" dirty="0"/>
                        <a:t>N</a:t>
                      </a:r>
                    </a:p>
                  </a:txBody>
                  <a:tcPr/>
                </a:tc>
                <a:tc>
                  <a:txBody>
                    <a:bodyPr/>
                    <a:lstStyle/>
                    <a:p>
                      <a:r>
                        <a:rPr lang="en-US" sz="1100" dirty="0"/>
                        <a:t>Outside SC coverage hours</a:t>
                      </a:r>
                    </a:p>
                  </a:txBody>
                  <a:tcPr/>
                </a:tc>
                <a:tc>
                  <a:txBody>
                    <a:bodyPr/>
                    <a:lstStyle/>
                    <a:p>
                      <a:r>
                        <a:rPr lang="en-US" dirty="0"/>
                        <a:t>N/A</a:t>
                      </a:r>
                    </a:p>
                  </a:txBody>
                  <a:tcPr/>
                </a:tc>
                <a:extLst>
                  <a:ext uri="{0D108BD9-81ED-4DB2-BD59-A6C34878D82A}">
                    <a16:rowId xmlns:a16="http://schemas.microsoft.com/office/drawing/2014/main" val="484026442"/>
                  </a:ext>
                </a:extLst>
              </a:tr>
              <a:tr h="370840">
                <a:tc>
                  <a:txBody>
                    <a:bodyPr/>
                    <a:lstStyle/>
                    <a:p>
                      <a:r>
                        <a:rPr lang="en-US" dirty="0"/>
                        <a:t>5</a:t>
                      </a:r>
                    </a:p>
                  </a:txBody>
                  <a:tcPr/>
                </a:tc>
                <a:tc>
                  <a:txBody>
                    <a:bodyPr/>
                    <a:lstStyle/>
                    <a:p>
                      <a:r>
                        <a:rPr lang="en-US" dirty="0"/>
                        <a:t>4/6/2023</a:t>
                      </a:r>
                    </a:p>
                  </a:txBody>
                  <a:tcPr/>
                </a:tc>
                <a:tc>
                  <a:txBody>
                    <a:bodyPr/>
                    <a:lstStyle/>
                    <a:p>
                      <a:r>
                        <a:rPr lang="en-US" dirty="0"/>
                        <a:t>234234</a:t>
                      </a:r>
                    </a:p>
                  </a:txBody>
                  <a:tcPr/>
                </a:tc>
                <a:tc>
                  <a:txBody>
                    <a:bodyPr/>
                    <a:lstStyle/>
                    <a:p>
                      <a:r>
                        <a:rPr lang="en-US" dirty="0"/>
                        <a:t>Man</a:t>
                      </a:r>
                    </a:p>
                  </a:txBody>
                  <a:tcPr/>
                </a:tc>
                <a:tc>
                  <a:txBody>
                    <a:bodyPr/>
                    <a:lstStyle/>
                    <a:p>
                      <a:r>
                        <a:rPr lang="en-US" dirty="0"/>
                        <a:t>Bat</a:t>
                      </a:r>
                    </a:p>
                  </a:txBody>
                  <a:tcPr/>
                </a:tc>
                <a:tc>
                  <a:txBody>
                    <a:bodyPr/>
                    <a:lstStyle/>
                    <a:p>
                      <a:r>
                        <a:rPr lang="en-US" dirty="0"/>
                        <a:t>Y</a:t>
                      </a:r>
                    </a:p>
                  </a:txBody>
                  <a:tcPr/>
                </a:tc>
                <a:tc>
                  <a:txBody>
                    <a:bodyPr/>
                    <a:lstStyle/>
                    <a:p>
                      <a:endParaRPr lang="en-US" sz="1100" dirty="0"/>
                    </a:p>
                  </a:txBody>
                  <a:tcPr/>
                </a:tc>
                <a:tc>
                  <a:txBody>
                    <a:bodyPr/>
                    <a:lstStyle/>
                    <a:p>
                      <a:r>
                        <a:rPr lang="en-US" dirty="0"/>
                        <a:t>OVMP002</a:t>
                      </a:r>
                    </a:p>
                  </a:txBody>
                  <a:tcPr/>
                </a:tc>
                <a:extLst>
                  <a:ext uri="{0D108BD9-81ED-4DB2-BD59-A6C34878D82A}">
                    <a16:rowId xmlns:a16="http://schemas.microsoft.com/office/drawing/2014/main" val="1514321273"/>
                  </a:ext>
                </a:extLst>
              </a:tr>
            </a:tbl>
          </a:graphicData>
        </a:graphic>
      </p:graphicFrame>
      <p:pic>
        <p:nvPicPr>
          <p:cNvPr id="3" name="Picture 2" descr="Logo&#10;&#10;Description automatically generated">
            <a:extLst>
              <a:ext uri="{FF2B5EF4-FFF2-40B4-BE49-F238E27FC236}">
                <a16:creationId xmlns:a16="http://schemas.microsoft.com/office/drawing/2014/main" id="{5B1D7CCB-F5D3-385B-2F96-9295B42B5B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6738" y="4236088"/>
            <a:ext cx="753294" cy="755172"/>
          </a:xfrm>
          <a:prstGeom prst="rect">
            <a:avLst/>
          </a:prstGeom>
        </p:spPr>
      </p:pic>
    </p:spTree>
    <p:extLst>
      <p:ext uri="{BB962C8B-B14F-4D97-AF65-F5344CB8AC3E}">
        <p14:creationId xmlns:p14="http://schemas.microsoft.com/office/powerpoint/2010/main" val="945257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22" name="Group 21">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3998" cy="3200399"/>
            <a:chOff x="7467600" y="0"/>
            <a:chExt cx="4724400" cy="6858000"/>
          </a:xfrm>
        </p:grpSpPr>
        <p:sp>
          <p:nvSpPr>
            <p:cNvPr id="23" name="Rectangle 22">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6" name="Freeform: Shape 25">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32004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8" name="Rectangle 27">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342900"/>
            <a:ext cx="8458200" cy="4457699"/>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A1080FC8-657A-312A-45C3-BCF8A201540A}"/>
              </a:ext>
            </a:extLst>
          </p:cNvPr>
          <p:cNvSpPr>
            <a:spLocks noGrp="1"/>
          </p:cNvSpPr>
          <p:nvPr>
            <p:ph type="title"/>
          </p:nvPr>
        </p:nvSpPr>
        <p:spPr>
          <a:xfrm>
            <a:off x="857250" y="742949"/>
            <a:ext cx="7429500" cy="514350"/>
          </a:xfrm>
        </p:spPr>
        <p:txBody>
          <a:bodyPr anchor="t">
            <a:normAutofit/>
          </a:bodyPr>
          <a:lstStyle/>
          <a:p>
            <a:r>
              <a:rPr lang="en-US" sz="3000"/>
              <a:t>Patient approach	</a:t>
            </a:r>
          </a:p>
        </p:txBody>
      </p:sp>
      <p:graphicFrame>
        <p:nvGraphicFramePr>
          <p:cNvPr id="5" name="Content Placeholder 2">
            <a:extLst>
              <a:ext uri="{FF2B5EF4-FFF2-40B4-BE49-F238E27FC236}">
                <a16:creationId xmlns:a16="http://schemas.microsoft.com/office/drawing/2014/main" id="{05DEE69B-962F-DEDD-14A0-2F45C6230AB5}"/>
              </a:ext>
            </a:extLst>
          </p:cNvPr>
          <p:cNvGraphicFramePr>
            <a:graphicFrameLocks noGrp="1"/>
          </p:cNvGraphicFramePr>
          <p:nvPr>
            <p:ph idx="1"/>
            <p:extLst>
              <p:ext uri="{D42A27DB-BD31-4B8C-83A1-F6EECF244321}">
                <p14:modId xmlns:p14="http://schemas.microsoft.com/office/powerpoint/2010/main" val="1378931282"/>
              </p:ext>
            </p:extLst>
          </p:nvPr>
        </p:nvGraphicFramePr>
        <p:xfrm>
          <a:off x="514350" y="1602921"/>
          <a:ext cx="8115300" cy="28003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Logo&#10;&#10;Description automatically generated">
            <a:extLst>
              <a:ext uri="{FF2B5EF4-FFF2-40B4-BE49-F238E27FC236}">
                <a16:creationId xmlns:a16="http://schemas.microsoft.com/office/drawing/2014/main" id="{48F03822-6380-FA49-998F-B939307DD34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86738" y="4236088"/>
            <a:ext cx="753294" cy="755172"/>
          </a:xfrm>
          <a:prstGeom prst="rect">
            <a:avLst/>
          </a:prstGeom>
        </p:spPr>
      </p:pic>
    </p:spTree>
    <p:extLst>
      <p:ext uri="{BB962C8B-B14F-4D97-AF65-F5344CB8AC3E}">
        <p14:creationId xmlns:p14="http://schemas.microsoft.com/office/powerpoint/2010/main" val="2524915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2">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47A768-8EA8-6857-04A5-A0829141275E}"/>
              </a:ext>
            </a:extLst>
          </p:cNvPr>
          <p:cNvSpPr>
            <a:spLocks noGrp="1"/>
          </p:cNvSpPr>
          <p:nvPr>
            <p:ph type="title"/>
          </p:nvPr>
        </p:nvSpPr>
        <p:spPr>
          <a:xfrm>
            <a:off x="628650" y="417891"/>
            <a:ext cx="2530602" cy="4175919"/>
          </a:xfrm>
        </p:spPr>
        <p:txBody>
          <a:bodyPr>
            <a:normAutofit/>
          </a:bodyPr>
          <a:lstStyle/>
          <a:p>
            <a:r>
              <a:rPr lang="en-US" sz="3900"/>
              <a:t>Training Agenda	</a:t>
            </a:r>
          </a:p>
        </p:txBody>
      </p:sp>
      <p:pic>
        <p:nvPicPr>
          <p:cNvPr id="4" name="Picture 3" descr="Logo&#10;&#10;Description automatically generated">
            <a:extLst>
              <a:ext uri="{FF2B5EF4-FFF2-40B4-BE49-F238E27FC236}">
                <a16:creationId xmlns:a16="http://schemas.microsoft.com/office/drawing/2014/main" id="{37C86958-A169-8CE7-9151-3D49324C7C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6738" y="4236088"/>
            <a:ext cx="753294" cy="755172"/>
          </a:xfrm>
          <a:prstGeom prst="rect">
            <a:avLst/>
          </a:prstGeom>
        </p:spPr>
      </p:pic>
      <p:graphicFrame>
        <p:nvGraphicFramePr>
          <p:cNvPr id="12" name="Content Placeholder 2">
            <a:extLst>
              <a:ext uri="{FF2B5EF4-FFF2-40B4-BE49-F238E27FC236}">
                <a16:creationId xmlns:a16="http://schemas.microsoft.com/office/drawing/2014/main" id="{F20F31F9-34BF-1866-E3D9-5C70030DB8AE}"/>
              </a:ext>
            </a:extLst>
          </p:cNvPr>
          <p:cNvGraphicFramePr>
            <a:graphicFrameLocks noGrp="1"/>
          </p:cNvGraphicFramePr>
          <p:nvPr>
            <p:ph idx="1"/>
            <p:extLst>
              <p:ext uri="{D42A27DB-BD31-4B8C-83A1-F6EECF244321}">
                <p14:modId xmlns:p14="http://schemas.microsoft.com/office/powerpoint/2010/main" val="1188405247"/>
              </p:ext>
            </p:extLst>
          </p:nvPr>
        </p:nvGraphicFramePr>
        <p:xfrm>
          <a:off x="3819906" y="465294"/>
          <a:ext cx="4697730" cy="41285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86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8D7376-4FA0-5ACC-5AD5-5B6228878145}"/>
              </a:ext>
            </a:extLst>
          </p:cNvPr>
          <p:cNvSpPr>
            <a:spLocks noGrp="1"/>
          </p:cNvSpPr>
          <p:nvPr>
            <p:ph type="title"/>
          </p:nvPr>
        </p:nvSpPr>
        <p:spPr>
          <a:xfrm>
            <a:off x="515125" y="865179"/>
            <a:ext cx="2400300" cy="3345872"/>
          </a:xfrm>
        </p:spPr>
        <p:txBody>
          <a:bodyPr>
            <a:normAutofit/>
          </a:bodyPr>
          <a:lstStyle/>
          <a:p>
            <a:r>
              <a:rPr lang="en-US" dirty="0">
                <a:solidFill>
                  <a:srgbClr val="FFFFFF"/>
                </a:solidFill>
              </a:rPr>
              <a:t>Informed consent</a:t>
            </a: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1841609"/>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C84AC41-7025-0D32-F35F-3D690DB361E6}"/>
              </a:ext>
            </a:extLst>
          </p:cNvPr>
          <p:cNvSpPr>
            <a:spLocks noGrp="1"/>
          </p:cNvSpPr>
          <p:nvPr>
            <p:ph idx="1"/>
          </p:nvPr>
        </p:nvSpPr>
        <p:spPr>
          <a:xfrm>
            <a:off x="3335481" y="443508"/>
            <a:ext cx="5179868" cy="4189214"/>
          </a:xfrm>
        </p:spPr>
        <p:txBody>
          <a:bodyPr anchor="ctr">
            <a:normAutofit/>
          </a:bodyPr>
          <a:lstStyle/>
          <a:p>
            <a:pPr marL="285750" indent="-285750">
              <a:buFont typeface="Arial" panose="020B0604020202020204" pitchFamily="34" charset="0"/>
              <a:buChar char="•"/>
            </a:pPr>
            <a:r>
              <a:rPr lang="en-US" b="0" dirty="0"/>
              <a:t>Concise written informed consent </a:t>
            </a:r>
          </a:p>
          <a:p>
            <a:pPr marL="285750" indent="-285750">
              <a:buFont typeface="Arial" panose="020B0604020202020204" pitchFamily="34" charset="0"/>
              <a:buChar char="•"/>
            </a:pPr>
            <a:r>
              <a:rPr lang="en-US" b="0" dirty="0"/>
              <a:t>For ages 8-17, obtain assent from patient and informed consent from parent</a:t>
            </a:r>
          </a:p>
          <a:p>
            <a:pPr marL="285750" indent="-285750">
              <a:buFont typeface="Arial" panose="020B0604020202020204" pitchFamily="34" charset="0"/>
              <a:buChar char="•"/>
            </a:pPr>
            <a:r>
              <a:rPr lang="en-US" dirty="0"/>
              <a:t>For ages &lt;8, obtain informed consent from parent</a:t>
            </a:r>
            <a:endParaRPr lang="en-US" b="0" dirty="0"/>
          </a:p>
          <a:p>
            <a:pPr marL="285750" indent="-285750">
              <a:buFont typeface="Arial" panose="020B0604020202020204" pitchFamily="34" charset="0"/>
              <a:buChar char="•"/>
            </a:pPr>
            <a:r>
              <a:rPr lang="en-US" b="0" dirty="0"/>
              <a:t>Give copy ICF to participant</a:t>
            </a:r>
          </a:p>
          <a:p>
            <a:pPr marL="285750" indent="-285750">
              <a:buFont typeface="Arial" panose="020B0604020202020204" pitchFamily="34" charset="0"/>
              <a:buChar char="•"/>
            </a:pPr>
            <a:r>
              <a:rPr lang="en-US" b="0" dirty="0"/>
              <a:t>Keep all consent and assent documents (and Participant Contact info form) in secure location at your site</a:t>
            </a:r>
          </a:p>
        </p:txBody>
      </p:sp>
      <p:sp>
        <p:nvSpPr>
          <p:cNvPr id="5" name="Slide Number Placeholder 4">
            <a:extLst>
              <a:ext uri="{FF2B5EF4-FFF2-40B4-BE49-F238E27FC236}">
                <a16:creationId xmlns:a16="http://schemas.microsoft.com/office/drawing/2014/main" id="{F9BCA21B-C3EB-695E-5E54-861E5E9B4B15}"/>
              </a:ext>
            </a:extLst>
          </p:cNvPr>
          <p:cNvSpPr>
            <a:spLocks noGrp="1"/>
          </p:cNvSpPr>
          <p:nvPr>
            <p:ph type="sldNum" sz="quarter" idx="12"/>
          </p:nvPr>
        </p:nvSpPr>
        <p:spPr>
          <a:xfrm>
            <a:off x="7156173" y="4767262"/>
            <a:ext cx="1359176" cy="273844"/>
          </a:xfrm>
        </p:spPr>
        <p:txBody>
          <a:bodyPr>
            <a:normAutofit/>
          </a:bodyPr>
          <a:lstStyle/>
          <a:p>
            <a:pPr>
              <a:spcAft>
                <a:spcPts val="600"/>
              </a:spcAft>
            </a:pPr>
            <a:fld id="{5339919A-1AF4-8143-B305-C972D12AEE0C}" type="slidenum">
              <a:rPr lang="en-US" smtClean="0"/>
              <a:pPr>
                <a:spcAft>
                  <a:spcPts val="600"/>
                </a:spcAft>
              </a:pPr>
              <a:t>20</a:t>
            </a:fld>
            <a:endParaRPr lang="en-US"/>
          </a:p>
        </p:txBody>
      </p:sp>
      <p:pic>
        <p:nvPicPr>
          <p:cNvPr id="4" name="Picture 3" descr="Logo&#10;&#10;Description automatically generated">
            <a:extLst>
              <a:ext uri="{FF2B5EF4-FFF2-40B4-BE49-F238E27FC236}">
                <a16:creationId xmlns:a16="http://schemas.microsoft.com/office/drawing/2014/main" id="{3B8A3F0F-DDF7-ACBC-42FE-AF9071F5F2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6738" y="4236088"/>
            <a:ext cx="753294" cy="755172"/>
          </a:xfrm>
          <a:prstGeom prst="rect">
            <a:avLst/>
          </a:prstGeom>
        </p:spPr>
      </p:pic>
    </p:spTree>
    <p:extLst>
      <p:ext uri="{BB962C8B-B14F-4D97-AF65-F5344CB8AC3E}">
        <p14:creationId xmlns:p14="http://schemas.microsoft.com/office/powerpoint/2010/main" val="2744946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1516CB1-E8C8-4751-B6A6-46B2D1E72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E095E3-731D-7DEF-7CC5-008AEBB3B262}"/>
              </a:ext>
            </a:extLst>
          </p:cNvPr>
          <p:cNvSpPr>
            <a:spLocks noGrp="1"/>
          </p:cNvSpPr>
          <p:nvPr>
            <p:ph type="title"/>
          </p:nvPr>
        </p:nvSpPr>
        <p:spPr>
          <a:xfrm>
            <a:off x="322326" y="308610"/>
            <a:ext cx="8348473" cy="829818"/>
          </a:xfrm>
        </p:spPr>
        <p:txBody>
          <a:bodyPr>
            <a:normAutofit/>
          </a:bodyPr>
          <a:lstStyle/>
          <a:p>
            <a:r>
              <a:rPr lang="en-US" sz="2700" dirty="0"/>
              <a:t>Medical record release of information form</a:t>
            </a:r>
          </a:p>
        </p:txBody>
      </p:sp>
      <p:sp>
        <p:nvSpPr>
          <p:cNvPr id="26" name="Rectangle 25">
            <a:extLst>
              <a:ext uri="{FF2B5EF4-FFF2-40B4-BE49-F238E27FC236}">
                <a16:creationId xmlns:a16="http://schemas.microsoft.com/office/drawing/2014/main" id="{90C0C0D1-E79A-41FF-8322-256F6DD1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8912"/>
            <a:ext cx="96012"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Table&#10;&#10;Description automatically generated">
            <a:extLst>
              <a:ext uri="{FF2B5EF4-FFF2-40B4-BE49-F238E27FC236}">
                <a16:creationId xmlns:a16="http://schemas.microsoft.com/office/drawing/2014/main" id="{FD82083C-E020-409D-6037-DC2B0C2B29BC}"/>
              </a:ext>
            </a:extLst>
          </p:cNvPr>
          <p:cNvPicPr>
            <a:picLocks noChangeAspect="1"/>
          </p:cNvPicPr>
          <p:nvPr/>
        </p:nvPicPr>
        <p:blipFill rotWithShape="1">
          <a:blip r:embed="rId2"/>
          <a:srcRect r="2069" b="-1"/>
          <a:stretch/>
        </p:blipFill>
        <p:spPr>
          <a:xfrm>
            <a:off x="322325" y="1291441"/>
            <a:ext cx="2564892" cy="3390420"/>
          </a:xfrm>
          <a:prstGeom prst="rect">
            <a:avLst/>
          </a:prstGeom>
        </p:spPr>
      </p:pic>
      <p:pic>
        <p:nvPicPr>
          <p:cNvPr id="7" name="Picture 6" descr="Table&#10;&#10;Description automatically generated">
            <a:extLst>
              <a:ext uri="{FF2B5EF4-FFF2-40B4-BE49-F238E27FC236}">
                <a16:creationId xmlns:a16="http://schemas.microsoft.com/office/drawing/2014/main" id="{61472DE4-8F94-DB12-DA0D-98D1B96FDCD3}"/>
              </a:ext>
            </a:extLst>
          </p:cNvPr>
          <p:cNvPicPr>
            <a:picLocks noChangeAspect="1"/>
          </p:cNvPicPr>
          <p:nvPr/>
        </p:nvPicPr>
        <p:blipFill rotWithShape="1">
          <a:blip r:embed="rId3"/>
          <a:srcRect r="2048" b="-1"/>
          <a:stretch/>
        </p:blipFill>
        <p:spPr>
          <a:xfrm>
            <a:off x="3170127" y="1291441"/>
            <a:ext cx="2565447" cy="3390420"/>
          </a:xfrm>
          <a:prstGeom prst="rect">
            <a:avLst/>
          </a:prstGeom>
        </p:spPr>
      </p:pic>
      <p:sp useBgFill="1">
        <p:nvSpPr>
          <p:cNvPr id="28" name="Rectangle 27">
            <a:extLst>
              <a:ext uri="{FF2B5EF4-FFF2-40B4-BE49-F238E27FC236}">
                <a16:creationId xmlns:a16="http://schemas.microsoft.com/office/drawing/2014/main" id="{395FA420-5595-49D1-9D5F-79EC43B55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8486" y="1291441"/>
            <a:ext cx="2706857" cy="3390420"/>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C3932CB-8DF0-AD6E-40E2-CE8A8D93C05B}"/>
              </a:ext>
            </a:extLst>
          </p:cNvPr>
          <p:cNvSpPr>
            <a:spLocks noGrp="1"/>
          </p:cNvSpPr>
          <p:nvPr>
            <p:ph idx="1"/>
          </p:nvPr>
        </p:nvSpPr>
        <p:spPr>
          <a:xfrm>
            <a:off x="6232011" y="1456585"/>
            <a:ext cx="2217045" cy="2969514"/>
          </a:xfrm>
        </p:spPr>
        <p:txBody>
          <a:bodyPr anchor="ctr">
            <a:normAutofit/>
          </a:bodyPr>
          <a:lstStyle/>
          <a:p>
            <a:pPr marL="285750" indent="-285750">
              <a:buFont typeface="Arial" panose="020B0604020202020204" pitchFamily="34" charset="0"/>
              <a:buChar char="•"/>
            </a:pPr>
            <a:r>
              <a:rPr lang="en-US" sz="1100" dirty="0"/>
              <a:t>If Mpox positive participant seeks care </a:t>
            </a:r>
            <a:r>
              <a:rPr lang="en-US" sz="1100" b="1" u="sng" dirty="0"/>
              <a:t>for Mpox and/or STI </a:t>
            </a:r>
            <a:r>
              <a:rPr lang="en-US" sz="1100" dirty="0"/>
              <a:t>we will collect some information about the visit, admission, and any testing results, </a:t>
            </a:r>
            <a:r>
              <a:rPr lang="en-US" sz="1100" b="1" u="sng" dirty="0"/>
              <a:t>including outside facilities!</a:t>
            </a:r>
          </a:p>
          <a:p>
            <a:pPr marL="285750" indent="-285750">
              <a:buFont typeface="Arial" panose="020B0604020202020204" pitchFamily="34" charset="0"/>
              <a:buChar char="•"/>
            </a:pPr>
            <a:r>
              <a:rPr lang="en-US" sz="1100" dirty="0"/>
              <a:t>At enrollment, ask participant to sign and date, in case!</a:t>
            </a:r>
          </a:p>
          <a:p>
            <a:pPr marL="285750" indent="-285750">
              <a:buFont typeface="Arial" panose="020B0604020202020204" pitchFamily="34" charset="0"/>
              <a:buChar char="•"/>
            </a:pPr>
            <a:r>
              <a:rPr lang="en-US" sz="1100" dirty="0"/>
              <a:t>If participant </a:t>
            </a:r>
            <a:r>
              <a:rPr lang="en-US" sz="1100" u="sng" dirty="0"/>
              <a:t>does not </a:t>
            </a:r>
            <a:r>
              <a:rPr lang="en-US" sz="1100" dirty="0"/>
              <a:t>test positive for Mpox, then can shred the form after 45 days.  </a:t>
            </a:r>
          </a:p>
        </p:txBody>
      </p:sp>
      <p:sp>
        <p:nvSpPr>
          <p:cNvPr id="5" name="Slide Number Placeholder 4">
            <a:extLst>
              <a:ext uri="{FF2B5EF4-FFF2-40B4-BE49-F238E27FC236}">
                <a16:creationId xmlns:a16="http://schemas.microsoft.com/office/drawing/2014/main" id="{937ABCA6-13B6-9E0F-4E86-55D2749B868C}"/>
              </a:ext>
            </a:extLst>
          </p:cNvPr>
          <p:cNvSpPr>
            <a:spLocks noGrp="1"/>
          </p:cNvSpPr>
          <p:nvPr>
            <p:ph type="sldNum" sz="quarter" idx="12"/>
          </p:nvPr>
        </p:nvSpPr>
        <p:spPr>
          <a:xfrm>
            <a:off x="6457950" y="4767262"/>
            <a:ext cx="2057400" cy="273844"/>
          </a:xfrm>
        </p:spPr>
        <p:txBody>
          <a:bodyPr>
            <a:normAutofit/>
          </a:bodyPr>
          <a:lstStyle/>
          <a:p>
            <a:pPr>
              <a:spcAft>
                <a:spcPts val="600"/>
              </a:spcAft>
            </a:pPr>
            <a:fld id="{5339919A-1AF4-8143-B305-C972D12AEE0C}" type="slidenum">
              <a:rPr lang="en-US">
                <a:solidFill>
                  <a:schemeClr val="tx1">
                    <a:lumMod val="50000"/>
                    <a:lumOff val="50000"/>
                  </a:schemeClr>
                </a:solidFill>
              </a:rPr>
              <a:pPr>
                <a:spcAft>
                  <a:spcPts val="600"/>
                </a:spcAft>
              </a:pPr>
              <a:t>21</a:t>
            </a:fld>
            <a:endParaRPr lang="en-US">
              <a:solidFill>
                <a:schemeClr val="tx1">
                  <a:lumMod val="50000"/>
                  <a:lumOff val="50000"/>
                </a:schemeClr>
              </a:solidFill>
            </a:endParaRPr>
          </a:p>
        </p:txBody>
      </p:sp>
      <p:pic>
        <p:nvPicPr>
          <p:cNvPr id="4" name="Picture 3" descr="Logo&#10;&#10;Description automatically generated">
            <a:extLst>
              <a:ext uri="{FF2B5EF4-FFF2-40B4-BE49-F238E27FC236}">
                <a16:creationId xmlns:a16="http://schemas.microsoft.com/office/drawing/2014/main" id="{915FFB71-F2B8-0062-13B3-4BDC8240D3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6738" y="4236088"/>
            <a:ext cx="753294" cy="755172"/>
          </a:xfrm>
          <a:prstGeom prst="rect">
            <a:avLst/>
          </a:prstGeom>
        </p:spPr>
      </p:pic>
    </p:spTree>
    <p:extLst>
      <p:ext uri="{BB962C8B-B14F-4D97-AF65-F5344CB8AC3E}">
        <p14:creationId xmlns:p14="http://schemas.microsoft.com/office/powerpoint/2010/main" val="3124649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D19BB8BE-1351-4D9B-B761-F84A0B5B65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E264BA-06FB-FAB7-8380-7A1ABB5AC4E5}"/>
              </a:ext>
            </a:extLst>
          </p:cNvPr>
          <p:cNvSpPr>
            <a:spLocks noGrp="1"/>
          </p:cNvSpPr>
          <p:nvPr>
            <p:ph type="title"/>
          </p:nvPr>
        </p:nvSpPr>
        <p:spPr>
          <a:xfrm>
            <a:off x="628649" y="430305"/>
            <a:ext cx="2839165" cy="1649506"/>
          </a:xfrm>
        </p:spPr>
        <p:txBody>
          <a:bodyPr vert="horz" lIns="91440" tIns="45720" rIns="91440" bIns="45720" rtlCol="0" anchor="b">
            <a:normAutofit/>
          </a:bodyPr>
          <a:lstStyle/>
          <a:p>
            <a:pPr defTabSz="914400"/>
            <a:r>
              <a:rPr lang="en-US" sz="3000" kern="1200" dirty="0">
                <a:solidFill>
                  <a:schemeClr val="tx1"/>
                </a:solidFill>
                <a:latin typeface="+mj-lt"/>
                <a:ea typeface="+mj-ea"/>
                <a:cs typeface="+mj-cs"/>
              </a:rPr>
              <a:t>Enrollment - Assigning </a:t>
            </a:r>
            <a:br>
              <a:rPr lang="en-US" sz="3000" kern="1200" dirty="0">
                <a:solidFill>
                  <a:schemeClr val="tx1"/>
                </a:solidFill>
                <a:latin typeface="+mj-lt"/>
                <a:ea typeface="+mj-ea"/>
                <a:cs typeface="+mj-cs"/>
              </a:rPr>
            </a:br>
            <a:r>
              <a:rPr lang="en-US" sz="3000" kern="1200" dirty="0">
                <a:solidFill>
                  <a:schemeClr val="tx1"/>
                </a:solidFill>
                <a:latin typeface="+mj-lt"/>
                <a:ea typeface="+mj-ea"/>
                <a:cs typeface="+mj-cs"/>
              </a:rPr>
              <a:t>Project ID</a:t>
            </a:r>
          </a:p>
        </p:txBody>
      </p:sp>
      <p:sp>
        <p:nvSpPr>
          <p:cNvPr id="7" name="Rectangle 1">
            <a:extLst>
              <a:ext uri="{FF2B5EF4-FFF2-40B4-BE49-F238E27FC236}">
                <a16:creationId xmlns:a16="http://schemas.microsoft.com/office/drawing/2014/main" id="{E15ED776-CDA7-C24C-3CEA-908DAFE11A27}"/>
              </a:ext>
            </a:extLst>
          </p:cNvPr>
          <p:cNvSpPr>
            <a:spLocks noChangeArrowheads="1"/>
          </p:cNvSpPr>
          <p:nvPr/>
        </p:nvSpPr>
        <p:spPr bwMode="auto">
          <a:xfrm>
            <a:off x="628649" y="2236695"/>
            <a:ext cx="2811331" cy="2362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R="0" lvl="0" defTabSz="914400" fontAlgn="base">
              <a:lnSpc>
                <a:spcPct val="90000"/>
              </a:lnSpc>
              <a:spcBef>
                <a:spcPct val="0"/>
              </a:spcBef>
              <a:spcAft>
                <a:spcPts val="600"/>
              </a:spcAft>
              <a:buClrTx/>
              <a:buSzTx/>
              <a:tabLst/>
            </a:pPr>
            <a:r>
              <a:rPr kumimoji="0" lang="en-US" altLang="en-US" sz="1500" b="0" i="0" u="none" strike="noStrike" cap="none" normalizeH="0" baseline="0" dirty="0">
                <a:ln>
                  <a:noFill/>
                </a:ln>
                <a:effectLst/>
              </a:rPr>
              <a:t>Project ID is a unique alphanumeric number comprised of 4 letters (see table) and 3 numbers</a:t>
            </a:r>
            <a:r>
              <a:rPr lang="en-US" altLang="en-US" sz="1500" dirty="0"/>
              <a:t>, starting with 001. </a:t>
            </a:r>
            <a:endParaRPr kumimoji="0" lang="en-US" altLang="en-US" sz="1500" b="0" i="0" u="none" strike="noStrike" cap="none" normalizeH="0" baseline="0" dirty="0">
              <a:ln>
                <a:noFill/>
              </a:ln>
              <a:effectLst/>
            </a:endParaRPr>
          </a:p>
        </p:txBody>
      </p:sp>
      <p:sp>
        <p:nvSpPr>
          <p:cNvPr id="5" name="Slide Number Placeholder 4">
            <a:extLst>
              <a:ext uri="{FF2B5EF4-FFF2-40B4-BE49-F238E27FC236}">
                <a16:creationId xmlns:a16="http://schemas.microsoft.com/office/drawing/2014/main" id="{A2312213-E35C-55EA-616E-14AF0F8BF8B6}"/>
              </a:ext>
            </a:extLst>
          </p:cNvPr>
          <p:cNvSpPr>
            <a:spLocks noGrp="1"/>
          </p:cNvSpPr>
          <p:nvPr>
            <p:ph type="sldNum" sz="quarter" idx="12"/>
          </p:nvPr>
        </p:nvSpPr>
        <p:spPr>
          <a:xfrm>
            <a:off x="6457950" y="4767262"/>
            <a:ext cx="2057400" cy="273844"/>
          </a:xfrm>
        </p:spPr>
        <p:txBody>
          <a:bodyPr vert="horz" lIns="91440" tIns="45720" rIns="91440" bIns="45720" rtlCol="0" anchor="ctr">
            <a:normAutofit/>
          </a:bodyPr>
          <a:lstStyle/>
          <a:p>
            <a:pPr defTabSz="914400">
              <a:lnSpc>
                <a:spcPct val="90000"/>
              </a:lnSpc>
              <a:spcAft>
                <a:spcPts val="600"/>
              </a:spcAft>
            </a:pPr>
            <a:fld id="{5339919A-1AF4-8143-B305-C972D12AEE0C}" type="slidenum">
              <a:rPr lang="en-US" sz="1200"/>
              <a:pPr defTabSz="914400">
                <a:lnSpc>
                  <a:spcPct val="90000"/>
                </a:lnSpc>
                <a:spcAft>
                  <a:spcPts val="600"/>
                </a:spcAft>
              </a:pPr>
              <a:t>22</a:t>
            </a:fld>
            <a:endParaRPr lang="en-US" sz="1200"/>
          </a:p>
        </p:txBody>
      </p:sp>
      <p:graphicFrame>
        <p:nvGraphicFramePr>
          <p:cNvPr id="6" name="Content Placeholder 5">
            <a:extLst>
              <a:ext uri="{FF2B5EF4-FFF2-40B4-BE49-F238E27FC236}">
                <a16:creationId xmlns:a16="http://schemas.microsoft.com/office/drawing/2014/main" id="{CBB8FEFC-ADCE-58CF-6F39-06E0609769CC}"/>
              </a:ext>
            </a:extLst>
          </p:cNvPr>
          <p:cNvGraphicFramePr>
            <a:graphicFrameLocks noGrp="1"/>
          </p:cNvGraphicFramePr>
          <p:nvPr>
            <p:ph idx="1"/>
            <p:extLst>
              <p:ext uri="{D42A27DB-BD31-4B8C-83A1-F6EECF244321}">
                <p14:modId xmlns:p14="http://schemas.microsoft.com/office/powerpoint/2010/main" val="3206910218"/>
              </p:ext>
            </p:extLst>
          </p:nvPr>
        </p:nvGraphicFramePr>
        <p:xfrm>
          <a:off x="3743850" y="1087339"/>
          <a:ext cx="4771501" cy="2968823"/>
        </p:xfrm>
        <a:graphic>
          <a:graphicData uri="http://schemas.openxmlformats.org/drawingml/2006/table">
            <a:tbl>
              <a:tblPr firstRow="1" firstCol="1" bandRow="1">
                <a:tableStyleId>{16D9F66E-5EB9-4882-86FB-DCBF35E3C3E4}</a:tableStyleId>
              </a:tblPr>
              <a:tblGrid>
                <a:gridCol w="1031996">
                  <a:extLst>
                    <a:ext uri="{9D8B030D-6E8A-4147-A177-3AD203B41FA5}">
                      <a16:colId xmlns:a16="http://schemas.microsoft.com/office/drawing/2014/main" val="2147175364"/>
                    </a:ext>
                  </a:extLst>
                </a:gridCol>
                <a:gridCol w="3739505">
                  <a:extLst>
                    <a:ext uri="{9D8B030D-6E8A-4147-A177-3AD203B41FA5}">
                      <a16:colId xmlns:a16="http://schemas.microsoft.com/office/drawing/2014/main" val="5539086"/>
                    </a:ext>
                  </a:extLst>
                </a:gridCol>
              </a:tblGrid>
              <a:tr h="228371">
                <a:tc>
                  <a:txBody>
                    <a:bodyPr/>
                    <a:lstStyle/>
                    <a:p>
                      <a:pPr marL="0" marR="0">
                        <a:lnSpc>
                          <a:spcPct val="107000"/>
                        </a:lnSpc>
                        <a:spcBef>
                          <a:spcPts val="0"/>
                        </a:spcBef>
                        <a:spcAft>
                          <a:spcPts val="0"/>
                        </a:spcAft>
                      </a:pPr>
                      <a:r>
                        <a:rPr lang="en-US" sz="1300" dirty="0">
                          <a:effectLst/>
                        </a:rPr>
                        <a:t>BSMP</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0750" marR="70750" marT="0" marB="0"/>
                </a:tc>
                <a:tc>
                  <a:txBody>
                    <a:bodyPr/>
                    <a:lstStyle/>
                    <a:p>
                      <a:pPr marL="0" marR="0">
                        <a:lnSpc>
                          <a:spcPct val="107000"/>
                        </a:lnSpc>
                        <a:spcBef>
                          <a:spcPts val="0"/>
                        </a:spcBef>
                        <a:spcAft>
                          <a:spcPts val="0"/>
                        </a:spcAft>
                      </a:pPr>
                      <a:r>
                        <a:rPr lang="en-US" sz="1300" b="0" dirty="0">
                          <a:effectLst/>
                        </a:rPr>
                        <a:t>Baystate Medical Center</a:t>
                      </a:r>
                      <a:endParaRPr lang="en-US" sz="13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0750" marR="70750" marT="0" marB="0"/>
                </a:tc>
                <a:extLst>
                  <a:ext uri="{0D108BD9-81ED-4DB2-BD59-A6C34878D82A}">
                    <a16:rowId xmlns:a16="http://schemas.microsoft.com/office/drawing/2014/main" val="3466050654"/>
                  </a:ext>
                </a:extLst>
              </a:tr>
              <a:tr h="228371">
                <a:tc>
                  <a:txBody>
                    <a:bodyPr/>
                    <a:lstStyle/>
                    <a:p>
                      <a:pPr marL="0" marR="0">
                        <a:lnSpc>
                          <a:spcPct val="107000"/>
                        </a:lnSpc>
                        <a:spcBef>
                          <a:spcPts val="0"/>
                        </a:spcBef>
                        <a:spcAft>
                          <a:spcPts val="0"/>
                        </a:spcAft>
                      </a:pPr>
                      <a:r>
                        <a:rPr lang="en-US" sz="1300">
                          <a:effectLst/>
                        </a:rPr>
                        <a:t>CSMP</a:t>
                      </a:r>
                      <a:endParaRPr lang="en-US"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70750" marR="70750" marT="0" marB="0"/>
                </a:tc>
                <a:tc>
                  <a:txBody>
                    <a:bodyPr/>
                    <a:lstStyle/>
                    <a:p>
                      <a:pPr marL="0" marR="0">
                        <a:lnSpc>
                          <a:spcPct val="107000"/>
                        </a:lnSpc>
                        <a:spcBef>
                          <a:spcPts val="0"/>
                        </a:spcBef>
                        <a:spcAft>
                          <a:spcPts val="0"/>
                        </a:spcAft>
                      </a:pPr>
                      <a:r>
                        <a:rPr lang="en-US" sz="1300" dirty="0">
                          <a:effectLst/>
                        </a:rPr>
                        <a:t>Cedars-Sinai Medical Center</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0750" marR="70750" marT="0" marB="0"/>
                </a:tc>
                <a:extLst>
                  <a:ext uri="{0D108BD9-81ED-4DB2-BD59-A6C34878D82A}">
                    <a16:rowId xmlns:a16="http://schemas.microsoft.com/office/drawing/2014/main" val="861480955"/>
                  </a:ext>
                </a:extLst>
              </a:tr>
              <a:tr h="228371">
                <a:tc>
                  <a:txBody>
                    <a:bodyPr/>
                    <a:lstStyle/>
                    <a:p>
                      <a:pPr marL="0" marR="0">
                        <a:lnSpc>
                          <a:spcPct val="107000"/>
                        </a:lnSpc>
                        <a:spcBef>
                          <a:spcPts val="0"/>
                        </a:spcBef>
                        <a:spcAft>
                          <a:spcPts val="0"/>
                        </a:spcAft>
                      </a:pPr>
                      <a:r>
                        <a:rPr lang="en-US" sz="1300">
                          <a:effectLst/>
                        </a:rPr>
                        <a:t>OVMP</a:t>
                      </a:r>
                      <a:endParaRPr lang="en-US"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70750" marR="70750" marT="0" marB="0"/>
                </a:tc>
                <a:tc>
                  <a:txBody>
                    <a:bodyPr/>
                    <a:lstStyle/>
                    <a:p>
                      <a:pPr marL="0" marR="0">
                        <a:lnSpc>
                          <a:spcPct val="107000"/>
                        </a:lnSpc>
                        <a:spcBef>
                          <a:spcPts val="0"/>
                        </a:spcBef>
                        <a:spcAft>
                          <a:spcPts val="0"/>
                        </a:spcAft>
                      </a:pPr>
                      <a:r>
                        <a:rPr lang="en-US" sz="1300" dirty="0">
                          <a:effectLst/>
                        </a:rPr>
                        <a:t>Olive View-UCLA Medical Center</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0750" marR="70750" marT="0" marB="0"/>
                </a:tc>
                <a:extLst>
                  <a:ext uri="{0D108BD9-81ED-4DB2-BD59-A6C34878D82A}">
                    <a16:rowId xmlns:a16="http://schemas.microsoft.com/office/drawing/2014/main" val="344348500"/>
                  </a:ext>
                </a:extLst>
              </a:tr>
              <a:tr h="228371">
                <a:tc>
                  <a:txBody>
                    <a:bodyPr/>
                    <a:lstStyle/>
                    <a:p>
                      <a:pPr marL="0" marR="0">
                        <a:lnSpc>
                          <a:spcPct val="107000"/>
                        </a:lnSpc>
                        <a:spcBef>
                          <a:spcPts val="0"/>
                        </a:spcBef>
                        <a:spcAft>
                          <a:spcPts val="0"/>
                        </a:spcAft>
                      </a:pPr>
                      <a:r>
                        <a:rPr lang="en-US" sz="1300">
                          <a:effectLst/>
                        </a:rPr>
                        <a:t>HCMP</a:t>
                      </a:r>
                      <a:endParaRPr lang="en-US"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70750" marR="70750" marT="0" marB="0"/>
                </a:tc>
                <a:tc>
                  <a:txBody>
                    <a:bodyPr/>
                    <a:lstStyle/>
                    <a:p>
                      <a:pPr marL="0" marR="0">
                        <a:lnSpc>
                          <a:spcPct val="107000"/>
                        </a:lnSpc>
                        <a:spcBef>
                          <a:spcPts val="0"/>
                        </a:spcBef>
                        <a:spcAft>
                          <a:spcPts val="0"/>
                        </a:spcAft>
                      </a:pPr>
                      <a:r>
                        <a:rPr lang="en-US" sz="1300" dirty="0">
                          <a:effectLst/>
                        </a:rPr>
                        <a:t>Hennepin County Medical Center</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0750" marR="70750" marT="0" marB="0"/>
                </a:tc>
                <a:extLst>
                  <a:ext uri="{0D108BD9-81ED-4DB2-BD59-A6C34878D82A}">
                    <a16:rowId xmlns:a16="http://schemas.microsoft.com/office/drawing/2014/main" val="789705251"/>
                  </a:ext>
                </a:extLst>
              </a:tr>
              <a:tr h="228371">
                <a:tc>
                  <a:txBody>
                    <a:bodyPr/>
                    <a:lstStyle/>
                    <a:p>
                      <a:pPr marL="0" marR="0">
                        <a:lnSpc>
                          <a:spcPct val="107000"/>
                        </a:lnSpc>
                        <a:spcBef>
                          <a:spcPts val="0"/>
                        </a:spcBef>
                        <a:spcAft>
                          <a:spcPts val="0"/>
                        </a:spcAft>
                      </a:pPr>
                      <a:r>
                        <a:rPr lang="en-US" sz="1300">
                          <a:effectLst/>
                        </a:rPr>
                        <a:t>JHMP</a:t>
                      </a:r>
                      <a:endParaRPr lang="en-US"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70750" marR="70750" marT="0" marB="0"/>
                </a:tc>
                <a:tc>
                  <a:txBody>
                    <a:bodyPr/>
                    <a:lstStyle/>
                    <a:p>
                      <a:pPr marL="0" marR="0">
                        <a:lnSpc>
                          <a:spcPct val="107000"/>
                        </a:lnSpc>
                        <a:spcBef>
                          <a:spcPts val="0"/>
                        </a:spcBef>
                        <a:spcAft>
                          <a:spcPts val="0"/>
                        </a:spcAft>
                      </a:pPr>
                      <a:r>
                        <a:rPr lang="en-US" sz="1300" dirty="0">
                          <a:effectLst/>
                        </a:rPr>
                        <a:t>Johns Hopkins Hospital</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0750" marR="70750" marT="0" marB="0"/>
                </a:tc>
                <a:extLst>
                  <a:ext uri="{0D108BD9-81ED-4DB2-BD59-A6C34878D82A}">
                    <a16:rowId xmlns:a16="http://schemas.microsoft.com/office/drawing/2014/main" val="2495313527"/>
                  </a:ext>
                </a:extLst>
              </a:tr>
              <a:tr h="228371">
                <a:tc>
                  <a:txBody>
                    <a:bodyPr/>
                    <a:lstStyle/>
                    <a:p>
                      <a:pPr marL="0" marR="0">
                        <a:lnSpc>
                          <a:spcPct val="107000"/>
                        </a:lnSpc>
                        <a:spcBef>
                          <a:spcPts val="0"/>
                        </a:spcBef>
                        <a:spcAft>
                          <a:spcPts val="0"/>
                        </a:spcAft>
                      </a:pPr>
                      <a:r>
                        <a:rPr lang="en-US" sz="1300">
                          <a:effectLst/>
                        </a:rPr>
                        <a:t>TUMP</a:t>
                      </a:r>
                      <a:endParaRPr lang="en-US"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70750" marR="70750" marT="0" marB="0"/>
                </a:tc>
                <a:tc>
                  <a:txBody>
                    <a:bodyPr/>
                    <a:lstStyle/>
                    <a:p>
                      <a:pPr marL="0" marR="0">
                        <a:lnSpc>
                          <a:spcPct val="107000"/>
                        </a:lnSpc>
                        <a:spcBef>
                          <a:spcPts val="0"/>
                        </a:spcBef>
                        <a:spcAft>
                          <a:spcPts val="0"/>
                        </a:spcAft>
                      </a:pPr>
                      <a:r>
                        <a:rPr lang="en-US" sz="1300" dirty="0">
                          <a:effectLst/>
                        </a:rPr>
                        <a:t>Temple University Hospital</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0750" marR="70750" marT="0" marB="0"/>
                </a:tc>
                <a:extLst>
                  <a:ext uri="{0D108BD9-81ED-4DB2-BD59-A6C34878D82A}">
                    <a16:rowId xmlns:a16="http://schemas.microsoft.com/office/drawing/2014/main" val="3723100336"/>
                  </a:ext>
                </a:extLst>
              </a:tr>
              <a:tr h="228371">
                <a:tc>
                  <a:txBody>
                    <a:bodyPr/>
                    <a:lstStyle/>
                    <a:p>
                      <a:pPr marL="0" marR="0">
                        <a:lnSpc>
                          <a:spcPct val="107000"/>
                        </a:lnSpc>
                        <a:spcBef>
                          <a:spcPts val="0"/>
                        </a:spcBef>
                        <a:spcAft>
                          <a:spcPts val="0"/>
                        </a:spcAft>
                      </a:pPr>
                      <a:r>
                        <a:rPr lang="en-US" sz="1300">
                          <a:effectLst/>
                        </a:rPr>
                        <a:t>OHMP</a:t>
                      </a:r>
                      <a:endParaRPr lang="en-US"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70750" marR="70750" marT="0" marB="0"/>
                </a:tc>
                <a:tc>
                  <a:txBody>
                    <a:bodyPr/>
                    <a:lstStyle/>
                    <a:p>
                      <a:pPr marL="0" marR="0">
                        <a:lnSpc>
                          <a:spcPct val="107000"/>
                        </a:lnSpc>
                        <a:spcBef>
                          <a:spcPts val="0"/>
                        </a:spcBef>
                        <a:spcAft>
                          <a:spcPts val="0"/>
                        </a:spcAft>
                      </a:pPr>
                      <a:r>
                        <a:rPr lang="en-US" sz="1300" dirty="0">
                          <a:effectLst/>
                        </a:rPr>
                        <a:t>Oregon Health &amp; Science University Hospital</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0750" marR="70750" marT="0" marB="0"/>
                </a:tc>
                <a:extLst>
                  <a:ext uri="{0D108BD9-81ED-4DB2-BD59-A6C34878D82A}">
                    <a16:rowId xmlns:a16="http://schemas.microsoft.com/office/drawing/2014/main" val="2010974447"/>
                  </a:ext>
                </a:extLst>
              </a:tr>
              <a:tr h="228371">
                <a:tc>
                  <a:txBody>
                    <a:bodyPr/>
                    <a:lstStyle/>
                    <a:p>
                      <a:pPr marL="0" marR="0">
                        <a:lnSpc>
                          <a:spcPct val="107000"/>
                        </a:lnSpc>
                        <a:spcBef>
                          <a:spcPts val="0"/>
                        </a:spcBef>
                        <a:spcAft>
                          <a:spcPts val="0"/>
                        </a:spcAft>
                      </a:pPr>
                      <a:r>
                        <a:rPr lang="en-US" sz="1300">
                          <a:effectLst/>
                        </a:rPr>
                        <a:t>RRMP</a:t>
                      </a:r>
                      <a:endParaRPr lang="en-US"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70750" marR="70750" marT="0" marB="0"/>
                </a:tc>
                <a:tc>
                  <a:txBody>
                    <a:bodyPr/>
                    <a:lstStyle/>
                    <a:p>
                      <a:pPr marL="0" marR="0">
                        <a:lnSpc>
                          <a:spcPct val="107000"/>
                        </a:lnSpc>
                        <a:spcBef>
                          <a:spcPts val="0"/>
                        </a:spcBef>
                        <a:spcAft>
                          <a:spcPts val="0"/>
                        </a:spcAft>
                      </a:pPr>
                      <a:r>
                        <a:rPr lang="en-US" sz="1300" dirty="0">
                          <a:effectLst/>
                        </a:rPr>
                        <a:t>Ronald Reagan UCLA Medical Center</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0750" marR="70750" marT="0" marB="0"/>
                </a:tc>
                <a:extLst>
                  <a:ext uri="{0D108BD9-81ED-4DB2-BD59-A6C34878D82A}">
                    <a16:rowId xmlns:a16="http://schemas.microsoft.com/office/drawing/2014/main" val="1469843702"/>
                  </a:ext>
                </a:extLst>
              </a:tr>
              <a:tr h="228371">
                <a:tc>
                  <a:txBody>
                    <a:bodyPr/>
                    <a:lstStyle/>
                    <a:p>
                      <a:pPr marL="0" marR="0">
                        <a:lnSpc>
                          <a:spcPct val="107000"/>
                        </a:lnSpc>
                        <a:spcBef>
                          <a:spcPts val="0"/>
                        </a:spcBef>
                        <a:spcAft>
                          <a:spcPts val="0"/>
                        </a:spcAft>
                      </a:pPr>
                      <a:r>
                        <a:rPr lang="en-US" sz="1300">
                          <a:effectLst/>
                        </a:rPr>
                        <a:t>UIMP</a:t>
                      </a:r>
                      <a:endParaRPr lang="en-US"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70750" marR="70750" marT="0" marB="0"/>
                </a:tc>
                <a:tc>
                  <a:txBody>
                    <a:bodyPr/>
                    <a:lstStyle/>
                    <a:p>
                      <a:pPr marL="0" marR="0">
                        <a:lnSpc>
                          <a:spcPct val="107000"/>
                        </a:lnSpc>
                        <a:spcBef>
                          <a:spcPts val="0"/>
                        </a:spcBef>
                        <a:spcAft>
                          <a:spcPts val="0"/>
                        </a:spcAft>
                      </a:pPr>
                      <a:r>
                        <a:rPr lang="en-US" sz="1300" dirty="0">
                          <a:effectLst/>
                        </a:rPr>
                        <a:t>University of Iowa</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0750" marR="70750" marT="0" marB="0"/>
                </a:tc>
                <a:extLst>
                  <a:ext uri="{0D108BD9-81ED-4DB2-BD59-A6C34878D82A}">
                    <a16:rowId xmlns:a16="http://schemas.microsoft.com/office/drawing/2014/main" val="696089119"/>
                  </a:ext>
                </a:extLst>
              </a:tr>
              <a:tr h="228371">
                <a:tc>
                  <a:txBody>
                    <a:bodyPr/>
                    <a:lstStyle/>
                    <a:p>
                      <a:pPr marL="0" marR="0">
                        <a:lnSpc>
                          <a:spcPct val="107000"/>
                        </a:lnSpc>
                        <a:spcBef>
                          <a:spcPts val="0"/>
                        </a:spcBef>
                        <a:spcAft>
                          <a:spcPts val="0"/>
                        </a:spcAft>
                      </a:pPr>
                      <a:r>
                        <a:rPr lang="en-US" sz="1300">
                          <a:effectLst/>
                        </a:rPr>
                        <a:t>UMMP</a:t>
                      </a:r>
                      <a:endParaRPr lang="en-US"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70750" marR="70750" marT="0" marB="0"/>
                </a:tc>
                <a:tc>
                  <a:txBody>
                    <a:bodyPr/>
                    <a:lstStyle/>
                    <a:p>
                      <a:pPr marL="0" marR="0">
                        <a:lnSpc>
                          <a:spcPct val="107000"/>
                        </a:lnSpc>
                        <a:spcBef>
                          <a:spcPts val="0"/>
                        </a:spcBef>
                        <a:spcAft>
                          <a:spcPts val="0"/>
                        </a:spcAft>
                      </a:pPr>
                      <a:r>
                        <a:rPr lang="en-US" sz="1300" dirty="0">
                          <a:effectLst/>
                        </a:rPr>
                        <a:t>University of Mississippi Medical Center</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0750" marR="70750" marT="0" marB="0"/>
                </a:tc>
                <a:extLst>
                  <a:ext uri="{0D108BD9-81ED-4DB2-BD59-A6C34878D82A}">
                    <a16:rowId xmlns:a16="http://schemas.microsoft.com/office/drawing/2014/main" val="742143795"/>
                  </a:ext>
                </a:extLst>
              </a:tr>
              <a:tr h="228371">
                <a:tc>
                  <a:txBody>
                    <a:bodyPr/>
                    <a:lstStyle/>
                    <a:p>
                      <a:pPr marL="0" marR="0">
                        <a:lnSpc>
                          <a:spcPct val="107000"/>
                        </a:lnSpc>
                        <a:spcBef>
                          <a:spcPts val="0"/>
                        </a:spcBef>
                        <a:spcAft>
                          <a:spcPts val="0"/>
                        </a:spcAft>
                      </a:pPr>
                      <a:r>
                        <a:rPr lang="en-US" sz="1300">
                          <a:effectLst/>
                        </a:rPr>
                        <a:t>NMMP</a:t>
                      </a:r>
                      <a:endParaRPr lang="en-US"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70750" marR="70750" marT="0" marB="0"/>
                </a:tc>
                <a:tc>
                  <a:txBody>
                    <a:bodyPr/>
                    <a:lstStyle/>
                    <a:p>
                      <a:pPr marL="0" marR="0">
                        <a:lnSpc>
                          <a:spcPct val="107000"/>
                        </a:lnSpc>
                        <a:spcBef>
                          <a:spcPts val="0"/>
                        </a:spcBef>
                        <a:spcAft>
                          <a:spcPts val="0"/>
                        </a:spcAft>
                      </a:pPr>
                      <a:r>
                        <a:rPr lang="en-US" sz="1300" dirty="0">
                          <a:effectLst/>
                        </a:rPr>
                        <a:t>University of New Mexico Hospital</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0750" marR="70750" marT="0" marB="0"/>
                </a:tc>
                <a:extLst>
                  <a:ext uri="{0D108BD9-81ED-4DB2-BD59-A6C34878D82A}">
                    <a16:rowId xmlns:a16="http://schemas.microsoft.com/office/drawing/2014/main" val="713698200"/>
                  </a:ext>
                </a:extLst>
              </a:tr>
              <a:tr h="228371">
                <a:tc>
                  <a:txBody>
                    <a:bodyPr/>
                    <a:lstStyle/>
                    <a:p>
                      <a:pPr marL="0" marR="0">
                        <a:lnSpc>
                          <a:spcPct val="107000"/>
                        </a:lnSpc>
                        <a:spcBef>
                          <a:spcPts val="0"/>
                        </a:spcBef>
                        <a:spcAft>
                          <a:spcPts val="0"/>
                        </a:spcAft>
                      </a:pPr>
                      <a:r>
                        <a:rPr lang="en-US" sz="1300">
                          <a:effectLst/>
                        </a:rPr>
                        <a:t>MKMP</a:t>
                      </a:r>
                      <a:endParaRPr lang="en-US"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70750" marR="70750" marT="0" marB="0"/>
                </a:tc>
                <a:tc>
                  <a:txBody>
                    <a:bodyPr/>
                    <a:lstStyle/>
                    <a:p>
                      <a:pPr marL="0" marR="0">
                        <a:lnSpc>
                          <a:spcPct val="107000"/>
                        </a:lnSpc>
                        <a:spcBef>
                          <a:spcPts val="0"/>
                        </a:spcBef>
                        <a:spcAft>
                          <a:spcPts val="0"/>
                        </a:spcAft>
                      </a:pPr>
                      <a:r>
                        <a:rPr lang="en-US" sz="1300" dirty="0">
                          <a:effectLst/>
                        </a:rPr>
                        <a:t>University of Missouri-Kansas City</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0750" marR="70750" marT="0" marB="0"/>
                </a:tc>
                <a:extLst>
                  <a:ext uri="{0D108BD9-81ED-4DB2-BD59-A6C34878D82A}">
                    <a16:rowId xmlns:a16="http://schemas.microsoft.com/office/drawing/2014/main" val="127530318"/>
                  </a:ext>
                </a:extLst>
              </a:tr>
              <a:tr h="228371">
                <a:tc>
                  <a:txBody>
                    <a:bodyPr/>
                    <a:lstStyle/>
                    <a:p>
                      <a:pPr marL="0" marR="0">
                        <a:lnSpc>
                          <a:spcPct val="107000"/>
                        </a:lnSpc>
                        <a:spcBef>
                          <a:spcPts val="0"/>
                        </a:spcBef>
                        <a:spcAft>
                          <a:spcPts val="0"/>
                        </a:spcAft>
                      </a:pPr>
                      <a:r>
                        <a:rPr lang="en-US" sz="1300">
                          <a:effectLst/>
                        </a:rPr>
                        <a:t>VWMP</a:t>
                      </a:r>
                      <a:endParaRPr lang="en-US"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70750" marR="70750" marT="0" marB="0"/>
                </a:tc>
                <a:tc>
                  <a:txBody>
                    <a:bodyPr/>
                    <a:lstStyle/>
                    <a:p>
                      <a:pPr marL="0" marR="0">
                        <a:lnSpc>
                          <a:spcPct val="107000"/>
                        </a:lnSpc>
                        <a:spcBef>
                          <a:spcPts val="0"/>
                        </a:spcBef>
                        <a:spcAft>
                          <a:spcPts val="0"/>
                        </a:spcAft>
                      </a:pPr>
                      <a:r>
                        <a:rPr lang="en-US" sz="1300" dirty="0" err="1">
                          <a:effectLst/>
                        </a:rPr>
                        <a:t>Valleywise</a:t>
                      </a:r>
                      <a:r>
                        <a:rPr lang="en-US" sz="1300" dirty="0">
                          <a:effectLst/>
                        </a:rPr>
                        <a:t> Medical Center</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0750" marR="70750" marT="0" marB="0"/>
                </a:tc>
                <a:extLst>
                  <a:ext uri="{0D108BD9-81ED-4DB2-BD59-A6C34878D82A}">
                    <a16:rowId xmlns:a16="http://schemas.microsoft.com/office/drawing/2014/main" val="1250578316"/>
                  </a:ext>
                </a:extLst>
              </a:tr>
            </a:tbl>
          </a:graphicData>
        </a:graphic>
      </p:graphicFrame>
      <p:pic>
        <p:nvPicPr>
          <p:cNvPr id="3" name="Picture 2" descr="Logo&#10;&#10;Description automatically generated">
            <a:extLst>
              <a:ext uri="{FF2B5EF4-FFF2-40B4-BE49-F238E27FC236}">
                <a16:creationId xmlns:a16="http://schemas.microsoft.com/office/drawing/2014/main" id="{C4DAA77A-1F26-93C6-87F3-356D9E4A03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6738" y="4236088"/>
            <a:ext cx="753294" cy="755172"/>
          </a:xfrm>
          <a:prstGeom prst="rect">
            <a:avLst/>
          </a:prstGeom>
        </p:spPr>
      </p:pic>
    </p:spTree>
    <p:extLst>
      <p:ext uri="{BB962C8B-B14F-4D97-AF65-F5344CB8AC3E}">
        <p14:creationId xmlns:p14="http://schemas.microsoft.com/office/powerpoint/2010/main" val="21432723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217A795-3FF2-4345-8B4A-E567983A2CB3}"/>
              </a:ext>
            </a:extLst>
          </p:cNvPr>
          <p:cNvSpPr>
            <a:spLocks noGrp="1"/>
          </p:cNvSpPr>
          <p:nvPr>
            <p:ph type="dt" sz="half" idx="10"/>
          </p:nvPr>
        </p:nvSpPr>
        <p:spPr/>
        <p:txBody>
          <a:bodyPr/>
          <a:lstStyle/>
          <a:p>
            <a:pPr defTabSz="685366"/>
            <a:fld id="{38B1CFB8-CCEF-1C4E-AF8D-CAC2ECA0C0D3}" type="datetime4">
              <a:rPr lang="en-US" sz="1349">
                <a:solidFill>
                  <a:srgbClr val="FFFFFF"/>
                </a:solidFill>
                <a:latin typeface="Helvetica"/>
              </a:rPr>
              <a:pPr defTabSz="685366"/>
              <a:t>May 26, 2023</a:t>
            </a:fld>
            <a:endParaRPr lang="en-US" sz="1349">
              <a:solidFill>
                <a:srgbClr val="FFFFFF"/>
              </a:solidFill>
              <a:latin typeface="Helvetica"/>
            </a:endParaRPr>
          </a:p>
        </p:txBody>
      </p:sp>
      <p:sp>
        <p:nvSpPr>
          <p:cNvPr id="4" name="Slide Number Placeholder 3">
            <a:extLst>
              <a:ext uri="{FF2B5EF4-FFF2-40B4-BE49-F238E27FC236}">
                <a16:creationId xmlns:a16="http://schemas.microsoft.com/office/drawing/2014/main" id="{495CCD84-C1BF-A041-A9A0-26787E2DD95C}"/>
              </a:ext>
            </a:extLst>
          </p:cNvPr>
          <p:cNvSpPr>
            <a:spLocks noGrp="1"/>
          </p:cNvSpPr>
          <p:nvPr>
            <p:ph type="sldNum" sz="quarter" idx="11"/>
          </p:nvPr>
        </p:nvSpPr>
        <p:spPr/>
        <p:txBody>
          <a:bodyPr/>
          <a:lstStyle/>
          <a:p>
            <a:pPr defTabSz="685366"/>
            <a:fld id="{8368066F-241F-DA46-A244-6F6C08E1BFA8}" type="slidenum">
              <a:rPr lang="en-US">
                <a:latin typeface="Helvetica"/>
              </a:rPr>
              <a:pPr defTabSz="685366"/>
              <a:t>23</a:t>
            </a:fld>
            <a:endParaRPr lang="en-US">
              <a:latin typeface="Helvetica"/>
            </a:endParaRPr>
          </a:p>
        </p:txBody>
      </p:sp>
      <p:sp>
        <p:nvSpPr>
          <p:cNvPr id="2" name="Title 1">
            <a:extLst>
              <a:ext uri="{FF2B5EF4-FFF2-40B4-BE49-F238E27FC236}">
                <a16:creationId xmlns:a16="http://schemas.microsoft.com/office/drawing/2014/main" id="{258E3AB8-E0C4-D946-82FA-F9ADCBB5FE71}"/>
              </a:ext>
            </a:extLst>
          </p:cNvPr>
          <p:cNvSpPr>
            <a:spLocks noGrp="1"/>
          </p:cNvSpPr>
          <p:nvPr>
            <p:ph type="title"/>
          </p:nvPr>
        </p:nvSpPr>
        <p:spPr>
          <a:xfrm>
            <a:off x="552362" y="730844"/>
            <a:ext cx="7308433" cy="507361"/>
          </a:xfrm>
        </p:spPr>
        <p:txBody>
          <a:bodyPr/>
          <a:lstStyle/>
          <a:p>
            <a:r>
              <a:rPr lang="en-US" dirty="0"/>
              <a:t>Data Collection Forms: Overview</a:t>
            </a:r>
          </a:p>
        </p:txBody>
      </p:sp>
      <p:graphicFrame>
        <p:nvGraphicFramePr>
          <p:cNvPr id="7" name="Table Placeholder 6">
            <a:extLst>
              <a:ext uri="{FF2B5EF4-FFF2-40B4-BE49-F238E27FC236}">
                <a16:creationId xmlns:a16="http://schemas.microsoft.com/office/drawing/2014/main" id="{89F6AAAA-888C-2C4E-B127-3A9BF3829718}"/>
              </a:ext>
            </a:extLst>
          </p:cNvPr>
          <p:cNvGraphicFramePr>
            <a:graphicFrameLocks noGrp="1"/>
          </p:cNvGraphicFramePr>
          <p:nvPr>
            <p:ph type="tbl" sz="quarter" idx="13"/>
            <p:extLst>
              <p:ext uri="{D42A27DB-BD31-4B8C-83A1-F6EECF244321}">
                <p14:modId xmlns:p14="http://schemas.microsoft.com/office/powerpoint/2010/main" val="844638467"/>
              </p:ext>
            </p:extLst>
          </p:nvPr>
        </p:nvGraphicFramePr>
        <p:xfrm>
          <a:off x="1282048" y="1416821"/>
          <a:ext cx="6851656" cy="3033232"/>
        </p:xfrm>
        <a:graphic>
          <a:graphicData uri="http://schemas.openxmlformats.org/drawingml/2006/table">
            <a:tbl>
              <a:tblPr firstRow="1">
                <a:tableStyleId>{5C22544A-7EE6-4342-B048-85BDC9FD1C3A}</a:tableStyleId>
              </a:tblPr>
              <a:tblGrid>
                <a:gridCol w="2740662">
                  <a:extLst>
                    <a:ext uri="{9D8B030D-6E8A-4147-A177-3AD203B41FA5}">
                      <a16:colId xmlns:a16="http://schemas.microsoft.com/office/drawing/2014/main" val="3871567158"/>
                    </a:ext>
                  </a:extLst>
                </a:gridCol>
                <a:gridCol w="2055497">
                  <a:extLst>
                    <a:ext uri="{9D8B030D-6E8A-4147-A177-3AD203B41FA5}">
                      <a16:colId xmlns:a16="http://schemas.microsoft.com/office/drawing/2014/main" val="217651101"/>
                    </a:ext>
                  </a:extLst>
                </a:gridCol>
                <a:gridCol w="2055497">
                  <a:extLst>
                    <a:ext uri="{9D8B030D-6E8A-4147-A177-3AD203B41FA5}">
                      <a16:colId xmlns:a16="http://schemas.microsoft.com/office/drawing/2014/main" val="324501064"/>
                    </a:ext>
                  </a:extLst>
                </a:gridCol>
              </a:tblGrid>
              <a:tr h="365422">
                <a:tc>
                  <a:txBody>
                    <a:bodyPr/>
                    <a:lstStyle/>
                    <a:p>
                      <a:pPr algn="ctr"/>
                      <a:r>
                        <a:rPr lang="en-US" sz="1400" dirty="0">
                          <a:solidFill>
                            <a:srgbClr val="2774AE"/>
                          </a:solidFill>
                        </a:rPr>
                        <a:t>Enrollment </a:t>
                      </a:r>
                    </a:p>
                  </a:txBody>
                  <a:tcPr marL="365422" marR="0" marT="0" marB="0" anchor="ctr">
                    <a:lnL w="6350" cap="flat" cmpd="sng" algn="ctr">
                      <a:solidFill>
                        <a:srgbClr val="FFFFFF"/>
                      </a:solidFill>
                      <a:prstDash val="solid"/>
                      <a:round/>
                      <a:headEnd type="none" w="med" len="med"/>
                      <a:tailEnd type="none" w="med" len="med"/>
                    </a:lnL>
                    <a:lnR w="6350" cap="flat" cmpd="sng" algn="ctr">
                      <a:solidFill>
                        <a:srgbClr val="2774AE"/>
                      </a:solidFill>
                      <a:prstDash val="solid"/>
                      <a:round/>
                      <a:headEnd type="none" w="med" len="med"/>
                      <a:tailEnd type="none" w="med" len="med"/>
                    </a:lnR>
                    <a:lnT w="6350" cap="flat" cmpd="sng" algn="ctr">
                      <a:solidFill>
                        <a:srgbClr val="FFFFFF"/>
                      </a:solidFill>
                      <a:prstDash val="solid"/>
                      <a:round/>
                      <a:headEnd type="none" w="med" len="med"/>
                      <a:tailEnd type="none" w="med" len="med"/>
                    </a:lnT>
                    <a:lnB w="38100" cmpd="sng">
                      <a:noFill/>
                    </a:lnB>
                    <a:solidFill>
                      <a:schemeClr val="bg1"/>
                    </a:solidFill>
                  </a:tcPr>
                </a:tc>
                <a:tc>
                  <a:txBody>
                    <a:bodyPr/>
                    <a:lstStyle/>
                    <a:p>
                      <a:pPr algn="ctr"/>
                      <a:r>
                        <a:rPr lang="en-US" sz="1400" dirty="0">
                          <a:solidFill>
                            <a:srgbClr val="2774AE"/>
                          </a:solidFill>
                        </a:rPr>
                        <a:t>45-Day Follow-Up</a:t>
                      </a:r>
                    </a:p>
                  </a:txBody>
                  <a:tcPr marL="0" marR="0" marT="0" marB="0" anchor="ctr">
                    <a:lnL w="6350" cap="flat" cmpd="sng" algn="ctr">
                      <a:solidFill>
                        <a:srgbClr val="2774AE"/>
                      </a:solidFill>
                      <a:prstDash val="solid"/>
                      <a:round/>
                      <a:headEnd type="none" w="med" len="med"/>
                      <a:tailEnd type="none" w="med" len="med"/>
                    </a:lnL>
                    <a:lnR w="6350" cap="flat" cmpd="sng" algn="ctr">
                      <a:solidFill>
                        <a:srgbClr val="2774AE"/>
                      </a:solidFill>
                      <a:prstDash val="solid"/>
                      <a:round/>
                      <a:headEnd type="none" w="med" len="med"/>
                      <a:tailEnd type="none" w="med" len="med"/>
                    </a:lnR>
                    <a:lnT w="6350" cap="flat" cmpd="sng" algn="ctr">
                      <a:solidFill>
                        <a:srgbClr val="FFFFFF"/>
                      </a:solidFill>
                      <a:prstDash val="solid"/>
                      <a:round/>
                      <a:headEnd type="none" w="med" len="med"/>
                      <a:tailEnd type="none" w="med" len="med"/>
                    </a:lnT>
                    <a:lnB w="38100" cmpd="sng">
                      <a:noFill/>
                    </a:lnB>
                    <a:solidFill>
                      <a:schemeClr val="bg1"/>
                    </a:solidFill>
                  </a:tcPr>
                </a:tc>
                <a:tc>
                  <a:txBody>
                    <a:bodyPr/>
                    <a:lstStyle/>
                    <a:p>
                      <a:pPr algn="ctr"/>
                      <a:r>
                        <a:rPr lang="en-US" sz="1400" dirty="0">
                          <a:solidFill>
                            <a:srgbClr val="2774AE"/>
                          </a:solidFill>
                        </a:rPr>
                        <a:t>90-Day Follow-Up</a:t>
                      </a:r>
                    </a:p>
                  </a:txBody>
                  <a:tcPr marL="0" marR="0" marT="0" marB="0" anchor="ctr">
                    <a:lnL w="6350" cap="flat" cmpd="sng" algn="ctr">
                      <a:solidFill>
                        <a:srgbClr val="2774AE"/>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38100" cmpd="sng">
                      <a:noFill/>
                    </a:lnB>
                    <a:solidFill>
                      <a:schemeClr val="bg1"/>
                    </a:solidFill>
                  </a:tcPr>
                </a:tc>
                <a:extLst>
                  <a:ext uri="{0D108BD9-81ED-4DB2-BD59-A6C34878D82A}">
                    <a16:rowId xmlns:a16="http://schemas.microsoft.com/office/drawing/2014/main" val="2980189649"/>
                  </a:ext>
                </a:extLst>
              </a:tr>
              <a:tr h="595930">
                <a:tc>
                  <a:txBody>
                    <a:bodyPr/>
                    <a:lstStyle/>
                    <a:p>
                      <a:r>
                        <a:rPr lang="en-US" sz="1300" kern="1200" dirty="0">
                          <a:solidFill>
                            <a:schemeClr val="dk1"/>
                          </a:solidFill>
                          <a:effectLst/>
                          <a:latin typeface="+mn-lt"/>
                          <a:ea typeface="+mn-ea"/>
                          <a:cs typeface="+mn-cs"/>
                        </a:rPr>
                        <a:t>Contact Information Form</a:t>
                      </a:r>
                    </a:p>
                  </a:txBody>
                  <a:tcPr marL="365422" marR="0" marT="45678" marB="0" anchor="ctr">
                    <a:lnL w="6350" cap="flat" cmpd="sng" algn="ctr">
                      <a:solidFill>
                        <a:srgbClr val="FFFFFF"/>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mpd="sng">
                      <a:noFill/>
                    </a:lnT>
                    <a:lnB w="6350" cap="flat" cmpd="sng" algn="ctr">
                      <a:solidFill>
                        <a:schemeClr val="bg1"/>
                      </a:solidFill>
                      <a:prstDash val="solid"/>
                      <a:round/>
                      <a:headEnd type="none" w="med" len="med"/>
                      <a:tailEnd type="none" w="med" len="med"/>
                    </a:lnB>
                    <a:noFill/>
                  </a:tcPr>
                </a:tc>
                <a:tc>
                  <a:txBody>
                    <a:bodyPr/>
                    <a:lstStyle/>
                    <a:p>
                      <a:pPr algn="ctr"/>
                      <a:r>
                        <a:rPr lang="en-US" sz="1400" dirty="0">
                          <a:solidFill>
                            <a:schemeClr val="bg1"/>
                          </a:solidFill>
                        </a:rPr>
                        <a:t>Telephone Follow-up Form</a:t>
                      </a:r>
                    </a:p>
                  </a:txBody>
                  <a:tcPr marL="0" marR="0" marT="45678"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mpd="sng">
                      <a:noFill/>
                    </a:lnT>
                    <a:lnB w="6350" cap="flat" cmpd="sng" algn="ctr">
                      <a:solidFill>
                        <a:schemeClr val="bg1"/>
                      </a:solidFill>
                      <a:prstDash val="solid"/>
                      <a:round/>
                      <a:headEnd type="none" w="med" len="med"/>
                      <a:tailEnd type="none" w="med" len="med"/>
                    </a:lnB>
                    <a:noFill/>
                  </a:tcPr>
                </a:tc>
                <a:tc>
                  <a:txBody>
                    <a:bodyPr/>
                    <a:lstStyle/>
                    <a:p>
                      <a:pPr algn="ctr"/>
                      <a:r>
                        <a:rPr lang="en-US" sz="1400" dirty="0">
                          <a:solidFill>
                            <a:schemeClr val="bg1"/>
                          </a:solidFill>
                        </a:rPr>
                        <a:t>Test results and </a:t>
                      </a:r>
                    </a:p>
                    <a:p>
                      <a:pPr algn="ctr"/>
                      <a:r>
                        <a:rPr lang="en-US" sz="1400" dirty="0">
                          <a:solidFill>
                            <a:schemeClr val="bg1"/>
                          </a:solidFill>
                        </a:rPr>
                        <a:t>Follow-up Form</a:t>
                      </a:r>
                    </a:p>
                  </a:txBody>
                  <a:tcPr marL="0" marR="0" marT="45678" marB="0"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2780936"/>
                  </a:ext>
                </a:extLst>
              </a:tr>
              <a:tr h="626382">
                <a:tc>
                  <a:txBody>
                    <a:bodyPr/>
                    <a:lstStyle/>
                    <a:p>
                      <a:pPr algn="l"/>
                      <a:r>
                        <a:rPr lang="en-US" sz="1400" dirty="0">
                          <a:solidFill>
                            <a:schemeClr val="bg1"/>
                          </a:solidFill>
                        </a:rPr>
                        <a:t>Enrollment Form </a:t>
                      </a:r>
                    </a:p>
                    <a:p>
                      <a:pPr algn="l"/>
                      <a:r>
                        <a:rPr lang="en-US" sz="1400" dirty="0">
                          <a:solidFill>
                            <a:schemeClr val="bg1"/>
                          </a:solidFill>
                        </a:rPr>
                        <a:t>– All ages</a:t>
                      </a:r>
                    </a:p>
                  </a:txBody>
                  <a:tcPr marL="365422" marR="0" marT="45678" marB="0" anchor="ctr">
                    <a:lnL w="6350" cap="flat" cmpd="sng" algn="ctr">
                      <a:solidFill>
                        <a:srgbClr val="FFFFFF"/>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r>
                        <a:rPr lang="en-US" sz="1300" kern="1200" dirty="0">
                          <a:solidFill>
                            <a:schemeClr val="dk1"/>
                          </a:solidFill>
                          <a:effectLst/>
                          <a:latin typeface="+mn-lt"/>
                          <a:ea typeface="+mn-ea"/>
                          <a:cs typeface="+mn-cs"/>
                        </a:rPr>
                        <a:t>Test results and </a:t>
                      </a:r>
                    </a:p>
                    <a:p>
                      <a:pPr algn="ctr"/>
                      <a:r>
                        <a:rPr lang="en-US" sz="1300" kern="1200" dirty="0">
                          <a:solidFill>
                            <a:schemeClr val="dk1"/>
                          </a:solidFill>
                          <a:effectLst/>
                          <a:latin typeface="+mn-lt"/>
                          <a:ea typeface="+mn-ea"/>
                          <a:cs typeface="+mn-cs"/>
                        </a:rPr>
                        <a:t>Follow-up Form</a:t>
                      </a:r>
                    </a:p>
                    <a:p>
                      <a:pPr algn="ctr"/>
                      <a:endParaRPr lang="en-US" sz="1400" dirty="0">
                        <a:solidFill>
                          <a:schemeClr val="bg1"/>
                        </a:solidFill>
                      </a:endParaRPr>
                    </a:p>
                  </a:txBody>
                  <a:tcPr marL="0" marR="0" marT="45678"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r>
                        <a:rPr lang="en-US" sz="1400" dirty="0">
                          <a:solidFill>
                            <a:schemeClr val="bg1"/>
                          </a:solidFill>
                        </a:rPr>
                        <a:t>If applicable, Healthcare Utilization Form</a:t>
                      </a:r>
                    </a:p>
                  </a:txBody>
                  <a:tcPr marL="0" marR="0" marT="45678" marB="0"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2851612"/>
                  </a:ext>
                </a:extLst>
              </a:tr>
              <a:tr h="645555">
                <a:tc>
                  <a:txBody>
                    <a:bodyPr/>
                    <a:lstStyle/>
                    <a:p>
                      <a:pPr algn="l"/>
                      <a:r>
                        <a:rPr lang="en-US" sz="1400" dirty="0">
                          <a:solidFill>
                            <a:schemeClr val="bg1"/>
                          </a:solidFill>
                        </a:rPr>
                        <a:t>Enrollment Survey</a:t>
                      </a:r>
                    </a:p>
                    <a:p>
                      <a:pPr algn="l"/>
                      <a:r>
                        <a:rPr lang="en-US" sz="1400" dirty="0">
                          <a:solidFill>
                            <a:schemeClr val="bg1"/>
                          </a:solidFill>
                        </a:rPr>
                        <a:t>- self-administered for age 16+ years</a:t>
                      </a:r>
                    </a:p>
                  </a:txBody>
                  <a:tcPr marL="365422" marR="0" marT="45678" marB="0" anchor="ctr">
                    <a:lnL w="6350" cap="flat" cmpd="sng" algn="ctr">
                      <a:solidFill>
                        <a:srgbClr val="FFFFFF"/>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rowSpan="2">
                  <a:txBody>
                    <a:bodyPr/>
                    <a:lstStyle/>
                    <a:p>
                      <a:pPr algn="ctr"/>
                      <a:r>
                        <a:rPr lang="en-US" sz="1400" dirty="0">
                          <a:solidFill>
                            <a:schemeClr val="bg1"/>
                          </a:solidFill>
                        </a:rPr>
                        <a:t>If </a:t>
                      </a:r>
                      <a:r>
                        <a:rPr lang="en-US" sz="1400" dirty="0" err="1">
                          <a:solidFill>
                            <a:schemeClr val="bg1"/>
                          </a:solidFill>
                        </a:rPr>
                        <a:t>Mpox</a:t>
                      </a:r>
                      <a:r>
                        <a:rPr lang="en-US" sz="1400" dirty="0">
                          <a:solidFill>
                            <a:schemeClr val="bg1"/>
                          </a:solidFill>
                        </a:rPr>
                        <a:t> + </a:t>
                      </a:r>
                      <a:r>
                        <a:rPr lang="en-US" sz="1400" dirty="0">
                          <a:solidFill>
                            <a:schemeClr val="bg1"/>
                          </a:solidFill>
                          <a:sym typeface="Wingdings" panose="05000000000000000000" pitchFamily="2" charset="2"/>
                        </a:rPr>
                        <a:t> Healthcare Utilization Form</a:t>
                      </a:r>
                      <a:endParaRPr lang="en-US" sz="1400" dirty="0">
                        <a:solidFill>
                          <a:schemeClr val="bg1"/>
                        </a:solidFill>
                      </a:endParaRPr>
                    </a:p>
                  </a:txBody>
                  <a:tcPr marL="0" marR="0" marT="45678"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noFill/>
                  </a:tcPr>
                </a:tc>
                <a:tc rowSpan="2">
                  <a:txBody>
                    <a:bodyPr/>
                    <a:lstStyle/>
                    <a:p>
                      <a:pPr algn="ctr"/>
                      <a:endParaRPr lang="en-US" sz="1400" dirty="0">
                        <a:solidFill>
                          <a:schemeClr val="bg1"/>
                        </a:solidFill>
                      </a:endParaRPr>
                    </a:p>
                  </a:txBody>
                  <a:tcPr marL="0" marR="0" marT="45678" marB="0"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89758339"/>
                  </a:ext>
                </a:extLst>
              </a:tr>
              <a:tr h="365422">
                <a:tc>
                  <a:txBody>
                    <a:bodyPr/>
                    <a:lstStyle/>
                    <a:p>
                      <a:pPr algn="l"/>
                      <a:r>
                        <a:rPr lang="en-US" sz="1400" dirty="0">
                          <a:solidFill>
                            <a:schemeClr val="bg1"/>
                          </a:solidFill>
                        </a:rPr>
                        <a:t>EMR Form 96 </a:t>
                      </a:r>
                      <a:r>
                        <a:rPr lang="en-US" sz="1400" dirty="0" err="1">
                          <a:solidFill>
                            <a:schemeClr val="bg1"/>
                          </a:solidFill>
                        </a:rPr>
                        <a:t>hrs</a:t>
                      </a:r>
                      <a:r>
                        <a:rPr lang="en-US" sz="1400" dirty="0">
                          <a:solidFill>
                            <a:schemeClr val="bg1"/>
                          </a:solidFill>
                        </a:rPr>
                        <a:t> </a:t>
                      </a:r>
                    </a:p>
                  </a:txBody>
                  <a:tcPr marL="365422" marR="0" marT="45678" marB="0" anchor="ctr">
                    <a:lnL w="6350" cap="flat" cmpd="sng" algn="ctr">
                      <a:solidFill>
                        <a:srgbClr val="FFFFFF"/>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noFill/>
                  </a:tcPr>
                </a:tc>
                <a:tc vMerge="1">
                  <a:txBody>
                    <a:bodyPr/>
                    <a:lstStyle/>
                    <a:p>
                      <a:pPr algn="ctr"/>
                      <a:endParaRPr lang="en-US" sz="1400" dirty="0">
                        <a:solidFill>
                          <a:schemeClr val="bg1"/>
                        </a:solidFill>
                      </a:endParaRPr>
                    </a:p>
                  </a:txBody>
                  <a:tcPr marL="0" marR="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mpd="sng">
                      <a:noFill/>
                    </a:lnB>
                    <a:noFill/>
                  </a:tcPr>
                </a:tc>
                <a:tc vMerge="1">
                  <a:txBody>
                    <a:bodyPr/>
                    <a:lstStyle/>
                    <a:p>
                      <a:pPr algn="ctr"/>
                      <a:endParaRPr lang="en-US" sz="1400" dirty="0">
                        <a:solidFill>
                          <a:schemeClr val="bg1"/>
                        </a:solidFill>
                      </a:endParaRPr>
                    </a:p>
                  </a:txBody>
                  <a:tcPr marL="0" marR="0" marB="0"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86133237"/>
                  </a:ext>
                </a:extLst>
              </a:tr>
              <a:tr h="365422">
                <a:tc>
                  <a:txBody>
                    <a:bodyPr/>
                    <a:lstStyle/>
                    <a:p>
                      <a:pPr algn="ctr"/>
                      <a:r>
                        <a:rPr lang="en-US" sz="1400" b="1" dirty="0">
                          <a:solidFill>
                            <a:srgbClr val="2774AE"/>
                          </a:solidFill>
                        </a:rPr>
                        <a:t> Everyone</a:t>
                      </a:r>
                    </a:p>
                  </a:txBody>
                  <a:tcPr marL="365422" marR="0" marT="45678" marB="0" anchor="ctr">
                    <a:lnL w="6350" cap="flat" cmpd="sng" algn="ctr">
                      <a:solidFill>
                        <a:srgbClr val="FFFFFF"/>
                      </a:solidFill>
                      <a:prstDash val="solid"/>
                      <a:round/>
                      <a:headEnd type="none" w="med" len="med"/>
                      <a:tailEnd type="none" w="med" len="med"/>
                    </a:lnL>
                    <a:lnR w="6350" cap="flat" cmpd="sng" algn="ctr">
                      <a:solidFill>
                        <a:srgbClr val="FEFFFF"/>
                      </a:solidFill>
                      <a:prstDash val="solid"/>
                      <a:round/>
                      <a:headEnd type="none" w="med" len="med"/>
                      <a:tailEnd type="none" w="med" len="med"/>
                    </a:lnR>
                    <a:lnT w="12700" cmpd="sng">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100"/>
                    </a:solidFill>
                  </a:tcPr>
                </a:tc>
                <a:tc>
                  <a:txBody>
                    <a:bodyPr/>
                    <a:lstStyle/>
                    <a:p>
                      <a:pPr algn="ctr"/>
                      <a:r>
                        <a:rPr lang="en-US" sz="1400" b="1" dirty="0">
                          <a:solidFill>
                            <a:srgbClr val="2774AE"/>
                          </a:solidFill>
                        </a:rPr>
                        <a:t>Everyone</a:t>
                      </a:r>
                    </a:p>
                  </a:txBody>
                  <a:tcPr marL="0" marR="0" marT="45678" marB="0" anchor="ctr">
                    <a:lnL w="6350" cap="flat" cmpd="sng" algn="ctr">
                      <a:solidFill>
                        <a:srgbClr val="FEFFFF"/>
                      </a:solidFill>
                      <a:prstDash val="solid"/>
                      <a:round/>
                      <a:headEnd type="none" w="med" len="med"/>
                      <a:tailEnd type="none" w="med" len="med"/>
                    </a:lnL>
                    <a:lnR w="6350" cap="flat" cmpd="sng" algn="ctr">
                      <a:solidFill>
                        <a:srgbClr val="FEFFFF"/>
                      </a:solidFill>
                      <a:prstDash val="solid"/>
                      <a:round/>
                      <a:headEnd type="none" w="med" len="med"/>
                      <a:tailEnd type="none" w="med" len="med"/>
                    </a:lnR>
                    <a:lnT w="12700" cmpd="sng">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100"/>
                    </a:solidFill>
                  </a:tcPr>
                </a:tc>
                <a:tc>
                  <a:txBody>
                    <a:bodyPr/>
                    <a:lstStyle/>
                    <a:p>
                      <a:pPr algn="ctr"/>
                      <a:r>
                        <a:rPr lang="en-US" sz="1400" b="1" dirty="0" err="1">
                          <a:solidFill>
                            <a:srgbClr val="2774AE"/>
                          </a:solidFill>
                        </a:rPr>
                        <a:t>Mpox</a:t>
                      </a:r>
                      <a:r>
                        <a:rPr lang="en-US" sz="1400" b="1" dirty="0">
                          <a:solidFill>
                            <a:srgbClr val="2774AE"/>
                          </a:solidFill>
                        </a:rPr>
                        <a:t>+ AND Symptoms </a:t>
                      </a:r>
                    </a:p>
                  </a:txBody>
                  <a:tcPr marL="0" marR="0" marT="45678" marB="0" anchor="ctr">
                    <a:lnL w="6350" cap="flat" cmpd="sng" algn="ctr">
                      <a:solidFill>
                        <a:srgbClr val="FE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mpd="sng">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100"/>
                    </a:solidFill>
                  </a:tcPr>
                </a:tc>
                <a:extLst>
                  <a:ext uri="{0D108BD9-81ED-4DB2-BD59-A6C34878D82A}">
                    <a16:rowId xmlns:a16="http://schemas.microsoft.com/office/drawing/2014/main" val="3110572506"/>
                  </a:ext>
                </a:extLst>
              </a:tr>
            </a:tbl>
          </a:graphicData>
        </a:graphic>
      </p:graphicFrame>
    </p:spTree>
    <p:extLst>
      <p:ext uri="{BB962C8B-B14F-4D97-AF65-F5344CB8AC3E}">
        <p14:creationId xmlns:p14="http://schemas.microsoft.com/office/powerpoint/2010/main" val="3947211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A11629-121F-108A-3115-DC5F90FB60AF}"/>
              </a:ext>
            </a:extLst>
          </p:cNvPr>
          <p:cNvSpPr>
            <a:spLocks noGrp="1"/>
          </p:cNvSpPr>
          <p:nvPr>
            <p:ph type="dt" sz="half" idx="10"/>
          </p:nvPr>
        </p:nvSpPr>
        <p:spPr/>
        <p:txBody>
          <a:bodyPr/>
          <a:lstStyle/>
          <a:p>
            <a:pPr defTabSz="685366"/>
            <a:fld id="{E0FEE916-4345-5544-8832-7AFCC454991A}" type="datetime4">
              <a:rPr lang="en-US" sz="1349">
                <a:solidFill>
                  <a:srgbClr val="FFFFFF"/>
                </a:solidFill>
                <a:latin typeface="Helvetica"/>
              </a:rPr>
              <a:pPr defTabSz="685366"/>
              <a:t>May 26, 2023</a:t>
            </a:fld>
            <a:endParaRPr lang="en-US" sz="1349">
              <a:solidFill>
                <a:srgbClr val="FFFFFF"/>
              </a:solidFill>
              <a:latin typeface="Helvetica"/>
            </a:endParaRPr>
          </a:p>
        </p:txBody>
      </p:sp>
      <p:sp>
        <p:nvSpPr>
          <p:cNvPr id="3" name="Slide Number Placeholder 2">
            <a:extLst>
              <a:ext uri="{FF2B5EF4-FFF2-40B4-BE49-F238E27FC236}">
                <a16:creationId xmlns:a16="http://schemas.microsoft.com/office/drawing/2014/main" id="{513D7493-9FBF-53CC-69DB-94B730A68ADB}"/>
              </a:ext>
            </a:extLst>
          </p:cNvPr>
          <p:cNvSpPr>
            <a:spLocks noGrp="1"/>
          </p:cNvSpPr>
          <p:nvPr>
            <p:ph type="sldNum" sz="quarter" idx="11"/>
          </p:nvPr>
        </p:nvSpPr>
        <p:spPr/>
        <p:txBody>
          <a:bodyPr/>
          <a:lstStyle/>
          <a:p>
            <a:pPr defTabSz="685366"/>
            <a:fld id="{8368066F-241F-DA46-A244-6F6C08E1BFA8}" type="slidenum">
              <a:rPr lang="en-US">
                <a:latin typeface="Helvetica"/>
              </a:rPr>
              <a:pPr defTabSz="685366"/>
              <a:t>24</a:t>
            </a:fld>
            <a:endParaRPr lang="en-US">
              <a:latin typeface="Helvetica"/>
            </a:endParaRPr>
          </a:p>
        </p:txBody>
      </p:sp>
      <p:sp>
        <p:nvSpPr>
          <p:cNvPr id="5" name="Title 4">
            <a:extLst>
              <a:ext uri="{FF2B5EF4-FFF2-40B4-BE49-F238E27FC236}">
                <a16:creationId xmlns:a16="http://schemas.microsoft.com/office/drawing/2014/main" id="{6EB2A4DC-0C9A-E212-CB08-F919D7474D34}"/>
              </a:ext>
            </a:extLst>
          </p:cNvPr>
          <p:cNvSpPr>
            <a:spLocks noGrp="1"/>
          </p:cNvSpPr>
          <p:nvPr>
            <p:ph type="title"/>
          </p:nvPr>
        </p:nvSpPr>
        <p:spPr>
          <a:xfrm>
            <a:off x="552362" y="730844"/>
            <a:ext cx="7308433" cy="507361"/>
          </a:xfrm>
        </p:spPr>
        <p:txBody>
          <a:bodyPr/>
          <a:lstStyle/>
          <a:p>
            <a:r>
              <a:rPr lang="en-US" dirty="0"/>
              <a:t>Enrollment </a:t>
            </a:r>
          </a:p>
        </p:txBody>
      </p:sp>
      <p:graphicFrame>
        <p:nvGraphicFramePr>
          <p:cNvPr id="11" name="Table Placeholder 6">
            <a:extLst>
              <a:ext uri="{FF2B5EF4-FFF2-40B4-BE49-F238E27FC236}">
                <a16:creationId xmlns:a16="http://schemas.microsoft.com/office/drawing/2014/main" id="{C65C19C7-D5CB-E04F-79A4-880D868C0137}"/>
              </a:ext>
            </a:extLst>
          </p:cNvPr>
          <p:cNvGraphicFramePr>
            <a:graphicFrameLocks/>
          </p:cNvGraphicFramePr>
          <p:nvPr>
            <p:extLst>
              <p:ext uri="{D42A27DB-BD31-4B8C-83A1-F6EECF244321}">
                <p14:modId xmlns:p14="http://schemas.microsoft.com/office/powerpoint/2010/main" val="204052236"/>
              </p:ext>
            </p:extLst>
          </p:nvPr>
        </p:nvGraphicFramePr>
        <p:xfrm>
          <a:off x="628919" y="1648310"/>
          <a:ext cx="2740662" cy="2192531"/>
        </p:xfrm>
        <a:graphic>
          <a:graphicData uri="http://schemas.openxmlformats.org/drawingml/2006/table">
            <a:tbl>
              <a:tblPr firstRow="1">
                <a:tableStyleId>{5C22544A-7EE6-4342-B048-85BDC9FD1C3A}</a:tableStyleId>
              </a:tblPr>
              <a:tblGrid>
                <a:gridCol w="2740662">
                  <a:extLst>
                    <a:ext uri="{9D8B030D-6E8A-4147-A177-3AD203B41FA5}">
                      <a16:colId xmlns:a16="http://schemas.microsoft.com/office/drawing/2014/main" val="3871567158"/>
                    </a:ext>
                  </a:extLst>
                </a:gridCol>
              </a:tblGrid>
              <a:tr h="365422">
                <a:tc>
                  <a:txBody>
                    <a:bodyPr/>
                    <a:lstStyle/>
                    <a:p>
                      <a:pPr algn="l"/>
                      <a:r>
                        <a:rPr lang="en-US" sz="1400" dirty="0">
                          <a:solidFill>
                            <a:srgbClr val="2774AE"/>
                          </a:solidFill>
                        </a:rPr>
                        <a:t>Enrollment </a:t>
                      </a:r>
                    </a:p>
                  </a:txBody>
                  <a:tcPr marL="365422" marR="0" marT="0" marB="0" anchor="ctr">
                    <a:lnL w="6350" cap="flat" cmpd="sng" algn="ctr">
                      <a:solidFill>
                        <a:srgbClr val="FFFFFF"/>
                      </a:solidFill>
                      <a:prstDash val="solid"/>
                      <a:round/>
                      <a:headEnd type="none" w="med" len="med"/>
                      <a:tailEnd type="none" w="med" len="med"/>
                    </a:lnL>
                    <a:lnR w="6350" cap="flat" cmpd="sng" algn="ctr">
                      <a:solidFill>
                        <a:srgbClr val="2774AE"/>
                      </a:solidFill>
                      <a:prstDash val="solid"/>
                      <a:round/>
                      <a:headEnd type="none" w="med" len="med"/>
                      <a:tailEnd type="none" w="med" len="med"/>
                    </a:lnR>
                    <a:lnT w="6350" cap="flat" cmpd="sng" algn="ctr">
                      <a:solidFill>
                        <a:srgbClr val="FFFFFF"/>
                      </a:solidFill>
                      <a:prstDash val="solid"/>
                      <a:round/>
                      <a:headEnd type="none" w="med" len="med"/>
                      <a:tailEnd type="none" w="med" len="med"/>
                    </a:lnT>
                    <a:lnB w="38100" cmpd="sng">
                      <a:noFill/>
                    </a:lnB>
                    <a:solidFill>
                      <a:schemeClr val="bg1"/>
                    </a:solidFill>
                  </a:tcPr>
                </a:tc>
                <a:extLst>
                  <a:ext uri="{0D108BD9-81ED-4DB2-BD59-A6C34878D82A}">
                    <a16:rowId xmlns:a16="http://schemas.microsoft.com/office/drawing/2014/main" val="2980189649"/>
                  </a:ext>
                </a:extLst>
              </a:tr>
              <a:tr h="365422">
                <a:tc>
                  <a:txBody>
                    <a:bodyPr/>
                    <a:lstStyle/>
                    <a:p>
                      <a:pPr algn="l"/>
                      <a:r>
                        <a:rPr lang="en-US" sz="1300" b="1" kern="1200" dirty="0">
                          <a:solidFill>
                            <a:schemeClr val="dk1"/>
                          </a:solidFill>
                          <a:effectLst/>
                          <a:highlight>
                            <a:srgbClr val="00FF00"/>
                          </a:highlight>
                          <a:latin typeface="+mn-lt"/>
                          <a:ea typeface="+mn-ea"/>
                          <a:cs typeface="+mn-cs"/>
                        </a:rPr>
                        <a:t>Contact Information Form</a:t>
                      </a:r>
                    </a:p>
                  </a:txBody>
                  <a:tcPr marL="365422" marR="0" marT="45678" marB="0" anchor="ctr">
                    <a:lnL w="6350" cap="flat" cmpd="sng" algn="ctr">
                      <a:solidFill>
                        <a:srgbClr val="FFFFFF"/>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mpd="sng">
                      <a:noFill/>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962780936"/>
                  </a:ext>
                </a:extLst>
              </a:tr>
              <a:tr h="730843">
                <a:tc>
                  <a:txBody>
                    <a:bodyPr/>
                    <a:lstStyle/>
                    <a:p>
                      <a:pPr algn="l"/>
                      <a:r>
                        <a:rPr lang="en-US" sz="1400" dirty="0">
                          <a:solidFill>
                            <a:schemeClr val="bg1"/>
                          </a:solidFill>
                        </a:rPr>
                        <a:t>Enrollment Form </a:t>
                      </a:r>
                    </a:p>
                    <a:p>
                      <a:pPr algn="l"/>
                      <a:r>
                        <a:rPr lang="en-US" sz="1400" dirty="0">
                          <a:solidFill>
                            <a:schemeClr val="bg1"/>
                          </a:solidFill>
                        </a:rPr>
                        <a:t>– All Ages</a:t>
                      </a:r>
                    </a:p>
                    <a:p>
                      <a:pPr algn="l"/>
                      <a:r>
                        <a:rPr lang="en-US" sz="1400" dirty="0">
                          <a:solidFill>
                            <a:schemeClr val="bg1"/>
                          </a:solidFill>
                        </a:rPr>
                        <a:t>– 16 + Self Administered </a:t>
                      </a:r>
                    </a:p>
                  </a:txBody>
                  <a:tcPr marL="365422" marR="0" marT="45678" marB="0" anchor="ctr">
                    <a:lnL w="6350" cap="flat" cmpd="sng" algn="ctr">
                      <a:solidFill>
                        <a:srgbClr val="FFFFFF"/>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72851612"/>
                  </a:ext>
                </a:extLst>
              </a:tr>
              <a:tr h="365422">
                <a:tc>
                  <a:txBody>
                    <a:bodyPr/>
                    <a:lstStyle/>
                    <a:p>
                      <a:pPr algn="l"/>
                      <a:r>
                        <a:rPr lang="en-US" sz="1400" dirty="0">
                          <a:solidFill>
                            <a:schemeClr val="bg1"/>
                          </a:solidFill>
                        </a:rPr>
                        <a:t>EMR Form 96 </a:t>
                      </a:r>
                      <a:r>
                        <a:rPr lang="en-US" sz="1400" dirty="0" err="1">
                          <a:solidFill>
                            <a:schemeClr val="bg1"/>
                          </a:solidFill>
                        </a:rPr>
                        <a:t>hrs</a:t>
                      </a:r>
                      <a:r>
                        <a:rPr lang="en-US" sz="1400" dirty="0">
                          <a:solidFill>
                            <a:schemeClr val="bg1"/>
                          </a:solidFill>
                        </a:rPr>
                        <a:t> </a:t>
                      </a:r>
                    </a:p>
                  </a:txBody>
                  <a:tcPr marL="365422" marR="0" marT="45678" marB="0" anchor="ctr">
                    <a:lnL w="6350" cap="flat" cmpd="sng" algn="ctr">
                      <a:solidFill>
                        <a:srgbClr val="FFFFFF"/>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noFill/>
                  </a:tcPr>
                </a:tc>
                <a:extLst>
                  <a:ext uri="{0D108BD9-81ED-4DB2-BD59-A6C34878D82A}">
                    <a16:rowId xmlns:a16="http://schemas.microsoft.com/office/drawing/2014/main" val="3386133237"/>
                  </a:ext>
                </a:extLst>
              </a:tr>
              <a:tr h="365422">
                <a:tc>
                  <a:txBody>
                    <a:bodyPr/>
                    <a:lstStyle/>
                    <a:p>
                      <a:pPr algn="ctr"/>
                      <a:r>
                        <a:rPr lang="en-US" sz="1400" b="1" dirty="0">
                          <a:solidFill>
                            <a:srgbClr val="2774AE"/>
                          </a:solidFill>
                        </a:rPr>
                        <a:t> Everyone</a:t>
                      </a:r>
                    </a:p>
                  </a:txBody>
                  <a:tcPr marL="365422" marR="0" marT="45678" marB="0" anchor="ctr">
                    <a:lnL w="6350" cap="flat" cmpd="sng" algn="ctr">
                      <a:solidFill>
                        <a:srgbClr val="FFFFFF"/>
                      </a:solidFill>
                      <a:prstDash val="solid"/>
                      <a:round/>
                      <a:headEnd type="none" w="med" len="med"/>
                      <a:tailEnd type="none" w="med" len="med"/>
                    </a:lnL>
                    <a:lnR w="6350" cap="flat" cmpd="sng" algn="ctr">
                      <a:solidFill>
                        <a:srgbClr val="FEFFFF"/>
                      </a:solidFill>
                      <a:prstDash val="solid"/>
                      <a:round/>
                      <a:headEnd type="none" w="med" len="med"/>
                      <a:tailEnd type="none" w="med" len="med"/>
                    </a:lnR>
                    <a:lnT w="12700" cmpd="sng">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100"/>
                    </a:solidFill>
                  </a:tcPr>
                </a:tc>
                <a:extLst>
                  <a:ext uri="{0D108BD9-81ED-4DB2-BD59-A6C34878D82A}">
                    <a16:rowId xmlns:a16="http://schemas.microsoft.com/office/drawing/2014/main" val="3110572506"/>
                  </a:ext>
                </a:extLst>
              </a:tr>
            </a:tbl>
          </a:graphicData>
        </a:graphic>
      </p:graphicFrame>
      <p:pic>
        <p:nvPicPr>
          <p:cNvPr id="13" name="Picture 12">
            <a:extLst>
              <a:ext uri="{FF2B5EF4-FFF2-40B4-BE49-F238E27FC236}">
                <a16:creationId xmlns:a16="http://schemas.microsoft.com/office/drawing/2014/main" id="{A0F10F8B-36D7-292E-B724-37386B906CDB}"/>
              </a:ext>
            </a:extLst>
          </p:cNvPr>
          <p:cNvPicPr>
            <a:picLocks noChangeAspect="1"/>
          </p:cNvPicPr>
          <p:nvPr/>
        </p:nvPicPr>
        <p:blipFill>
          <a:blip r:embed="rId2"/>
          <a:stretch>
            <a:fillRect/>
          </a:stretch>
        </p:blipFill>
        <p:spPr>
          <a:xfrm>
            <a:off x="4436883" y="42075"/>
            <a:ext cx="3623043" cy="4495987"/>
          </a:xfrm>
          <a:prstGeom prst="rect">
            <a:avLst/>
          </a:prstGeom>
        </p:spPr>
      </p:pic>
    </p:spTree>
    <p:extLst>
      <p:ext uri="{BB962C8B-B14F-4D97-AF65-F5344CB8AC3E}">
        <p14:creationId xmlns:p14="http://schemas.microsoft.com/office/powerpoint/2010/main" val="14744224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A11629-121F-108A-3115-DC5F90FB60AF}"/>
              </a:ext>
            </a:extLst>
          </p:cNvPr>
          <p:cNvSpPr>
            <a:spLocks noGrp="1"/>
          </p:cNvSpPr>
          <p:nvPr>
            <p:ph type="dt" sz="half" idx="10"/>
          </p:nvPr>
        </p:nvSpPr>
        <p:spPr/>
        <p:txBody>
          <a:bodyPr/>
          <a:lstStyle/>
          <a:p>
            <a:pPr defTabSz="685366"/>
            <a:fld id="{E0FEE916-4345-5544-8832-7AFCC454991A}" type="datetime4">
              <a:rPr lang="en-US" sz="1349">
                <a:solidFill>
                  <a:srgbClr val="FFFFFF"/>
                </a:solidFill>
                <a:latin typeface="Helvetica"/>
              </a:rPr>
              <a:pPr defTabSz="685366"/>
              <a:t>May 26, 2023</a:t>
            </a:fld>
            <a:endParaRPr lang="en-US" sz="1349">
              <a:solidFill>
                <a:srgbClr val="FFFFFF"/>
              </a:solidFill>
              <a:latin typeface="Helvetica"/>
            </a:endParaRPr>
          </a:p>
        </p:txBody>
      </p:sp>
      <p:sp>
        <p:nvSpPr>
          <p:cNvPr id="3" name="Slide Number Placeholder 2">
            <a:extLst>
              <a:ext uri="{FF2B5EF4-FFF2-40B4-BE49-F238E27FC236}">
                <a16:creationId xmlns:a16="http://schemas.microsoft.com/office/drawing/2014/main" id="{513D7493-9FBF-53CC-69DB-94B730A68ADB}"/>
              </a:ext>
            </a:extLst>
          </p:cNvPr>
          <p:cNvSpPr>
            <a:spLocks noGrp="1"/>
          </p:cNvSpPr>
          <p:nvPr>
            <p:ph type="sldNum" sz="quarter" idx="11"/>
          </p:nvPr>
        </p:nvSpPr>
        <p:spPr/>
        <p:txBody>
          <a:bodyPr/>
          <a:lstStyle/>
          <a:p>
            <a:pPr defTabSz="685366"/>
            <a:fld id="{8368066F-241F-DA46-A244-6F6C08E1BFA8}" type="slidenum">
              <a:rPr lang="en-US">
                <a:latin typeface="Helvetica"/>
              </a:rPr>
              <a:pPr defTabSz="685366"/>
              <a:t>25</a:t>
            </a:fld>
            <a:endParaRPr lang="en-US">
              <a:latin typeface="Helvetica"/>
            </a:endParaRPr>
          </a:p>
        </p:txBody>
      </p:sp>
      <p:sp>
        <p:nvSpPr>
          <p:cNvPr id="5" name="Title 4">
            <a:extLst>
              <a:ext uri="{FF2B5EF4-FFF2-40B4-BE49-F238E27FC236}">
                <a16:creationId xmlns:a16="http://schemas.microsoft.com/office/drawing/2014/main" id="{6EB2A4DC-0C9A-E212-CB08-F919D7474D34}"/>
              </a:ext>
            </a:extLst>
          </p:cNvPr>
          <p:cNvSpPr>
            <a:spLocks noGrp="1"/>
          </p:cNvSpPr>
          <p:nvPr>
            <p:ph type="title"/>
          </p:nvPr>
        </p:nvSpPr>
        <p:spPr>
          <a:xfrm>
            <a:off x="552362" y="730844"/>
            <a:ext cx="7308433" cy="507361"/>
          </a:xfrm>
        </p:spPr>
        <p:txBody>
          <a:bodyPr/>
          <a:lstStyle/>
          <a:p>
            <a:r>
              <a:rPr lang="en-US" dirty="0"/>
              <a:t>Enrollment </a:t>
            </a:r>
          </a:p>
        </p:txBody>
      </p:sp>
      <p:graphicFrame>
        <p:nvGraphicFramePr>
          <p:cNvPr id="11" name="Table Placeholder 6">
            <a:extLst>
              <a:ext uri="{FF2B5EF4-FFF2-40B4-BE49-F238E27FC236}">
                <a16:creationId xmlns:a16="http://schemas.microsoft.com/office/drawing/2014/main" id="{C65C19C7-D5CB-E04F-79A4-880D868C0137}"/>
              </a:ext>
            </a:extLst>
          </p:cNvPr>
          <p:cNvGraphicFramePr>
            <a:graphicFrameLocks/>
          </p:cNvGraphicFramePr>
          <p:nvPr/>
        </p:nvGraphicFramePr>
        <p:xfrm>
          <a:off x="628919" y="1648310"/>
          <a:ext cx="2740662" cy="2192531"/>
        </p:xfrm>
        <a:graphic>
          <a:graphicData uri="http://schemas.openxmlformats.org/drawingml/2006/table">
            <a:tbl>
              <a:tblPr firstRow="1">
                <a:tableStyleId>{5C22544A-7EE6-4342-B048-85BDC9FD1C3A}</a:tableStyleId>
              </a:tblPr>
              <a:tblGrid>
                <a:gridCol w="2740662">
                  <a:extLst>
                    <a:ext uri="{9D8B030D-6E8A-4147-A177-3AD203B41FA5}">
                      <a16:colId xmlns:a16="http://schemas.microsoft.com/office/drawing/2014/main" val="3871567158"/>
                    </a:ext>
                  </a:extLst>
                </a:gridCol>
              </a:tblGrid>
              <a:tr h="365422">
                <a:tc>
                  <a:txBody>
                    <a:bodyPr/>
                    <a:lstStyle/>
                    <a:p>
                      <a:pPr algn="l"/>
                      <a:r>
                        <a:rPr lang="en-US" sz="1400" dirty="0">
                          <a:solidFill>
                            <a:srgbClr val="2774AE"/>
                          </a:solidFill>
                        </a:rPr>
                        <a:t>Enrollment </a:t>
                      </a:r>
                    </a:p>
                  </a:txBody>
                  <a:tcPr marL="365422" marR="0" marT="0" marB="0" anchor="ctr">
                    <a:lnL w="6350" cap="flat" cmpd="sng" algn="ctr">
                      <a:solidFill>
                        <a:srgbClr val="FFFFFF"/>
                      </a:solidFill>
                      <a:prstDash val="solid"/>
                      <a:round/>
                      <a:headEnd type="none" w="med" len="med"/>
                      <a:tailEnd type="none" w="med" len="med"/>
                    </a:lnL>
                    <a:lnR w="6350" cap="flat" cmpd="sng" algn="ctr">
                      <a:solidFill>
                        <a:srgbClr val="2774AE"/>
                      </a:solidFill>
                      <a:prstDash val="solid"/>
                      <a:round/>
                      <a:headEnd type="none" w="med" len="med"/>
                      <a:tailEnd type="none" w="med" len="med"/>
                    </a:lnR>
                    <a:lnT w="6350" cap="flat" cmpd="sng" algn="ctr">
                      <a:solidFill>
                        <a:srgbClr val="FFFFFF"/>
                      </a:solidFill>
                      <a:prstDash val="solid"/>
                      <a:round/>
                      <a:headEnd type="none" w="med" len="med"/>
                      <a:tailEnd type="none" w="med" len="med"/>
                    </a:lnT>
                    <a:lnB w="38100" cmpd="sng">
                      <a:noFill/>
                    </a:lnB>
                    <a:solidFill>
                      <a:schemeClr val="bg1"/>
                    </a:solidFill>
                  </a:tcPr>
                </a:tc>
                <a:extLst>
                  <a:ext uri="{0D108BD9-81ED-4DB2-BD59-A6C34878D82A}">
                    <a16:rowId xmlns:a16="http://schemas.microsoft.com/office/drawing/2014/main" val="2980189649"/>
                  </a:ext>
                </a:extLst>
              </a:tr>
              <a:tr h="365422">
                <a:tc>
                  <a:txBody>
                    <a:bodyPr/>
                    <a:lstStyle/>
                    <a:p>
                      <a:pPr algn="l"/>
                      <a:r>
                        <a:rPr lang="en-US" sz="1300" b="1" kern="1200" dirty="0">
                          <a:solidFill>
                            <a:schemeClr val="dk1"/>
                          </a:solidFill>
                          <a:effectLst/>
                          <a:latin typeface="+mn-lt"/>
                          <a:ea typeface="+mn-ea"/>
                          <a:cs typeface="+mn-cs"/>
                        </a:rPr>
                        <a:t>Contact Information Form</a:t>
                      </a:r>
                    </a:p>
                  </a:txBody>
                  <a:tcPr marL="365422" marR="0" marT="45678" marB="0" anchor="ctr">
                    <a:lnL w="6350" cap="flat" cmpd="sng" algn="ctr">
                      <a:solidFill>
                        <a:srgbClr val="FFFFFF"/>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mpd="sng">
                      <a:noFill/>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962780936"/>
                  </a:ext>
                </a:extLst>
              </a:tr>
              <a:tr h="730843">
                <a:tc>
                  <a:txBody>
                    <a:bodyPr/>
                    <a:lstStyle/>
                    <a:p>
                      <a:pPr algn="l"/>
                      <a:r>
                        <a:rPr lang="en-US" sz="1400" dirty="0">
                          <a:solidFill>
                            <a:schemeClr val="bg1"/>
                          </a:solidFill>
                        </a:rPr>
                        <a:t>Enrollment Form </a:t>
                      </a:r>
                    </a:p>
                    <a:p>
                      <a:pPr algn="l"/>
                      <a:r>
                        <a:rPr lang="en-US" sz="1400" dirty="0">
                          <a:solidFill>
                            <a:schemeClr val="bg1"/>
                          </a:solidFill>
                        </a:rPr>
                        <a:t>– </a:t>
                      </a:r>
                      <a:r>
                        <a:rPr lang="en-US" sz="1400" dirty="0">
                          <a:solidFill>
                            <a:schemeClr val="bg1"/>
                          </a:solidFill>
                          <a:highlight>
                            <a:srgbClr val="FFFF00"/>
                          </a:highlight>
                        </a:rPr>
                        <a:t>All Ages</a:t>
                      </a:r>
                    </a:p>
                    <a:p>
                      <a:pPr algn="l"/>
                      <a:r>
                        <a:rPr lang="en-US" sz="1400" dirty="0">
                          <a:solidFill>
                            <a:schemeClr val="bg1"/>
                          </a:solidFill>
                        </a:rPr>
                        <a:t>– 16 + Self Administered </a:t>
                      </a:r>
                    </a:p>
                  </a:txBody>
                  <a:tcPr marL="365422" marR="0" marT="45678" marB="0" anchor="ctr">
                    <a:lnL w="6350" cap="flat" cmpd="sng" algn="ctr">
                      <a:solidFill>
                        <a:srgbClr val="FFFFFF"/>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72851612"/>
                  </a:ext>
                </a:extLst>
              </a:tr>
              <a:tr h="365422">
                <a:tc>
                  <a:txBody>
                    <a:bodyPr/>
                    <a:lstStyle/>
                    <a:p>
                      <a:pPr algn="l"/>
                      <a:r>
                        <a:rPr lang="en-US" sz="1400" dirty="0">
                          <a:solidFill>
                            <a:schemeClr val="bg1"/>
                          </a:solidFill>
                        </a:rPr>
                        <a:t>EMR Form 96 </a:t>
                      </a:r>
                      <a:r>
                        <a:rPr lang="en-US" sz="1400" dirty="0" err="1">
                          <a:solidFill>
                            <a:schemeClr val="bg1"/>
                          </a:solidFill>
                        </a:rPr>
                        <a:t>hrs</a:t>
                      </a:r>
                      <a:r>
                        <a:rPr lang="en-US" sz="1400" dirty="0">
                          <a:solidFill>
                            <a:schemeClr val="bg1"/>
                          </a:solidFill>
                        </a:rPr>
                        <a:t> </a:t>
                      </a:r>
                    </a:p>
                  </a:txBody>
                  <a:tcPr marL="365422" marR="0" marT="45678" marB="0" anchor="ctr">
                    <a:lnL w="6350" cap="flat" cmpd="sng" algn="ctr">
                      <a:solidFill>
                        <a:srgbClr val="FFFFFF"/>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noFill/>
                  </a:tcPr>
                </a:tc>
                <a:extLst>
                  <a:ext uri="{0D108BD9-81ED-4DB2-BD59-A6C34878D82A}">
                    <a16:rowId xmlns:a16="http://schemas.microsoft.com/office/drawing/2014/main" val="3386133237"/>
                  </a:ext>
                </a:extLst>
              </a:tr>
              <a:tr h="365422">
                <a:tc>
                  <a:txBody>
                    <a:bodyPr/>
                    <a:lstStyle/>
                    <a:p>
                      <a:pPr algn="ctr"/>
                      <a:r>
                        <a:rPr lang="en-US" sz="1400" b="1" dirty="0">
                          <a:solidFill>
                            <a:srgbClr val="2774AE"/>
                          </a:solidFill>
                        </a:rPr>
                        <a:t> Everyone</a:t>
                      </a:r>
                    </a:p>
                  </a:txBody>
                  <a:tcPr marL="365422" marR="0" marT="45678" marB="0" anchor="ctr">
                    <a:lnL w="6350" cap="flat" cmpd="sng" algn="ctr">
                      <a:solidFill>
                        <a:srgbClr val="FFFFFF"/>
                      </a:solidFill>
                      <a:prstDash val="solid"/>
                      <a:round/>
                      <a:headEnd type="none" w="med" len="med"/>
                      <a:tailEnd type="none" w="med" len="med"/>
                    </a:lnL>
                    <a:lnR w="6350" cap="flat" cmpd="sng" algn="ctr">
                      <a:solidFill>
                        <a:srgbClr val="FEFFFF"/>
                      </a:solidFill>
                      <a:prstDash val="solid"/>
                      <a:round/>
                      <a:headEnd type="none" w="med" len="med"/>
                      <a:tailEnd type="none" w="med" len="med"/>
                    </a:lnR>
                    <a:lnT w="12700" cmpd="sng">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100"/>
                    </a:solidFill>
                  </a:tcPr>
                </a:tc>
                <a:extLst>
                  <a:ext uri="{0D108BD9-81ED-4DB2-BD59-A6C34878D82A}">
                    <a16:rowId xmlns:a16="http://schemas.microsoft.com/office/drawing/2014/main" val="3110572506"/>
                  </a:ext>
                </a:extLst>
              </a:tr>
            </a:tbl>
          </a:graphicData>
        </a:graphic>
      </p:graphicFrame>
      <p:pic>
        <p:nvPicPr>
          <p:cNvPr id="6" name="Picture 5">
            <a:extLst>
              <a:ext uri="{FF2B5EF4-FFF2-40B4-BE49-F238E27FC236}">
                <a16:creationId xmlns:a16="http://schemas.microsoft.com/office/drawing/2014/main" id="{A5AF3CC6-3292-0646-6732-8B3C18344FEF}"/>
              </a:ext>
            </a:extLst>
          </p:cNvPr>
          <p:cNvPicPr>
            <a:picLocks noChangeAspect="1"/>
          </p:cNvPicPr>
          <p:nvPr/>
        </p:nvPicPr>
        <p:blipFill>
          <a:blip r:embed="rId2"/>
          <a:stretch>
            <a:fillRect/>
          </a:stretch>
        </p:blipFill>
        <p:spPr>
          <a:xfrm>
            <a:off x="4358469" y="1"/>
            <a:ext cx="3576104" cy="4653159"/>
          </a:xfrm>
          <a:prstGeom prst="rect">
            <a:avLst/>
          </a:prstGeom>
        </p:spPr>
      </p:pic>
      <p:pic>
        <p:nvPicPr>
          <p:cNvPr id="8" name="Picture 7">
            <a:extLst>
              <a:ext uri="{FF2B5EF4-FFF2-40B4-BE49-F238E27FC236}">
                <a16:creationId xmlns:a16="http://schemas.microsoft.com/office/drawing/2014/main" id="{6B0F8615-1BA2-B5D9-20CC-3E05D4ED8CCB}"/>
              </a:ext>
            </a:extLst>
          </p:cNvPr>
          <p:cNvPicPr>
            <a:picLocks noChangeAspect="1"/>
          </p:cNvPicPr>
          <p:nvPr/>
        </p:nvPicPr>
        <p:blipFill>
          <a:blip r:embed="rId3"/>
          <a:stretch>
            <a:fillRect/>
          </a:stretch>
        </p:blipFill>
        <p:spPr>
          <a:xfrm>
            <a:off x="758758" y="199431"/>
            <a:ext cx="7774167" cy="4254296"/>
          </a:xfrm>
          <a:prstGeom prst="rect">
            <a:avLst/>
          </a:prstGeom>
        </p:spPr>
      </p:pic>
    </p:spTree>
    <p:extLst>
      <p:ext uri="{BB962C8B-B14F-4D97-AF65-F5344CB8AC3E}">
        <p14:creationId xmlns:p14="http://schemas.microsoft.com/office/powerpoint/2010/main" val="3681315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A11629-121F-108A-3115-DC5F90FB60AF}"/>
              </a:ext>
            </a:extLst>
          </p:cNvPr>
          <p:cNvSpPr>
            <a:spLocks noGrp="1"/>
          </p:cNvSpPr>
          <p:nvPr>
            <p:ph type="dt" sz="half" idx="10"/>
          </p:nvPr>
        </p:nvSpPr>
        <p:spPr/>
        <p:txBody>
          <a:bodyPr/>
          <a:lstStyle/>
          <a:p>
            <a:pPr defTabSz="685366"/>
            <a:fld id="{E0FEE916-4345-5544-8832-7AFCC454991A}" type="datetime4">
              <a:rPr lang="en-US" sz="1349">
                <a:solidFill>
                  <a:srgbClr val="FFFFFF"/>
                </a:solidFill>
                <a:latin typeface="Helvetica"/>
              </a:rPr>
              <a:pPr defTabSz="685366"/>
              <a:t>May 26, 2023</a:t>
            </a:fld>
            <a:endParaRPr lang="en-US" sz="1349">
              <a:solidFill>
                <a:srgbClr val="FFFFFF"/>
              </a:solidFill>
              <a:latin typeface="Helvetica"/>
            </a:endParaRPr>
          </a:p>
        </p:txBody>
      </p:sp>
      <p:sp>
        <p:nvSpPr>
          <p:cNvPr id="3" name="Slide Number Placeholder 2">
            <a:extLst>
              <a:ext uri="{FF2B5EF4-FFF2-40B4-BE49-F238E27FC236}">
                <a16:creationId xmlns:a16="http://schemas.microsoft.com/office/drawing/2014/main" id="{513D7493-9FBF-53CC-69DB-94B730A68ADB}"/>
              </a:ext>
            </a:extLst>
          </p:cNvPr>
          <p:cNvSpPr>
            <a:spLocks noGrp="1"/>
          </p:cNvSpPr>
          <p:nvPr>
            <p:ph type="sldNum" sz="quarter" idx="11"/>
          </p:nvPr>
        </p:nvSpPr>
        <p:spPr/>
        <p:txBody>
          <a:bodyPr/>
          <a:lstStyle/>
          <a:p>
            <a:pPr defTabSz="685366"/>
            <a:fld id="{8368066F-241F-DA46-A244-6F6C08E1BFA8}" type="slidenum">
              <a:rPr lang="en-US">
                <a:latin typeface="Helvetica"/>
              </a:rPr>
              <a:pPr defTabSz="685366"/>
              <a:t>26</a:t>
            </a:fld>
            <a:endParaRPr lang="en-US">
              <a:latin typeface="Helvetica"/>
            </a:endParaRPr>
          </a:p>
        </p:txBody>
      </p:sp>
      <p:sp>
        <p:nvSpPr>
          <p:cNvPr id="5" name="Title 4">
            <a:extLst>
              <a:ext uri="{FF2B5EF4-FFF2-40B4-BE49-F238E27FC236}">
                <a16:creationId xmlns:a16="http://schemas.microsoft.com/office/drawing/2014/main" id="{6EB2A4DC-0C9A-E212-CB08-F919D7474D34}"/>
              </a:ext>
            </a:extLst>
          </p:cNvPr>
          <p:cNvSpPr>
            <a:spLocks noGrp="1"/>
          </p:cNvSpPr>
          <p:nvPr>
            <p:ph type="title"/>
          </p:nvPr>
        </p:nvSpPr>
        <p:spPr>
          <a:xfrm>
            <a:off x="552362" y="730844"/>
            <a:ext cx="7308433" cy="507361"/>
          </a:xfrm>
        </p:spPr>
        <p:txBody>
          <a:bodyPr/>
          <a:lstStyle/>
          <a:p>
            <a:r>
              <a:rPr lang="en-US" dirty="0"/>
              <a:t>Enrollment </a:t>
            </a:r>
          </a:p>
        </p:txBody>
      </p:sp>
      <p:graphicFrame>
        <p:nvGraphicFramePr>
          <p:cNvPr id="11" name="Table Placeholder 6">
            <a:extLst>
              <a:ext uri="{FF2B5EF4-FFF2-40B4-BE49-F238E27FC236}">
                <a16:creationId xmlns:a16="http://schemas.microsoft.com/office/drawing/2014/main" id="{C65C19C7-D5CB-E04F-79A4-880D868C0137}"/>
              </a:ext>
            </a:extLst>
          </p:cNvPr>
          <p:cNvGraphicFramePr>
            <a:graphicFrameLocks/>
          </p:cNvGraphicFramePr>
          <p:nvPr>
            <p:extLst>
              <p:ext uri="{D42A27DB-BD31-4B8C-83A1-F6EECF244321}">
                <p14:modId xmlns:p14="http://schemas.microsoft.com/office/powerpoint/2010/main" val="3628010784"/>
              </p:ext>
            </p:extLst>
          </p:nvPr>
        </p:nvGraphicFramePr>
        <p:xfrm>
          <a:off x="628919" y="1648310"/>
          <a:ext cx="2740662" cy="2192531"/>
        </p:xfrm>
        <a:graphic>
          <a:graphicData uri="http://schemas.openxmlformats.org/drawingml/2006/table">
            <a:tbl>
              <a:tblPr firstRow="1">
                <a:tableStyleId>{5C22544A-7EE6-4342-B048-85BDC9FD1C3A}</a:tableStyleId>
              </a:tblPr>
              <a:tblGrid>
                <a:gridCol w="2740662">
                  <a:extLst>
                    <a:ext uri="{9D8B030D-6E8A-4147-A177-3AD203B41FA5}">
                      <a16:colId xmlns:a16="http://schemas.microsoft.com/office/drawing/2014/main" val="3871567158"/>
                    </a:ext>
                  </a:extLst>
                </a:gridCol>
              </a:tblGrid>
              <a:tr h="365422">
                <a:tc>
                  <a:txBody>
                    <a:bodyPr/>
                    <a:lstStyle/>
                    <a:p>
                      <a:pPr algn="l"/>
                      <a:r>
                        <a:rPr lang="en-US" sz="1400" dirty="0">
                          <a:solidFill>
                            <a:srgbClr val="2774AE"/>
                          </a:solidFill>
                        </a:rPr>
                        <a:t>Enrollment </a:t>
                      </a:r>
                    </a:p>
                  </a:txBody>
                  <a:tcPr marL="365422" marR="0" marT="0" marB="0" anchor="ctr">
                    <a:lnL w="6350" cap="flat" cmpd="sng" algn="ctr">
                      <a:solidFill>
                        <a:srgbClr val="FFFFFF"/>
                      </a:solidFill>
                      <a:prstDash val="solid"/>
                      <a:round/>
                      <a:headEnd type="none" w="med" len="med"/>
                      <a:tailEnd type="none" w="med" len="med"/>
                    </a:lnL>
                    <a:lnR w="6350" cap="flat" cmpd="sng" algn="ctr">
                      <a:solidFill>
                        <a:srgbClr val="2774AE"/>
                      </a:solidFill>
                      <a:prstDash val="solid"/>
                      <a:round/>
                      <a:headEnd type="none" w="med" len="med"/>
                      <a:tailEnd type="none" w="med" len="med"/>
                    </a:lnR>
                    <a:lnT w="6350" cap="flat" cmpd="sng" algn="ctr">
                      <a:solidFill>
                        <a:srgbClr val="FFFFFF"/>
                      </a:solidFill>
                      <a:prstDash val="solid"/>
                      <a:round/>
                      <a:headEnd type="none" w="med" len="med"/>
                      <a:tailEnd type="none" w="med" len="med"/>
                    </a:lnT>
                    <a:lnB w="38100" cmpd="sng">
                      <a:noFill/>
                    </a:lnB>
                    <a:solidFill>
                      <a:schemeClr val="bg1"/>
                    </a:solidFill>
                  </a:tcPr>
                </a:tc>
                <a:extLst>
                  <a:ext uri="{0D108BD9-81ED-4DB2-BD59-A6C34878D82A}">
                    <a16:rowId xmlns:a16="http://schemas.microsoft.com/office/drawing/2014/main" val="2980189649"/>
                  </a:ext>
                </a:extLst>
              </a:tr>
              <a:tr h="365422">
                <a:tc>
                  <a:txBody>
                    <a:bodyPr/>
                    <a:lstStyle/>
                    <a:p>
                      <a:pPr algn="l"/>
                      <a:r>
                        <a:rPr lang="en-US" sz="1300" b="1" kern="1200" dirty="0">
                          <a:solidFill>
                            <a:schemeClr val="dk1"/>
                          </a:solidFill>
                          <a:effectLst/>
                          <a:latin typeface="+mn-lt"/>
                          <a:ea typeface="+mn-ea"/>
                          <a:cs typeface="+mn-cs"/>
                        </a:rPr>
                        <a:t>Contact Information Form</a:t>
                      </a:r>
                    </a:p>
                  </a:txBody>
                  <a:tcPr marL="365422" marR="0" marT="45678" marB="0" anchor="ctr">
                    <a:lnL w="6350" cap="flat" cmpd="sng" algn="ctr">
                      <a:solidFill>
                        <a:srgbClr val="FFFFFF"/>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mpd="sng">
                      <a:noFill/>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962780936"/>
                  </a:ext>
                </a:extLst>
              </a:tr>
              <a:tr h="730843">
                <a:tc>
                  <a:txBody>
                    <a:bodyPr/>
                    <a:lstStyle/>
                    <a:p>
                      <a:pPr algn="l"/>
                      <a:r>
                        <a:rPr lang="en-US" sz="1400" dirty="0">
                          <a:solidFill>
                            <a:schemeClr val="bg1"/>
                          </a:solidFill>
                        </a:rPr>
                        <a:t>Enrollment Form </a:t>
                      </a:r>
                    </a:p>
                    <a:p>
                      <a:pPr algn="l"/>
                      <a:r>
                        <a:rPr lang="en-US" sz="1400" dirty="0">
                          <a:solidFill>
                            <a:schemeClr val="bg1"/>
                          </a:solidFill>
                        </a:rPr>
                        <a:t>– All Ages</a:t>
                      </a:r>
                    </a:p>
                    <a:p>
                      <a:pPr algn="l"/>
                      <a:r>
                        <a:rPr lang="en-US" sz="1400" dirty="0">
                          <a:solidFill>
                            <a:schemeClr val="bg1"/>
                          </a:solidFill>
                        </a:rPr>
                        <a:t>– </a:t>
                      </a:r>
                      <a:r>
                        <a:rPr lang="en-US" sz="1400" dirty="0">
                          <a:solidFill>
                            <a:schemeClr val="bg1"/>
                          </a:solidFill>
                          <a:highlight>
                            <a:srgbClr val="00FF00"/>
                          </a:highlight>
                        </a:rPr>
                        <a:t>16 + Self Administered </a:t>
                      </a:r>
                    </a:p>
                  </a:txBody>
                  <a:tcPr marL="365422" marR="0" marT="45678" marB="0" anchor="ctr">
                    <a:lnL w="6350" cap="flat" cmpd="sng" algn="ctr">
                      <a:solidFill>
                        <a:srgbClr val="FFFFFF"/>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72851612"/>
                  </a:ext>
                </a:extLst>
              </a:tr>
              <a:tr h="365422">
                <a:tc>
                  <a:txBody>
                    <a:bodyPr/>
                    <a:lstStyle/>
                    <a:p>
                      <a:pPr algn="l"/>
                      <a:r>
                        <a:rPr lang="en-US" sz="1400" dirty="0">
                          <a:solidFill>
                            <a:schemeClr val="bg1"/>
                          </a:solidFill>
                        </a:rPr>
                        <a:t>EMR Form 96 </a:t>
                      </a:r>
                      <a:r>
                        <a:rPr lang="en-US" sz="1400" dirty="0" err="1">
                          <a:solidFill>
                            <a:schemeClr val="bg1"/>
                          </a:solidFill>
                        </a:rPr>
                        <a:t>hrs</a:t>
                      </a:r>
                      <a:r>
                        <a:rPr lang="en-US" sz="1400" dirty="0">
                          <a:solidFill>
                            <a:schemeClr val="bg1"/>
                          </a:solidFill>
                        </a:rPr>
                        <a:t> </a:t>
                      </a:r>
                    </a:p>
                  </a:txBody>
                  <a:tcPr marL="365422" marR="0" marT="45678" marB="0" anchor="ctr">
                    <a:lnL w="6350" cap="flat" cmpd="sng" algn="ctr">
                      <a:solidFill>
                        <a:srgbClr val="FFFFFF"/>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noFill/>
                  </a:tcPr>
                </a:tc>
                <a:extLst>
                  <a:ext uri="{0D108BD9-81ED-4DB2-BD59-A6C34878D82A}">
                    <a16:rowId xmlns:a16="http://schemas.microsoft.com/office/drawing/2014/main" val="3386133237"/>
                  </a:ext>
                </a:extLst>
              </a:tr>
              <a:tr h="365422">
                <a:tc>
                  <a:txBody>
                    <a:bodyPr/>
                    <a:lstStyle/>
                    <a:p>
                      <a:pPr algn="ctr"/>
                      <a:r>
                        <a:rPr lang="en-US" sz="1400" b="1" dirty="0">
                          <a:solidFill>
                            <a:srgbClr val="2774AE"/>
                          </a:solidFill>
                        </a:rPr>
                        <a:t> Everyone</a:t>
                      </a:r>
                    </a:p>
                  </a:txBody>
                  <a:tcPr marL="365422" marR="0" marT="45678" marB="0" anchor="ctr">
                    <a:lnL w="6350" cap="flat" cmpd="sng" algn="ctr">
                      <a:solidFill>
                        <a:srgbClr val="FFFFFF"/>
                      </a:solidFill>
                      <a:prstDash val="solid"/>
                      <a:round/>
                      <a:headEnd type="none" w="med" len="med"/>
                      <a:tailEnd type="none" w="med" len="med"/>
                    </a:lnL>
                    <a:lnR w="6350" cap="flat" cmpd="sng" algn="ctr">
                      <a:solidFill>
                        <a:srgbClr val="FEFFFF"/>
                      </a:solidFill>
                      <a:prstDash val="solid"/>
                      <a:round/>
                      <a:headEnd type="none" w="med" len="med"/>
                      <a:tailEnd type="none" w="med" len="med"/>
                    </a:lnR>
                    <a:lnT w="12700" cmpd="sng">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100"/>
                    </a:solidFill>
                  </a:tcPr>
                </a:tc>
                <a:extLst>
                  <a:ext uri="{0D108BD9-81ED-4DB2-BD59-A6C34878D82A}">
                    <a16:rowId xmlns:a16="http://schemas.microsoft.com/office/drawing/2014/main" val="3110572506"/>
                  </a:ext>
                </a:extLst>
              </a:tr>
            </a:tbl>
          </a:graphicData>
        </a:graphic>
      </p:graphicFrame>
      <p:pic>
        <p:nvPicPr>
          <p:cNvPr id="7" name="Picture 6">
            <a:extLst>
              <a:ext uri="{FF2B5EF4-FFF2-40B4-BE49-F238E27FC236}">
                <a16:creationId xmlns:a16="http://schemas.microsoft.com/office/drawing/2014/main" id="{CB2FC9CA-DDC1-D142-C300-C9989F096C39}"/>
              </a:ext>
            </a:extLst>
          </p:cNvPr>
          <p:cNvPicPr>
            <a:picLocks noChangeAspect="1"/>
          </p:cNvPicPr>
          <p:nvPr/>
        </p:nvPicPr>
        <p:blipFill>
          <a:blip r:embed="rId2"/>
          <a:stretch>
            <a:fillRect/>
          </a:stretch>
        </p:blipFill>
        <p:spPr>
          <a:xfrm>
            <a:off x="3786095" y="308310"/>
            <a:ext cx="4728986" cy="3305045"/>
          </a:xfrm>
          <a:prstGeom prst="rect">
            <a:avLst/>
          </a:prstGeom>
        </p:spPr>
      </p:pic>
      <p:sp>
        <p:nvSpPr>
          <p:cNvPr id="9" name="TextBox 8">
            <a:extLst>
              <a:ext uri="{FF2B5EF4-FFF2-40B4-BE49-F238E27FC236}">
                <a16:creationId xmlns:a16="http://schemas.microsoft.com/office/drawing/2014/main" id="{A0B0717A-EBDD-B319-6AED-3A495AAA9C2E}"/>
              </a:ext>
            </a:extLst>
          </p:cNvPr>
          <p:cNvSpPr txBox="1"/>
          <p:nvPr/>
        </p:nvSpPr>
        <p:spPr>
          <a:xfrm>
            <a:off x="3521268" y="3697997"/>
            <a:ext cx="3920521" cy="830228"/>
          </a:xfrm>
          <a:prstGeom prst="rect">
            <a:avLst/>
          </a:prstGeom>
          <a:noFill/>
        </p:spPr>
        <p:txBody>
          <a:bodyPr wrap="none" lIns="456777" tIns="0" rIns="0" bIns="0" rtlCol="0">
            <a:spAutoFit/>
          </a:bodyPr>
          <a:lstStyle/>
          <a:p>
            <a:pPr defTabSz="685366"/>
            <a:r>
              <a:rPr lang="en-US" sz="1349" dirty="0">
                <a:solidFill>
                  <a:srgbClr val="FFFFFF"/>
                </a:solidFill>
                <a:latin typeface="Helvetica"/>
              </a:rPr>
              <a:t>-Confidential, option to not answer questions </a:t>
            </a:r>
          </a:p>
          <a:p>
            <a:pPr defTabSz="685366"/>
            <a:r>
              <a:rPr lang="en-US" sz="1349" dirty="0">
                <a:solidFill>
                  <a:srgbClr val="FFFFFF"/>
                </a:solidFill>
                <a:latin typeface="Helvetica"/>
              </a:rPr>
              <a:t>-</a:t>
            </a:r>
            <a:r>
              <a:rPr lang="en-US" sz="1349" dirty="0" err="1">
                <a:solidFill>
                  <a:srgbClr val="FFFFFF"/>
                </a:solidFill>
                <a:latin typeface="Helvetica"/>
              </a:rPr>
              <a:t>Ipad</a:t>
            </a:r>
            <a:r>
              <a:rPr lang="en-US" sz="1349" dirty="0">
                <a:solidFill>
                  <a:srgbClr val="FFFFFF"/>
                </a:solidFill>
                <a:latin typeface="Helvetica"/>
              </a:rPr>
              <a:t>, phone, or paper</a:t>
            </a:r>
          </a:p>
          <a:p>
            <a:pPr defTabSz="685366"/>
            <a:r>
              <a:rPr lang="en-US" sz="1349" dirty="0">
                <a:solidFill>
                  <a:srgbClr val="FFFFFF"/>
                </a:solidFill>
                <a:latin typeface="Helvetica"/>
              </a:rPr>
              <a:t>-Step out of room but be nearby to assist</a:t>
            </a:r>
          </a:p>
          <a:p>
            <a:pPr defTabSz="685366"/>
            <a:endParaRPr lang="en-US" sz="1349" dirty="0" err="1">
              <a:solidFill>
                <a:srgbClr val="FFFFFF"/>
              </a:solidFill>
              <a:latin typeface="Helvetica"/>
            </a:endParaRPr>
          </a:p>
        </p:txBody>
      </p:sp>
    </p:spTree>
    <p:extLst>
      <p:ext uri="{BB962C8B-B14F-4D97-AF65-F5344CB8AC3E}">
        <p14:creationId xmlns:p14="http://schemas.microsoft.com/office/powerpoint/2010/main" val="10281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A11629-121F-108A-3115-DC5F90FB60AF}"/>
              </a:ext>
            </a:extLst>
          </p:cNvPr>
          <p:cNvSpPr>
            <a:spLocks noGrp="1"/>
          </p:cNvSpPr>
          <p:nvPr>
            <p:ph type="dt" sz="half" idx="10"/>
          </p:nvPr>
        </p:nvSpPr>
        <p:spPr/>
        <p:txBody>
          <a:bodyPr/>
          <a:lstStyle/>
          <a:p>
            <a:pPr defTabSz="685366"/>
            <a:fld id="{E0FEE916-4345-5544-8832-7AFCC454991A}" type="datetime4">
              <a:rPr lang="en-US" sz="1349">
                <a:solidFill>
                  <a:srgbClr val="FFFFFF"/>
                </a:solidFill>
                <a:latin typeface="Helvetica"/>
              </a:rPr>
              <a:pPr defTabSz="685366"/>
              <a:t>May 26, 2023</a:t>
            </a:fld>
            <a:endParaRPr lang="en-US" sz="1349">
              <a:solidFill>
                <a:srgbClr val="FFFFFF"/>
              </a:solidFill>
              <a:latin typeface="Helvetica"/>
            </a:endParaRPr>
          </a:p>
        </p:txBody>
      </p:sp>
      <p:sp>
        <p:nvSpPr>
          <p:cNvPr id="3" name="Slide Number Placeholder 2">
            <a:extLst>
              <a:ext uri="{FF2B5EF4-FFF2-40B4-BE49-F238E27FC236}">
                <a16:creationId xmlns:a16="http://schemas.microsoft.com/office/drawing/2014/main" id="{513D7493-9FBF-53CC-69DB-94B730A68ADB}"/>
              </a:ext>
            </a:extLst>
          </p:cNvPr>
          <p:cNvSpPr>
            <a:spLocks noGrp="1"/>
          </p:cNvSpPr>
          <p:nvPr>
            <p:ph type="sldNum" sz="quarter" idx="11"/>
          </p:nvPr>
        </p:nvSpPr>
        <p:spPr/>
        <p:txBody>
          <a:bodyPr/>
          <a:lstStyle/>
          <a:p>
            <a:pPr defTabSz="685366"/>
            <a:fld id="{8368066F-241F-DA46-A244-6F6C08E1BFA8}" type="slidenum">
              <a:rPr lang="en-US">
                <a:latin typeface="Helvetica"/>
              </a:rPr>
              <a:pPr defTabSz="685366"/>
              <a:t>27</a:t>
            </a:fld>
            <a:endParaRPr lang="en-US">
              <a:latin typeface="Helvetica"/>
            </a:endParaRPr>
          </a:p>
        </p:txBody>
      </p:sp>
      <p:sp>
        <p:nvSpPr>
          <p:cNvPr id="5" name="Title 4">
            <a:extLst>
              <a:ext uri="{FF2B5EF4-FFF2-40B4-BE49-F238E27FC236}">
                <a16:creationId xmlns:a16="http://schemas.microsoft.com/office/drawing/2014/main" id="{6EB2A4DC-0C9A-E212-CB08-F919D7474D34}"/>
              </a:ext>
            </a:extLst>
          </p:cNvPr>
          <p:cNvSpPr>
            <a:spLocks noGrp="1"/>
          </p:cNvSpPr>
          <p:nvPr>
            <p:ph type="title"/>
          </p:nvPr>
        </p:nvSpPr>
        <p:spPr>
          <a:xfrm>
            <a:off x="552362" y="730844"/>
            <a:ext cx="7308433" cy="507361"/>
          </a:xfrm>
        </p:spPr>
        <p:txBody>
          <a:bodyPr/>
          <a:lstStyle/>
          <a:p>
            <a:r>
              <a:rPr lang="en-US" dirty="0"/>
              <a:t>Enrollment </a:t>
            </a:r>
          </a:p>
        </p:txBody>
      </p:sp>
      <p:graphicFrame>
        <p:nvGraphicFramePr>
          <p:cNvPr id="11" name="Table Placeholder 6">
            <a:extLst>
              <a:ext uri="{FF2B5EF4-FFF2-40B4-BE49-F238E27FC236}">
                <a16:creationId xmlns:a16="http://schemas.microsoft.com/office/drawing/2014/main" id="{C65C19C7-D5CB-E04F-79A4-880D868C0137}"/>
              </a:ext>
            </a:extLst>
          </p:cNvPr>
          <p:cNvGraphicFramePr>
            <a:graphicFrameLocks/>
          </p:cNvGraphicFramePr>
          <p:nvPr>
            <p:extLst>
              <p:ext uri="{D42A27DB-BD31-4B8C-83A1-F6EECF244321}">
                <p14:modId xmlns:p14="http://schemas.microsoft.com/office/powerpoint/2010/main" val="2582293800"/>
              </p:ext>
            </p:extLst>
          </p:nvPr>
        </p:nvGraphicFramePr>
        <p:xfrm>
          <a:off x="628919" y="1648310"/>
          <a:ext cx="2740662" cy="2192531"/>
        </p:xfrm>
        <a:graphic>
          <a:graphicData uri="http://schemas.openxmlformats.org/drawingml/2006/table">
            <a:tbl>
              <a:tblPr firstRow="1">
                <a:tableStyleId>{5C22544A-7EE6-4342-B048-85BDC9FD1C3A}</a:tableStyleId>
              </a:tblPr>
              <a:tblGrid>
                <a:gridCol w="2740662">
                  <a:extLst>
                    <a:ext uri="{9D8B030D-6E8A-4147-A177-3AD203B41FA5}">
                      <a16:colId xmlns:a16="http://schemas.microsoft.com/office/drawing/2014/main" val="3871567158"/>
                    </a:ext>
                  </a:extLst>
                </a:gridCol>
              </a:tblGrid>
              <a:tr h="365422">
                <a:tc>
                  <a:txBody>
                    <a:bodyPr/>
                    <a:lstStyle/>
                    <a:p>
                      <a:pPr algn="l"/>
                      <a:r>
                        <a:rPr lang="en-US" sz="1400" dirty="0">
                          <a:solidFill>
                            <a:srgbClr val="2774AE"/>
                          </a:solidFill>
                        </a:rPr>
                        <a:t>Enrollment </a:t>
                      </a:r>
                    </a:p>
                  </a:txBody>
                  <a:tcPr marL="365422" marR="0" marT="0" marB="0" anchor="ctr">
                    <a:lnL w="6350" cap="flat" cmpd="sng" algn="ctr">
                      <a:solidFill>
                        <a:srgbClr val="FFFFFF"/>
                      </a:solidFill>
                      <a:prstDash val="solid"/>
                      <a:round/>
                      <a:headEnd type="none" w="med" len="med"/>
                      <a:tailEnd type="none" w="med" len="med"/>
                    </a:lnL>
                    <a:lnR w="6350" cap="flat" cmpd="sng" algn="ctr">
                      <a:solidFill>
                        <a:srgbClr val="2774AE"/>
                      </a:solidFill>
                      <a:prstDash val="solid"/>
                      <a:round/>
                      <a:headEnd type="none" w="med" len="med"/>
                      <a:tailEnd type="none" w="med" len="med"/>
                    </a:lnR>
                    <a:lnT w="6350" cap="flat" cmpd="sng" algn="ctr">
                      <a:solidFill>
                        <a:srgbClr val="FFFFFF"/>
                      </a:solidFill>
                      <a:prstDash val="solid"/>
                      <a:round/>
                      <a:headEnd type="none" w="med" len="med"/>
                      <a:tailEnd type="none" w="med" len="med"/>
                    </a:lnT>
                    <a:lnB w="38100" cmpd="sng">
                      <a:noFill/>
                    </a:lnB>
                    <a:solidFill>
                      <a:schemeClr val="bg1"/>
                    </a:solidFill>
                  </a:tcPr>
                </a:tc>
                <a:extLst>
                  <a:ext uri="{0D108BD9-81ED-4DB2-BD59-A6C34878D82A}">
                    <a16:rowId xmlns:a16="http://schemas.microsoft.com/office/drawing/2014/main" val="2980189649"/>
                  </a:ext>
                </a:extLst>
              </a:tr>
              <a:tr h="365422">
                <a:tc>
                  <a:txBody>
                    <a:bodyPr/>
                    <a:lstStyle/>
                    <a:p>
                      <a:pPr algn="l"/>
                      <a:r>
                        <a:rPr lang="en-US" sz="1300" b="1" kern="1200" dirty="0">
                          <a:solidFill>
                            <a:schemeClr val="dk1"/>
                          </a:solidFill>
                          <a:effectLst/>
                          <a:latin typeface="+mn-lt"/>
                          <a:ea typeface="+mn-ea"/>
                          <a:cs typeface="+mn-cs"/>
                        </a:rPr>
                        <a:t>Contact Information Form</a:t>
                      </a:r>
                    </a:p>
                  </a:txBody>
                  <a:tcPr marL="365422" marR="0" marT="45678" marB="0" anchor="ctr">
                    <a:lnL w="6350" cap="flat" cmpd="sng" algn="ctr">
                      <a:solidFill>
                        <a:srgbClr val="FFFFFF"/>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mpd="sng">
                      <a:noFill/>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962780936"/>
                  </a:ext>
                </a:extLst>
              </a:tr>
              <a:tr h="730843">
                <a:tc>
                  <a:txBody>
                    <a:bodyPr/>
                    <a:lstStyle/>
                    <a:p>
                      <a:pPr algn="l"/>
                      <a:r>
                        <a:rPr lang="en-US" sz="1400" dirty="0">
                          <a:solidFill>
                            <a:schemeClr val="bg1"/>
                          </a:solidFill>
                        </a:rPr>
                        <a:t>Enrollment Form </a:t>
                      </a:r>
                    </a:p>
                    <a:p>
                      <a:pPr algn="l"/>
                      <a:r>
                        <a:rPr lang="en-US" sz="1400" dirty="0">
                          <a:solidFill>
                            <a:schemeClr val="bg1"/>
                          </a:solidFill>
                        </a:rPr>
                        <a:t>– All Ages</a:t>
                      </a:r>
                    </a:p>
                    <a:p>
                      <a:pPr algn="l"/>
                      <a:r>
                        <a:rPr lang="en-US" sz="1400" dirty="0">
                          <a:solidFill>
                            <a:schemeClr val="bg1"/>
                          </a:solidFill>
                        </a:rPr>
                        <a:t>– 16 + Self Administered </a:t>
                      </a:r>
                    </a:p>
                  </a:txBody>
                  <a:tcPr marL="365422" marR="0" marT="45678" marB="0" anchor="ctr">
                    <a:lnL w="6350" cap="flat" cmpd="sng" algn="ctr">
                      <a:solidFill>
                        <a:srgbClr val="FFFFFF"/>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72851612"/>
                  </a:ext>
                </a:extLst>
              </a:tr>
              <a:tr h="365422">
                <a:tc>
                  <a:txBody>
                    <a:bodyPr/>
                    <a:lstStyle/>
                    <a:p>
                      <a:pPr algn="l"/>
                      <a:r>
                        <a:rPr lang="en-US" sz="1400" dirty="0">
                          <a:solidFill>
                            <a:schemeClr val="bg1"/>
                          </a:solidFill>
                          <a:highlight>
                            <a:srgbClr val="00FF00"/>
                          </a:highlight>
                        </a:rPr>
                        <a:t>EMR Form 96 </a:t>
                      </a:r>
                      <a:r>
                        <a:rPr lang="en-US" sz="1400" dirty="0" err="1">
                          <a:solidFill>
                            <a:schemeClr val="bg1"/>
                          </a:solidFill>
                          <a:highlight>
                            <a:srgbClr val="00FF00"/>
                          </a:highlight>
                        </a:rPr>
                        <a:t>hrs</a:t>
                      </a:r>
                      <a:r>
                        <a:rPr lang="en-US" sz="1400" dirty="0">
                          <a:solidFill>
                            <a:schemeClr val="bg1"/>
                          </a:solidFill>
                          <a:highlight>
                            <a:srgbClr val="00FF00"/>
                          </a:highlight>
                        </a:rPr>
                        <a:t> </a:t>
                      </a:r>
                    </a:p>
                  </a:txBody>
                  <a:tcPr marL="365422" marR="0" marT="45678" marB="0" anchor="ctr">
                    <a:lnL w="6350" cap="flat" cmpd="sng" algn="ctr">
                      <a:solidFill>
                        <a:srgbClr val="FFFFFF"/>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noFill/>
                  </a:tcPr>
                </a:tc>
                <a:extLst>
                  <a:ext uri="{0D108BD9-81ED-4DB2-BD59-A6C34878D82A}">
                    <a16:rowId xmlns:a16="http://schemas.microsoft.com/office/drawing/2014/main" val="3386133237"/>
                  </a:ext>
                </a:extLst>
              </a:tr>
              <a:tr h="365422">
                <a:tc>
                  <a:txBody>
                    <a:bodyPr/>
                    <a:lstStyle/>
                    <a:p>
                      <a:pPr algn="ctr"/>
                      <a:r>
                        <a:rPr lang="en-US" sz="1400" b="1" dirty="0">
                          <a:solidFill>
                            <a:srgbClr val="2774AE"/>
                          </a:solidFill>
                        </a:rPr>
                        <a:t> Everyone</a:t>
                      </a:r>
                    </a:p>
                  </a:txBody>
                  <a:tcPr marL="365422" marR="0" marT="45678" marB="0" anchor="ctr">
                    <a:lnL w="6350" cap="flat" cmpd="sng" algn="ctr">
                      <a:solidFill>
                        <a:srgbClr val="FFFFFF"/>
                      </a:solidFill>
                      <a:prstDash val="solid"/>
                      <a:round/>
                      <a:headEnd type="none" w="med" len="med"/>
                      <a:tailEnd type="none" w="med" len="med"/>
                    </a:lnL>
                    <a:lnR w="6350" cap="flat" cmpd="sng" algn="ctr">
                      <a:solidFill>
                        <a:srgbClr val="FEFFFF"/>
                      </a:solidFill>
                      <a:prstDash val="solid"/>
                      <a:round/>
                      <a:headEnd type="none" w="med" len="med"/>
                      <a:tailEnd type="none" w="med" len="med"/>
                    </a:lnR>
                    <a:lnT w="12700" cmpd="sng">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100"/>
                    </a:solidFill>
                  </a:tcPr>
                </a:tc>
                <a:extLst>
                  <a:ext uri="{0D108BD9-81ED-4DB2-BD59-A6C34878D82A}">
                    <a16:rowId xmlns:a16="http://schemas.microsoft.com/office/drawing/2014/main" val="3110572506"/>
                  </a:ext>
                </a:extLst>
              </a:tr>
            </a:tbl>
          </a:graphicData>
        </a:graphic>
      </p:graphicFrame>
      <p:pic>
        <p:nvPicPr>
          <p:cNvPr id="6" name="Picture 5">
            <a:extLst>
              <a:ext uri="{FF2B5EF4-FFF2-40B4-BE49-F238E27FC236}">
                <a16:creationId xmlns:a16="http://schemas.microsoft.com/office/drawing/2014/main" id="{104CEC02-F904-8A62-7B17-A390CC3F5E75}"/>
              </a:ext>
            </a:extLst>
          </p:cNvPr>
          <p:cNvPicPr>
            <a:picLocks noChangeAspect="1"/>
          </p:cNvPicPr>
          <p:nvPr/>
        </p:nvPicPr>
        <p:blipFill>
          <a:blip r:embed="rId2"/>
          <a:stretch>
            <a:fillRect/>
          </a:stretch>
        </p:blipFill>
        <p:spPr>
          <a:xfrm>
            <a:off x="4086953" y="84643"/>
            <a:ext cx="4046751" cy="4469280"/>
          </a:xfrm>
          <a:prstGeom prst="rect">
            <a:avLst/>
          </a:prstGeom>
        </p:spPr>
      </p:pic>
    </p:spTree>
    <p:extLst>
      <p:ext uri="{BB962C8B-B14F-4D97-AF65-F5344CB8AC3E}">
        <p14:creationId xmlns:p14="http://schemas.microsoft.com/office/powerpoint/2010/main" val="1433557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A11629-121F-108A-3115-DC5F90FB60AF}"/>
              </a:ext>
            </a:extLst>
          </p:cNvPr>
          <p:cNvSpPr>
            <a:spLocks noGrp="1"/>
          </p:cNvSpPr>
          <p:nvPr>
            <p:ph type="dt" sz="half" idx="10"/>
          </p:nvPr>
        </p:nvSpPr>
        <p:spPr/>
        <p:txBody>
          <a:bodyPr/>
          <a:lstStyle/>
          <a:p>
            <a:pPr defTabSz="685366"/>
            <a:fld id="{E0FEE916-4345-5544-8832-7AFCC454991A}" type="datetime4">
              <a:rPr lang="en-US" sz="1349">
                <a:solidFill>
                  <a:srgbClr val="FFFFFF"/>
                </a:solidFill>
                <a:latin typeface="Helvetica"/>
              </a:rPr>
              <a:pPr defTabSz="685366"/>
              <a:t>May 26, 2023</a:t>
            </a:fld>
            <a:endParaRPr lang="en-US" sz="1349">
              <a:solidFill>
                <a:srgbClr val="FFFFFF"/>
              </a:solidFill>
              <a:latin typeface="Helvetica"/>
            </a:endParaRPr>
          </a:p>
        </p:txBody>
      </p:sp>
      <p:sp>
        <p:nvSpPr>
          <p:cNvPr id="3" name="Slide Number Placeholder 2">
            <a:extLst>
              <a:ext uri="{FF2B5EF4-FFF2-40B4-BE49-F238E27FC236}">
                <a16:creationId xmlns:a16="http://schemas.microsoft.com/office/drawing/2014/main" id="{513D7493-9FBF-53CC-69DB-94B730A68ADB}"/>
              </a:ext>
            </a:extLst>
          </p:cNvPr>
          <p:cNvSpPr>
            <a:spLocks noGrp="1"/>
          </p:cNvSpPr>
          <p:nvPr>
            <p:ph type="sldNum" sz="quarter" idx="11"/>
          </p:nvPr>
        </p:nvSpPr>
        <p:spPr/>
        <p:txBody>
          <a:bodyPr/>
          <a:lstStyle/>
          <a:p>
            <a:pPr defTabSz="685366"/>
            <a:fld id="{8368066F-241F-DA46-A244-6F6C08E1BFA8}" type="slidenum">
              <a:rPr lang="en-US">
                <a:latin typeface="Helvetica"/>
              </a:rPr>
              <a:pPr defTabSz="685366"/>
              <a:t>28</a:t>
            </a:fld>
            <a:endParaRPr lang="en-US">
              <a:latin typeface="Helvetica"/>
            </a:endParaRPr>
          </a:p>
        </p:txBody>
      </p:sp>
      <p:sp>
        <p:nvSpPr>
          <p:cNvPr id="5" name="Title 4">
            <a:extLst>
              <a:ext uri="{FF2B5EF4-FFF2-40B4-BE49-F238E27FC236}">
                <a16:creationId xmlns:a16="http://schemas.microsoft.com/office/drawing/2014/main" id="{6EB2A4DC-0C9A-E212-CB08-F919D7474D34}"/>
              </a:ext>
            </a:extLst>
          </p:cNvPr>
          <p:cNvSpPr>
            <a:spLocks noGrp="1"/>
          </p:cNvSpPr>
          <p:nvPr>
            <p:ph type="title"/>
          </p:nvPr>
        </p:nvSpPr>
        <p:spPr>
          <a:xfrm>
            <a:off x="552362" y="730844"/>
            <a:ext cx="7308433" cy="507361"/>
          </a:xfrm>
        </p:spPr>
        <p:txBody>
          <a:bodyPr/>
          <a:lstStyle/>
          <a:p>
            <a:r>
              <a:rPr lang="en-US" dirty="0"/>
              <a:t>After Enrollment </a:t>
            </a:r>
          </a:p>
        </p:txBody>
      </p:sp>
      <p:pic>
        <p:nvPicPr>
          <p:cNvPr id="7" name="Picture 6">
            <a:extLst>
              <a:ext uri="{FF2B5EF4-FFF2-40B4-BE49-F238E27FC236}">
                <a16:creationId xmlns:a16="http://schemas.microsoft.com/office/drawing/2014/main" id="{58AC1FEC-6F79-463C-4865-32FE4E237887}"/>
              </a:ext>
            </a:extLst>
          </p:cNvPr>
          <p:cNvPicPr>
            <a:picLocks noChangeAspect="1"/>
          </p:cNvPicPr>
          <p:nvPr/>
        </p:nvPicPr>
        <p:blipFill>
          <a:blip r:embed="rId2"/>
          <a:stretch>
            <a:fillRect/>
          </a:stretch>
        </p:blipFill>
        <p:spPr>
          <a:xfrm>
            <a:off x="1679566" y="1291892"/>
            <a:ext cx="5933036" cy="3019763"/>
          </a:xfrm>
          <a:prstGeom prst="rect">
            <a:avLst/>
          </a:prstGeom>
        </p:spPr>
      </p:pic>
    </p:spTree>
    <p:extLst>
      <p:ext uri="{BB962C8B-B14F-4D97-AF65-F5344CB8AC3E}">
        <p14:creationId xmlns:p14="http://schemas.microsoft.com/office/powerpoint/2010/main" val="19732689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8EE59B-AE30-CDBD-2E49-8285AA4F2232}"/>
              </a:ext>
            </a:extLst>
          </p:cNvPr>
          <p:cNvSpPr>
            <a:spLocks noGrp="1"/>
          </p:cNvSpPr>
          <p:nvPr>
            <p:ph type="dt" sz="half" idx="10"/>
          </p:nvPr>
        </p:nvSpPr>
        <p:spPr/>
        <p:txBody>
          <a:bodyPr/>
          <a:lstStyle/>
          <a:p>
            <a:pPr defTabSz="685366"/>
            <a:fld id="{E0FEE916-4345-5544-8832-7AFCC454991A}" type="datetime4">
              <a:rPr lang="en-US" sz="1349">
                <a:solidFill>
                  <a:srgbClr val="FFFFFF"/>
                </a:solidFill>
                <a:latin typeface="Helvetica"/>
              </a:rPr>
              <a:pPr defTabSz="685366"/>
              <a:t>May 26, 2023</a:t>
            </a:fld>
            <a:endParaRPr lang="en-US" sz="1349">
              <a:solidFill>
                <a:srgbClr val="FFFFFF"/>
              </a:solidFill>
              <a:latin typeface="Helvetica"/>
            </a:endParaRPr>
          </a:p>
        </p:txBody>
      </p:sp>
      <p:sp>
        <p:nvSpPr>
          <p:cNvPr id="3" name="Slide Number Placeholder 2">
            <a:extLst>
              <a:ext uri="{FF2B5EF4-FFF2-40B4-BE49-F238E27FC236}">
                <a16:creationId xmlns:a16="http://schemas.microsoft.com/office/drawing/2014/main" id="{586E525A-F86F-4DB1-1083-2E37E1CE2B41}"/>
              </a:ext>
            </a:extLst>
          </p:cNvPr>
          <p:cNvSpPr>
            <a:spLocks noGrp="1"/>
          </p:cNvSpPr>
          <p:nvPr>
            <p:ph type="sldNum" sz="quarter" idx="11"/>
          </p:nvPr>
        </p:nvSpPr>
        <p:spPr/>
        <p:txBody>
          <a:bodyPr/>
          <a:lstStyle/>
          <a:p>
            <a:pPr defTabSz="685366"/>
            <a:fld id="{8368066F-241F-DA46-A244-6F6C08E1BFA8}" type="slidenum">
              <a:rPr lang="en-US">
                <a:latin typeface="Helvetica"/>
              </a:rPr>
              <a:pPr defTabSz="685366"/>
              <a:t>29</a:t>
            </a:fld>
            <a:endParaRPr lang="en-US">
              <a:latin typeface="Helvetica"/>
            </a:endParaRPr>
          </a:p>
        </p:txBody>
      </p:sp>
      <p:sp>
        <p:nvSpPr>
          <p:cNvPr id="5" name="Title 4">
            <a:extLst>
              <a:ext uri="{FF2B5EF4-FFF2-40B4-BE49-F238E27FC236}">
                <a16:creationId xmlns:a16="http://schemas.microsoft.com/office/drawing/2014/main" id="{D9549CBB-4729-801F-84CD-0928850D5855}"/>
              </a:ext>
            </a:extLst>
          </p:cNvPr>
          <p:cNvSpPr>
            <a:spLocks noGrp="1"/>
          </p:cNvSpPr>
          <p:nvPr>
            <p:ph type="title"/>
          </p:nvPr>
        </p:nvSpPr>
        <p:spPr>
          <a:xfrm>
            <a:off x="552362" y="730844"/>
            <a:ext cx="7308433" cy="950150"/>
          </a:xfrm>
        </p:spPr>
        <p:txBody>
          <a:bodyPr/>
          <a:lstStyle/>
          <a:p>
            <a:r>
              <a:rPr lang="en-US" sz="3197" dirty="0"/>
              <a:t>45-Day Follow-Up</a:t>
            </a:r>
            <a:br>
              <a:rPr lang="en-US" sz="3197" dirty="0">
                <a:solidFill>
                  <a:srgbClr val="2774AE"/>
                </a:solidFill>
              </a:rPr>
            </a:br>
            <a:endParaRPr lang="en-US" dirty="0"/>
          </a:p>
        </p:txBody>
      </p:sp>
      <p:graphicFrame>
        <p:nvGraphicFramePr>
          <p:cNvPr id="7" name="Table Placeholder 6">
            <a:extLst>
              <a:ext uri="{FF2B5EF4-FFF2-40B4-BE49-F238E27FC236}">
                <a16:creationId xmlns:a16="http://schemas.microsoft.com/office/drawing/2014/main" id="{45EB236F-8564-5242-E032-82B5EF5A3BF4}"/>
              </a:ext>
            </a:extLst>
          </p:cNvPr>
          <p:cNvGraphicFramePr>
            <a:graphicFrameLocks noGrp="1"/>
          </p:cNvGraphicFramePr>
          <p:nvPr>
            <p:ph type="tbl" sz="quarter" idx="13"/>
          </p:nvPr>
        </p:nvGraphicFramePr>
        <p:xfrm>
          <a:off x="1031978" y="1735118"/>
          <a:ext cx="4796159" cy="2390863"/>
        </p:xfrm>
        <a:graphic>
          <a:graphicData uri="http://schemas.openxmlformats.org/drawingml/2006/table">
            <a:tbl>
              <a:tblPr firstRow="1">
                <a:tableStyleId>{5C22544A-7EE6-4342-B048-85BDC9FD1C3A}</a:tableStyleId>
              </a:tblPr>
              <a:tblGrid>
                <a:gridCol w="2740662">
                  <a:extLst>
                    <a:ext uri="{9D8B030D-6E8A-4147-A177-3AD203B41FA5}">
                      <a16:colId xmlns:a16="http://schemas.microsoft.com/office/drawing/2014/main" val="3871567158"/>
                    </a:ext>
                  </a:extLst>
                </a:gridCol>
                <a:gridCol w="2055497">
                  <a:extLst>
                    <a:ext uri="{9D8B030D-6E8A-4147-A177-3AD203B41FA5}">
                      <a16:colId xmlns:a16="http://schemas.microsoft.com/office/drawing/2014/main" val="217651101"/>
                    </a:ext>
                  </a:extLst>
                </a:gridCol>
              </a:tblGrid>
              <a:tr h="365422">
                <a:tc>
                  <a:txBody>
                    <a:bodyPr/>
                    <a:lstStyle/>
                    <a:p>
                      <a:pPr algn="ctr"/>
                      <a:r>
                        <a:rPr lang="en-US" sz="1400" dirty="0">
                          <a:solidFill>
                            <a:schemeClr val="bg1"/>
                          </a:solidFill>
                        </a:rPr>
                        <a:t>Enrollment </a:t>
                      </a:r>
                    </a:p>
                  </a:txBody>
                  <a:tcPr marL="365422" marR="0" marT="0" marB="0" anchor="ctr">
                    <a:lnL w="6350" cap="flat" cmpd="sng" algn="ctr">
                      <a:solidFill>
                        <a:srgbClr val="FFFFFF"/>
                      </a:solidFill>
                      <a:prstDash val="solid"/>
                      <a:round/>
                      <a:headEnd type="none" w="med" len="med"/>
                      <a:tailEnd type="none" w="med" len="med"/>
                    </a:lnL>
                    <a:lnR w="6350" cap="flat" cmpd="sng" algn="ctr">
                      <a:solidFill>
                        <a:srgbClr val="2774AE"/>
                      </a:solidFill>
                      <a:prstDash val="solid"/>
                      <a:round/>
                      <a:headEnd type="none" w="med" len="med"/>
                      <a:tailEnd type="none" w="med" len="med"/>
                    </a:lnR>
                    <a:lnT w="6350" cap="flat" cmpd="sng" algn="ctr">
                      <a:solidFill>
                        <a:srgbClr val="FFFFFF"/>
                      </a:solidFill>
                      <a:prstDash val="solid"/>
                      <a:round/>
                      <a:headEnd type="none" w="med" len="med"/>
                      <a:tailEnd type="none" w="med" len="med"/>
                    </a:lnT>
                    <a:lnB w="38100" cmpd="sng">
                      <a:noFill/>
                    </a:lnB>
                    <a:solidFill>
                      <a:schemeClr val="bg1">
                        <a:lumMod val="85000"/>
                      </a:schemeClr>
                    </a:solidFill>
                  </a:tcPr>
                </a:tc>
                <a:tc>
                  <a:txBody>
                    <a:bodyPr/>
                    <a:lstStyle/>
                    <a:p>
                      <a:pPr algn="ctr"/>
                      <a:r>
                        <a:rPr lang="en-US" sz="1400" dirty="0">
                          <a:solidFill>
                            <a:srgbClr val="2774AE"/>
                          </a:solidFill>
                        </a:rPr>
                        <a:t>45-Day Follow-Up</a:t>
                      </a:r>
                    </a:p>
                  </a:txBody>
                  <a:tcPr marL="0" marR="0" marT="0" marB="0" anchor="ctr">
                    <a:lnL w="6350" cap="flat" cmpd="sng" algn="ctr">
                      <a:solidFill>
                        <a:srgbClr val="2774AE"/>
                      </a:solidFill>
                      <a:prstDash val="solid"/>
                      <a:round/>
                      <a:headEnd type="none" w="med" len="med"/>
                      <a:tailEnd type="none" w="med" len="med"/>
                    </a:lnL>
                    <a:lnR w="6350" cap="flat" cmpd="sng" algn="ctr">
                      <a:solidFill>
                        <a:srgbClr val="2774AE"/>
                      </a:solidFill>
                      <a:prstDash val="solid"/>
                      <a:round/>
                      <a:headEnd type="none" w="med" len="med"/>
                      <a:tailEnd type="none" w="med" len="med"/>
                    </a:lnR>
                    <a:lnT w="6350" cap="flat" cmpd="sng" algn="ctr">
                      <a:solidFill>
                        <a:srgbClr val="FFFFFF"/>
                      </a:solidFill>
                      <a:prstDash val="solid"/>
                      <a:round/>
                      <a:headEnd type="none" w="med" len="med"/>
                      <a:tailEnd type="none" w="med" len="med"/>
                    </a:lnT>
                    <a:lnB w="38100" cmpd="sng">
                      <a:noFill/>
                    </a:lnB>
                    <a:solidFill>
                      <a:schemeClr val="bg1"/>
                    </a:solidFill>
                  </a:tcPr>
                </a:tc>
                <a:extLst>
                  <a:ext uri="{0D108BD9-81ED-4DB2-BD59-A6C34878D82A}">
                    <a16:rowId xmlns:a16="http://schemas.microsoft.com/office/drawing/2014/main" val="2980189649"/>
                  </a:ext>
                </a:extLst>
              </a:tr>
              <a:tr h="472003">
                <a:tc>
                  <a:txBody>
                    <a:bodyPr/>
                    <a:lstStyle/>
                    <a:p>
                      <a:r>
                        <a:rPr lang="en-US" sz="1300" kern="1200" dirty="0">
                          <a:solidFill>
                            <a:schemeClr val="dk1"/>
                          </a:solidFill>
                          <a:effectLst/>
                          <a:latin typeface="+mn-lt"/>
                          <a:ea typeface="+mn-ea"/>
                          <a:cs typeface="+mn-cs"/>
                        </a:rPr>
                        <a:t>Contact Information Form</a:t>
                      </a:r>
                    </a:p>
                  </a:txBody>
                  <a:tcPr marL="365422" marR="0" marT="45678" marB="0" anchor="ctr">
                    <a:lnL w="6350" cap="flat" cmpd="sng" algn="ctr">
                      <a:solidFill>
                        <a:srgbClr val="FFFFFF"/>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mpd="sng">
                      <a:noFill/>
                    </a:lnT>
                    <a:lnB w="63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400" dirty="0">
                          <a:solidFill>
                            <a:schemeClr val="bg1"/>
                          </a:solidFill>
                        </a:rPr>
                        <a:t>Telephone Follow-up Form</a:t>
                      </a:r>
                    </a:p>
                  </a:txBody>
                  <a:tcPr marL="0" marR="0" marT="45678"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mpd="sng">
                      <a:noFill/>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962780936"/>
                  </a:ext>
                </a:extLst>
              </a:tr>
              <a:tr h="456777">
                <a:tc rowSpan="2">
                  <a:txBody>
                    <a:bodyPr/>
                    <a:lstStyle/>
                    <a:p>
                      <a:pPr algn="l"/>
                      <a:r>
                        <a:rPr lang="en-US" sz="1400" dirty="0">
                          <a:solidFill>
                            <a:schemeClr val="bg1"/>
                          </a:solidFill>
                        </a:rPr>
                        <a:t>Enrollment Form </a:t>
                      </a:r>
                    </a:p>
                    <a:p>
                      <a:pPr algn="l"/>
                      <a:r>
                        <a:rPr lang="en-US" sz="1400" dirty="0">
                          <a:solidFill>
                            <a:schemeClr val="bg1"/>
                          </a:solidFill>
                        </a:rPr>
                        <a:t>– All Ages</a:t>
                      </a:r>
                    </a:p>
                    <a:p>
                      <a:pPr algn="l"/>
                      <a:r>
                        <a:rPr lang="en-US" sz="1400" dirty="0">
                          <a:solidFill>
                            <a:schemeClr val="bg1"/>
                          </a:solidFill>
                        </a:rPr>
                        <a:t>– 16 + Self Administered </a:t>
                      </a:r>
                    </a:p>
                  </a:txBody>
                  <a:tcPr marL="365422" marR="0" marT="45678" marB="0" anchor="ctr">
                    <a:lnL w="6350" cap="flat" cmpd="sng" algn="ctr">
                      <a:solidFill>
                        <a:srgbClr val="FFFFFF"/>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300" kern="1200" dirty="0">
                          <a:solidFill>
                            <a:schemeClr val="dk1"/>
                          </a:solidFill>
                          <a:effectLst/>
                          <a:latin typeface="+mn-lt"/>
                          <a:ea typeface="+mn-ea"/>
                          <a:cs typeface="+mn-cs"/>
                        </a:rPr>
                        <a:t>Test results and </a:t>
                      </a:r>
                    </a:p>
                    <a:p>
                      <a:pPr algn="ctr"/>
                      <a:r>
                        <a:rPr lang="en-US" sz="1300" kern="1200" dirty="0">
                          <a:solidFill>
                            <a:schemeClr val="dk1"/>
                          </a:solidFill>
                          <a:effectLst/>
                          <a:latin typeface="+mn-lt"/>
                          <a:ea typeface="+mn-ea"/>
                          <a:cs typeface="+mn-cs"/>
                        </a:rPr>
                        <a:t>Follow-up Form</a:t>
                      </a:r>
                    </a:p>
                  </a:txBody>
                  <a:tcPr marL="0" marR="0" marT="45678"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72851612"/>
                  </a:ext>
                </a:extLst>
              </a:tr>
              <a:tr h="365422">
                <a:tc vMerge="1">
                  <a:txBody>
                    <a:bodyPr/>
                    <a:lstStyle/>
                    <a:p>
                      <a:pPr algn="l"/>
                      <a:r>
                        <a:rPr lang="en-US" sz="1400" dirty="0">
                          <a:solidFill>
                            <a:schemeClr val="bg1"/>
                          </a:solidFill>
                        </a:rPr>
                        <a:t>Enrollment Form – 16 + </a:t>
                      </a:r>
                    </a:p>
                    <a:p>
                      <a:pPr algn="l"/>
                      <a:r>
                        <a:rPr lang="en-US" sz="1400" dirty="0">
                          <a:solidFill>
                            <a:schemeClr val="bg1"/>
                          </a:solidFill>
                        </a:rPr>
                        <a:t>Self Administered </a:t>
                      </a:r>
                    </a:p>
                  </a:txBody>
                  <a:tcPr marL="365760" marR="0" marB="0" anchor="ctr">
                    <a:lnL w="6350" cap="flat" cmpd="sng" algn="ctr">
                      <a:solidFill>
                        <a:srgbClr val="FFFFFF"/>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rowSpan="2">
                  <a:txBody>
                    <a:bodyPr/>
                    <a:lstStyle/>
                    <a:p>
                      <a:pPr algn="ctr"/>
                      <a:r>
                        <a:rPr lang="en-US" sz="1400" dirty="0">
                          <a:solidFill>
                            <a:schemeClr val="bg1"/>
                          </a:solidFill>
                        </a:rPr>
                        <a:t>If </a:t>
                      </a:r>
                      <a:r>
                        <a:rPr lang="en-US" sz="1400" dirty="0" err="1">
                          <a:solidFill>
                            <a:schemeClr val="bg1"/>
                          </a:solidFill>
                        </a:rPr>
                        <a:t>Mpox</a:t>
                      </a:r>
                      <a:r>
                        <a:rPr lang="en-US" sz="1400" dirty="0">
                          <a:solidFill>
                            <a:schemeClr val="bg1"/>
                          </a:solidFill>
                        </a:rPr>
                        <a:t> + </a:t>
                      </a:r>
                      <a:r>
                        <a:rPr lang="en-US" sz="1400" dirty="0">
                          <a:solidFill>
                            <a:schemeClr val="bg1"/>
                          </a:solidFill>
                          <a:sym typeface="Wingdings" panose="05000000000000000000" pitchFamily="2" charset="2"/>
                        </a:rPr>
                        <a:t> Healthcare Utilization Form</a:t>
                      </a:r>
                      <a:endParaRPr lang="en-US" sz="1400" dirty="0">
                        <a:solidFill>
                          <a:schemeClr val="bg1"/>
                        </a:solidFill>
                      </a:endParaRPr>
                    </a:p>
                  </a:txBody>
                  <a:tcPr marL="0" marR="0" marT="45678"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noFill/>
                  </a:tcPr>
                </a:tc>
                <a:extLst>
                  <a:ext uri="{0D108BD9-81ED-4DB2-BD59-A6C34878D82A}">
                    <a16:rowId xmlns:a16="http://schemas.microsoft.com/office/drawing/2014/main" val="2389758339"/>
                  </a:ext>
                </a:extLst>
              </a:tr>
              <a:tr h="365422">
                <a:tc>
                  <a:txBody>
                    <a:bodyPr/>
                    <a:lstStyle/>
                    <a:p>
                      <a:pPr algn="l"/>
                      <a:r>
                        <a:rPr lang="en-US" sz="1400" dirty="0">
                          <a:solidFill>
                            <a:schemeClr val="bg1"/>
                          </a:solidFill>
                        </a:rPr>
                        <a:t>EMR Form 96 </a:t>
                      </a:r>
                      <a:r>
                        <a:rPr lang="en-US" sz="1400" dirty="0" err="1">
                          <a:solidFill>
                            <a:schemeClr val="bg1"/>
                          </a:solidFill>
                        </a:rPr>
                        <a:t>hrs</a:t>
                      </a:r>
                      <a:r>
                        <a:rPr lang="en-US" sz="1400" dirty="0">
                          <a:solidFill>
                            <a:schemeClr val="bg1"/>
                          </a:solidFill>
                        </a:rPr>
                        <a:t> </a:t>
                      </a:r>
                    </a:p>
                  </a:txBody>
                  <a:tcPr marL="365422" marR="0" marT="45678" marB="0" anchor="ctr">
                    <a:lnL w="6350" cap="flat" cmpd="sng" algn="ctr">
                      <a:solidFill>
                        <a:srgbClr val="FFFFFF"/>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solidFill>
                      <a:schemeClr val="bg1">
                        <a:lumMod val="85000"/>
                      </a:schemeClr>
                    </a:solidFill>
                  </a:tcPr>
                </a:tc>
                <a:tc vMerge="1">
                  <a:txBody>
                    <a:bodyPr/>
                    <a:lstStyle/>
                    <a:p>
                      <a:pPr algn="ctr"/>
                      <a:endParaRPr lang="en-US" sz="1400" dirty="0">
                        <a:solidFill>
                          <a:schemeClr val="bg1"/>
                        </a:solidFill>
                      </a:endParaRPr>
                    </a:p>
                  </a:txBody>
                  <a:tcPr marL="0" marR="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noFill/>
                  </a:tcPr>
                </a:tc>
                <a:extLst>
                  <a:ext uri="{0D108BD9-81ED-4DB2-BD59-A6C34878D82A}">
                    <a16:rowId xmlns:a16="http://schemas.microsoft.com/office/drawing/2014/main" val="3386133237"/>
                  </a:ext>
                </a:extLst>
              </a:tr>
              <a:tr h="365422">
                <a:tc>
                  <a:txBody>
                    <a:bodyPr/>
                    <a:lstStyle/>
                    <a:p>
                      <a:pPr algn="ctr"/>
                      <a:r>
                        <a:rPr lang="en-US" sz="1400" b="1" dirty="0">
                          <a:solidFill>
                            <a:srgbClr val="2774AE"/>
                          </a:solidFill>
                        </a:rPr>
                        <a:t> </a:t>
                      </a:r>
                      <a:r>
                        <a:rPr lang="en-US" sz="1400" b="1" dirty="0">
                          <a:solidFill>
                            <a:schemeClr val="bg1"/>
                          </a:solidFill>
                        </a:rPr>
                        <a:t>Everyone</a:t>
                      </a:r>
                    </a:p>
                  </a:txBody>
                  <a:tcPr marL="365422" marR="0" marT="45678" marB="0" anchor="ctr">
                    <a:lnL w="6350" cap="flat" cmpd="sng" algn="ctr">
                      <a:solidFill>
                        <a:srgbClr val="FFFFFF"/>
                      </a:solidFill>
                      <a:prstDash val="solid"/>
                      <a:round/>
                      <a:headEnd type="none" w="med" len="med"/>
                      <a:tailEnd type="none" w="med" len="med"/>
                    </a:lnL>
                    <a:lnR w="6350" cap="flat" cmpd="sng" algn="ctr">
                      <a:solidFill>
                        <a:srgbClr val="FEFFFF"/>
                      </a:solidFill>
                      <a:prstDash val="solid"/>
                      <a:round/>
                      <a:headEnd type="none" w="med" len="med"/>
                      <a:tailEnd type="none" w="med" len="med"/>
                    </a:lnR>
                    <a:lnT w="12700" cmpd="sng">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400" b="1" dirty="0">
                          <a:solidFill>
                            <a:srgbClr val="2774AE"/>
                          </a:solidFill>
                        </a:rPr>
                        <a:t>Everyone</a:t>
                      </a:r>
                    </a:p>
                  </a:txBody>
                  <a:tcPr marL="0" marR="0" marT="45678" marB="0" anchor="ctr">
                    <a:lnL w="6350" cap="flat" cmpd="sng" algn="ctr">
                      <a:solidFill>
                        <a:srgbClr val="FEFFFF"/>
                      </a:solidFill>
                      <a:prstDash val="solid"/>
                      <a:round/>
                      <a:headEnd type="none" w="med" len="med"/>
                      <a:tailEnd type="none" w="med" len="med"/>
                    </a:lnL>
                    <a:lnR w="6350" cap="flat" cmpd="sng" algn="ctr">
                      <a:solidFill>
                        <a:srgbClr val="FEFFFF"/>
                      </a:solidFill>
                      <a:prstDash val="solid"/>
                      <a:round/>
                      <a:headEnd type="none" w="med" len="med"/>
                      <a:tailEnd type="none" w="med" len="med"/>
                    </a:lnR>
                    <a:lnT w="12700" cmpd="sng">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100"/>
                    </a:solidFill>
                  </a:tcPr>
                </a:tc>
                <a:extLst>
                  <a:ext uri="{0D108BD9-81ED-4DB2-BD59-A6C34878D82A}">
                    <a16:rowId xmlns:a16="http://schemas.microsoft.com/office/drawing/2014/main" val="3110572506"/>
                  </a:ext>
                </a:extLst>
              </a:tr>
            </a:tbl>
          </a:graphicData>
        </a:graphic>
      </p:graphicFrame>
    </p:spTree>
    <p:extLst>
      <p:ext uri="{BB962C8B-B14F-4D97-AF65-F5344CB8AC3E}">
        <p14:creationId xmlns:p14="http://schemas.microsoft.com/office/powerpoint/2010/main" val="1648766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7">
            <a:extLst>
              <a:ext uri="{FF2B5EF4-FFF2-40B4-BE49-F238E27FC236}">
                <a16:creationId xmlns:a16="http://schemas.microsoft.com/office/drawing/2014/main" id="{D4D28E87-62D2-4602-B72F-5F74AA236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4001" cy="14362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2" name="Title 1">
            <a:extLst>
              <a:ext uri="{FF2B5EF4-FFF2-40B4-BE49-F238E27FC236}">
                <a16:creationId xmlns:a16="http://schemas.microsoft.com/office/drawing/2014/main" id="{F0F84988-7B7C-B1A7-71C1-AFC808EEA368}"/>
              </a:ext>
            </a:extLst>
          </p:cNvPr>
          <p:cNvSpPr>
            <a:spLocks noGrp="1"/>
          </p:cNvSpPr>
          <p:nvPr>
            <p:ph type="title"/>
          </p:nvPr>
        </p:nvSpPr>
        <p:spPr>
          <a:xfrm>
            <a:off x="628650" y="218318"/>
            <a:ext cx="7886699" cy="699516"/>
          </a:xfrm>
        </p:spPr>
        <p:txBody>
          <a:bodyPr vert="horz" lIns="68580" tIns="34290" rIns="68580" bIns="34290" rtlCol="0" anchor="b">
            <a:normAutofit/>
          </a:bodyPr>
          <a:lstStyle/>
          <a:p>
            <a:pPr algn="ctr"/>
            <a:r>
              <a:rPr lang="en-US" sz="4050">
                <a:solidFill>
                  <a:schemeClr val="bg1"/>
                </a:solidFill>
              </a:rPr>
              <a:t>Core Project Team</a:t>
            </a:r>
          </a:p>
        </p:txBody>
      </p:sp>
      <p:graphicFrame>
        <p:nvGraphicFramePr>
          <p:cNvPr id="4" name="Table 4">
            <a:extLst>
              <a:ext uri="{FF2B5EF4-FFF2-40B4-BE49-F238E27FC236}">
                <a16:creationId xmlns:a16="http://schemas.microsoft.com/office/drawing/2014/main" id="{0D47B33F-0A5B-950A-3B5A-7EADA467122B}"/>
              </a:ext>
            </a:extLst>
          </p:cNvPr>
          <p:cNvGraphicFramePr>
            <a:graphicFrameLocks noGrp="1"/>
          </p:cNvGraphicFramePr>
          <p:nvPr>
            <p:ph idx="1"/>
            <p:extLst>
              <p:ext uri="{D42A27DB-BD31-4B8C-83A1-F6EECF244321}">
                <p14:modId xmlns:p14="http://schemas.microsoft.com/office/powerpoint/2010/main" val="2414285698"/>
              </p:ext>
            </p:extLst>
          </p:nvPr>
        </p:nvGraphicFramePr>
        <p:xfrm>
          <a:off x="157295" y="1821541"/>
          <a:ext cx="8871357" cy="1765254"/>
        </p:xfrm>
        <a:graphic>
          <a:graphicData uri="http://schemas.openxmlformats.org/drawingml/2006/table">
            <a:tbl>
              <a:tblPr firstRow="1" bandRow="1">
                <a:noFill/>
                <a:tableStyleId>{5C22544A-7EE6-4342-B048-85BDC9FD1C3A}</a:tableStyleId>
              </a:tblPr>
              <a:tblGrid>
                <a:gridCol w="2564406">
                  <a:extLst>
                    <a:ext uri="{9D8B030D-6E8A-4147-A177-3AD203B41FA5}">
                      <a16:colId xmlns:a16="http://schemas.microsoft.com/office/drawing/2014/main" val="2624212083"/>
                    </a:ext>
                  </a:extLst>
                </a:gridCol>
                <a:gridCol w="2417488">
                  <a:extLst>
                    <a:ext uri="{9D8B030D-6E8A-4147-A177-3AD203B41FA5}">
                      <a16:colId xmlns:a16="http://schemas.microsoft.com/office/drawing/2014/main" val="1294343071"/>
                    </a:ext>
                  </a:extLst>
                </a:gridCol>
                <a:gridCol w="1856523">
                  <a:extLst>
                    <a:ext uri="{9D8B030D-6E8A-4147-A177-3AD203B41FA5}">
                      <a16:colId xmlns:a16="http://schemas.microsoft.com/office/drawing/2014/main" val="3770816807"/>
                    </a:ext>
                  </a:extLst>
                </a:gridCol>
                <a:gridCol w="2032940">
                  <a:extLst>
                    <a:ext uri="{9D8B030D-6E8A-4147-A177-3AD203B41FA5}">
                      <a16:colId xmlns:a16="http://schemas.microsoft.com/office/drawing/2014/main" val="1252139961"/>
                    </a:ext>
                  </a:extLst>
                </a:gridCol>
              </a:tblGrid>
              <a:tr h="476421">
                <a:tc>
                  <a:txBody>
                    <a:bodyPr/>
                    <a:lstStyle/>
                    <a:p>
                      <a:r>
                        <a:rPr lang="en-US" sz="1200" b="1" cap="none" spc="0" dirty="0">
                          <a:solidFill>
                            <a:schemeClr val="tx1"/>
                          </a:solidFill>
                        </a:rPr>
                        <a:t>UCLA</a:t>
                      </a:r>
                    </a:p>
                    <a:p>
                      <a:r>
                        <a:rPr lang="en-US" sz="1200" b="0" cap="none" spc="0" dirty="0">
                          <a:solidFill>
                            <a:schemeClr val="tx1"/>
                          </a:solidFill>
                        </a:rPr>
                        <a:t>(Primary site and Data Coordinating Center)</a:t>
                      </a:r>
                    </a:p>
                  </a:txBody>
                  <a:tcPr marL="69674" marR="69674" marT="55488" marB="55488">
                    <a:lnL w="12700" cmpd="sng">
                      <a:noFill/>
                    </a:lnL>
                    <a:lnR w="12700" cmpd="sng">
                      <a:noFill/>
                    </a:lnR>
                    <a:lnT w="28575" cap="flat" cmpd="sng" algn="ctr">
                      <a:solidFill>
                        <a:schemeClr val="tx1"/>
                      </a:solidFill>
                      <a:prstDash val="solid"/>
                    </a:lnT>
                    <a:lnB w="38100" cmpd="sng">
                      <a:noFill/>
                    </a:lnB>
                    <a:solidFill>
                      <a:schemeClr val="accent1">
                        <a:lumMod val="40000"/>
                        <a:lumOff val="60000"/>
                      </a:schemeClr>
                    </a:solidFill>
                  </a:tcPr>
                </a:tc>
                <a:tc>
                  <a:txBody>
                    <a:bodyPr/>
                    <a:lstStyle/>
                    <a:p>
                      <a:r>
                        <a:rPr lang="en-US" sz="1200" b="1" cap="none" spc="0" dirty="0">
                          <a:solidFill>
                            <a:schemeClr val="tx1"/>
                          </a:solidFill>
                        </a:rPr>
                        <a:t>OV-UCLA </a:t>
                      </a:r>
                    </a:p>
                    <a:p>
                      <a:r>
                        <a:rPr lang="en-US" sz="1200" b="0" cap="none" spc="0" dirty="0">
                          <a:solidFill>
                            <a:schemeClr val="tx1"/>
                          </a:solidFill>
                        </a:rPr>
                        <a:t>(Clinical Coordinating Center)</a:t>
                      </a:r>
                    </a:p>
                  </a:txBody>
                  <a:tcPr marL="69674" marR="69674" marT="55488" marB="55488">
                    <a:lnL w="12700" cmpd="sng">
                      <a:noFill/>
                    </a:lnL>
                    <a:lnR w="12700" cmpd="sng">
                      <a:noFill/>
                    </a:lnR>
                    <a:lnT w="28575" cap="flat" cmpd="sng" algn="ctr">
                      <a:solidFill>
                        <a:schemeClr val="tx1"/>
                      </a:solidFill>
                      <a:prstDash val="solid"/>
                    </a:lnT>
                    <a:lnB w="38100" cmpd="sng">
                      <a:noFill/>
                    </a:lnB>
                    <a:solidFill>
                      <a:schemeClr val="accent1">
                        <a:lumMod val="40000"/>
                        <a:lumOff val="60000"/>
                      </a:schemeClr>
                    </a:solidFill>
                  </a:tcPr>
                </a:tc>
                <a:tc>
                  <a:txBody>
                    <a:bodyPr/>
                    <a:lstStyle/>
                    <a:p>
                      <a:r>
                        <a:rPr lang="en-US" sz="1200" b="1" cap="none" spc="0" dirty="0">
                          <a:solidFill>
                            <a:schemeClr val="tx1"/>
                          </a:solidFill>
                        </a:rPr>
                        <a:t>Cedars-Sinai MC</a:t>
                      </a:r>
                    </a:p>
                  </a:txBody>
                  <a:tcPr marL="69674" marR="69674" marT="55488" marB="55488">
                    <a:lnL w="12700" cmpd="sng">
                      <a:noFill/>
                    </a:lnL>
                    <a:lnR w="12700" cmpd="sng">
                      <a:noFill/>
                    </a:lnR>
                    <a:lnT w="28575" cap="flat" cmpd="sng" algn="ctr">
                      <a:solidFill>
                        <a:schemeClr val="tx1"/>
                      </a:solidFill>
                      <a:prstDash val="solid"/>
                    </a:lnT>
                    <a:lnB w="38100" cmpd="sng">
                      <a:noFill/>
                    </a:lnB>
                    <a:solidFill>
                      <a:schemeClr val="accent1">
                        <a:lumMod val="40000"/>
                        <a:lumOff val="60000"/>
                      </a:schemeClr>
                    </a:solidFill>
                  </a:tcPr>
                </a:tc>
                <a:tc>
                  <a:txBody>
                    <a:bodyPr/>
                    <a:lstStyle/>
                    <a:p>
                      <a:r>
                        <a:rPr lang="en-US" sz="1200" b="1" cap="none" spc="0" dirty="0">
                          <a:solidFill>
                            <a:schemeClr val="tx1"/>
                          </a:solidFill>
                        </a:rPr>
                        <a:t>CDC Mpox Response</a:t>
                      </a:r>
                    </a:p>
                  </a:txBody>
                  <a:tcPr marL="69674" marR="69674" marT="55488" marB="55488">
                    <a:lnL w="12700" cmpd="sng">
                      <a:noFill/>
                    </a:lnL>
                    <a:lnR w="12700" cmpd="sng">
                      <a:noFill/>
                    </a:lnR>
                    <a:lnT w="28575" cap="flat" cmpd="sng" algn="ctr">
                      <a:solidFill>
                        <a:schemeClr val="tx1"/>
                      </a:solidFill>
                      <a:prstDash val="solid"/>
                    </a:lnT>
                    <a:lnB w="38100" cmpd="sng">
                      <a:noFill/>
                    </a:lnB>
                    <a:solidFill>
                      <a:schemeClr val="accent1">
                        <a:lumMod val="40000"/>
                        <a:lumOff val="60000"/>
                      </a:schemeClr>
                    </a:solidFill>
                  </a:tcPr>
                </a:tc>
                <a:extLst>
                  <a:ext uri="{0D108BD9-81ED-4DB2-BD59-A6C34878D82A}">
                    <a16:rowId xmlns:a16="http://schemas.microsoft.com/office/drawing/2014/main" val="1220669521"/>
                  </a:ext>
                </a:extLst>
              </a:tr>
              <a:tr h="1105638">
                <a:tc>
                  <a:txBody>
                    <a:bodyPr/>
                    <a:lstStyle/>
                    <a:p>
                      <a:r>
                        <a:rPr lang="en-US" sz="1200" cap="none" spc="0" dirty="0">
                          <a:solidFill>
                            <a:schemeClr val="tx1"/>
                          </a:solidFill>
                        </a:rPr>
                        <a:t>David Talan, MD – Co-PI</a:t>
                      </a:r>
                    </a:p>
                    <a:p>
                      <a:r>
                        <a:rPr lang="en-US" sz="1200" cap="none" spc="0" dirty="0">
                          <a:solidFill>
                            <a:schemeClr val="tx1"/>
                          </a:solidFill>
                        </a:rPr>
                        <a:t>Bill Mower, MD – Statistician, Site PI</a:t>
                      </a:r>
                    </a:p>
                    <a:p>
                      <a:r>
                        <a:rPr lang="en-US" sz="1200" cap="none" spc="0" dirty="0">
                          <a:solidFill>
                            <a:schemeClr val="tx1"/>
                          </a:solidFill>
                        </a:rPr>
                        <a:t>Jesus Torres, MD, MPH – Co-I, Site PI*</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cap="none" spc="0" dirty="0">
                          <a:solidFill>
                            <a:schemeClr val="tx1"/>
                          </a:solidFill>
                        </a:rPr>
                        <a:t>Lorenzo </a:t>
                      </a:r>
                      <a:r>
                        <a:rPr lang="en-US" sz="1200" cap="none" spc="0" dirty="0" err="1">
                          <a:solidFill>
                            <a:schemeClr val="tx1"/>
                          </a:solidFill>
                        </a:rPr>
                        <a:t>Duvergne</a:t>
                      </a:r>
                      <a:r>
                        <a:rPr lang="en-US" sz="1200" cap="none" spc="0" dirty="0">
                          <a:solidFill>
                            <a:schemeClr val="tx1"/>
                          </a:solidFill>
                        </a:rPr>
                        <a:t> – </a:t>
                      </a:r>
                      <a:r>
                        <a:rPr lang="en-US" sz="1200" cap="none" spc="0" dirty="0" err="1">
                          <a:solidFill>
                            <a:schemeClr val="tx1"/>
                          </a:solidFill>
                        </a:rPr>
                        <a:t>REDCap</a:t>
                      </a:r>
                      <a:r>
                        <a:rPr lang="en-US" sz="1200" cap="none" spc="0" dirty="0">
                          <a:solidFill>
                            <a:schemeClr val="tx1"/>
                          </a:solidFill>
                        </a:rPr>
                        <a:t> manager*</a:t>
                      </a:r>
                    </a:p>
                    <a:p>
                      <a:r>
                        <a:rPr lang="en-US" sz="1200" cap="none" spc="0" dirty="0" err="1">
                          <a:solidFill>
                            <a:schemeClr val="tx1"/>
                          </a:solidFill>
                        </a:rPr>
                        <a:t>Omai</a:t>
                      </a:r>
                      <a:r>
                        <a:rPr lang="en-US" sz="1200" cap="none" spc="0" dirty="0">
                          <a:solidFill>
                            <a:schemeClr val="tx1"/>
                          </a:solidFill>
                        </a:rPr>
                        <a:t> Garner, PhD – Lab Director*</a:t>
                      </a:r>
                    </a:p>
                  </a:txBody>
                  <a:tcPr marL="69674" marR="69674" marT="55488" marB="55488">
                    <a:lnL w="28575" cap="flat" cmpd="sng" algn="ctr">
                      <a:noFill/>
                      <a:prstDash val="solid"/>
                    </a:lnL>
                    <a:lnR w="12700" cmpd="sng">
                      <a:noFill/>
                      <a:prstDash val="solid"/>
                    </a:lnR>
                    <a:lnT w="38100" cmpd="sng">
                      <a:noFill/>
                    </a:lnT>
                    <a:lnB w="28575" cap="flat" cmpd="sng" algn="ctr">
                      <a:noFill/>
                      <a:prstDash val="solid"/>
                    </a:lnB>
                    <a:noFill/>
                  </a:tcPr>
                </a:tc>
                <a:tc>
                  <a:txBody>
                    <a:bodyPr/>
                    <a:lstStyle/>
                    <a:p>
                      <a:r>
                        <a:rPr lang="en-US" sz="1200" cap="none" spc="0" dirty="0">
                          <a:solidFill>
                            <a:schemeClr val="tx1"/>
                          </a:solidFill>
                        </a:rPr>
                        <a:t>Gregory Moran, MD – Co-I, Site PI</a:t>
                      </a:r>
                    </a:p>
                    <a:p>
                      <a:r>
                        <a:rPr lang="en-US" sz="1200" cap="none" spc="0" dirty="0">
                          <a:solidFill>
                            <a:schemeClr val="tx1"/>
                          </a:solidFill>
                        </a:rPr>
                        <a:t>Anusha Krishnadasan, PhD – PD*</a:t>
                      </a:r>
                    </a:p>
                    <a:p>
                      <a:r>
                        <a:rPr lang="en-US" sz="1200" cap="none" spc="0" dirty="0">
                          <a:solidFill>
                            <a:schemeClr val="tx1"/>
                          </a:solidFill>
                        </a:rPr>
                        <a:t>Kavitha </a:t>
                      </a:r>
                      <a:r>
                        <a:rPr lang="en-US" sz="1200" cap="none" spc="0" dirty="0" err="1">
                          <a:solidFill>
                            <a:schemeClr val="tx1"/>
                          </a:solidFill>
                        </a:rPr>
                        <a:t>Pathmarajah</a:t>
                      </a:r>
                      <a:r>
                        <a:rPr lang="en-US" sz="1200" cap="none" spc="0" dirty="0">
                          <a:solidFill>
                            <a:schemeClr val="tx1"/>
                          </a:solidFill>
                        </a:rPr>
                        <a:t>, MPH – PM*</a:t>
                      </a:r>
                    </a:p>
                    <a:p>
                      <a:r>
                        <a:rPr lang="en-US" sz="1200" cap="none" spc="0" dirty="0">
                          <a:solidFill>
                            <a:schemeClr val="tx1"/>
                          </a:solidFill>
                        </a:rPr>
                        <a:t>Matthew Waxman, MD – Co-I</a:t>
                      </a:r>
                    </a:p>
                  </a:txBody>
                  <a:tcPr marL="69674" marR="69674" marT="55488" marB="55488">
                    <a:lnL w="12700" cmpd="sng">
                      <a:noFill/>
                      <a:prstDash val="solid"/>
                    </a:lnL>
                    <a:lnR w="12700" cmpd="sng">
                      <a:noFill/>
                      <a:prstDash val="solid"/>
                    </a:lnR>
                    <a:lnT w="38100" cmpd="sng">
                      <a:noFill/>
                    </a:lnT>
                    <a:lnB w="28575" cap="flat" cmpd="sng" algn="ctr">
                      <a:noFill/>
                      <a:prstDash val="solid"/>
                    </a:lnB>
                    <a:noFill/>
                  </a:tcPr>
                </a:tc>
                <a:tc>
                  <a:txBody>
                    <a:bodyPr/>
                    <a:lstStyle/>
                    <a:p>
                      <a:r>
                        <a:rPr lang="en-US" sz="1200" cap="none" spc="0" dirty="0">
                          <a:solidFill>
                            <a:schemeClr val="tx1"/>
                          </a:solidFill>
                        </a:rPr>
                        <a:t>Carl </a:t>
                      </a:r>
                      <a:r>
                        <a:rPr lang="en-US" sz="1200" cap="none" spc="0" dirty="0" err="1">
                          <a:solidFill>
                            <a:schemeClr val="tx1"/>
                          </a:solidFill>
                        </a:rPr>
                        <a:t>Berdahl</a:t>
                      </a:r>
                      <a:r>
                        <a:rPr lang="en-US" sz="1200" cap="none" spc="0" dirty="0">
                          <a:solidFill>
                            <a:schemeClr val="tx1"/>
                          </a:solidFill>
                        </a:rPr>
                        <a:t>, MD – Co-PI, Site PI*</a:t>
                      </a:r>
                    </a:p>
                  </a:txBody>
                  <a:tcPr marL="69674" marR="69674" marT="55488" marB="55488">
                    <a:lnL w="12700" cmpd="sng">
                      <a:noFill/>
                      <a:prstDash val="solid"/>
                    </a:lnL>
                    <a:lnR w="12700" cmpd="sng">
                      <a:noFill/>
                      <a:prstDash val="solid"/>
                    </a:lnR>
                    <a:lnT w="38100" cmpd="sng">
                      <a:noFill/>
                    </a:lnT>
                    <a:lnB w="28575" cap="flat" cmpd="sng" algn="ctr">
                      <a:noFill/>
                      <a:prstDash val="solid"/>
                    </a:lnB>
                    <a:noFill/>
                  </a:tcPr>
                </a:tc>
                <a:tc>
                  <a:txBody>
                    <a:bodyPr/>
                    <a:lstStyle/>
                    <a:p>
                      <a:r>
                        <a:rPr lang="en-US" sz="1200" cap="none" spc="0" dirty="0">
                          <a:solidFill>
                            <a:schemeClr val="tx1"/>
                          </a:solidFill>
                          <a:latin typeface="+mn-lt"/>
                        </a:rPr>
                        <a:t>Amy Pullman, MPH, MT</a:t>
                      </a:r>
                    </a:p>
                    <a:p>
                      <a:r>
                        <a:rPr lang="en-US" sz="1200" b="0" i="0" cap="none" spc="0" dirty="0">
                          <a:solidFill>
                            <a:schemeClr val="tx1"/>
                          </a:solidFill>
                          <a:effectLst/>
                          <a:latin typeface="+mn-lt"/>
                        </a:rPr>
                        <a:t>Nicole </a:t>
                      </a:r>
                      <a:r>
                        <a:rPr lang="en-US" sz="1200" b="0" i="0" cap="none" spc="0" dirty="0" err="1">
                          <a:solidFill>
                            <a:schemeClr val="tx1"/>
                          </a:solidFill>
                          <a:effectLst/>
                          <a:latin typeface="+mn-lt"/>
                        </a:rPr>
                        <a:t>Fehrenbach</a:t>
                      </a:r>
                      <a:r>
                        <a:rPr lang="en-US" sz="1200" b="0" i="0" cap="none" spc="0" dirty="0">
                          <a:solidFill>
                            <a:schemeClr val="tx1"/>
                          </a:solidFill>
                          <a:effectLst/>
                          <a:latin typeface="+mn-lt"/>
                        </a:rPr>
                        <a:t>, MPP</a:t>
                      </a:r>
                    </a:p>
                    <a:p>
                      <a:r>
                        <a:rPr lang="en-US" sz="1200" b="0" i="0" kern="1200" cap="none" spc="0" dirty="0">
                          <a:solidFill>
                            <a:schemeClr val="tx1"/>
                          </a:solidFill>
                          <a:effectLst/>
                          <a:latin typeface="+mn-lt"/>
                          <a:ea typeface="+mn-ea"/>
                          <a:cs typeface="+mn-cs"/>
                        </a:rPr>
                        <a:t>Scott </a:t>
                      </a:r>
                      <a:r>
                        <a:rPr lang="en-US" sz="1200" b="0" i="0" kern="1200" cap="none" spc="0" dirty="0" err="1">
                          <a:solidFill>
                            <a:schemeClr val="tx1"/>
                          </a:solidFill>
                          <a:effectLst/>
                          <a:latin typeface="+mn-lt"/>
                          <a:ea typeface="+mn-ea"/>
                          <a:cs typeface="+mn-cs"/>
                        </a:rPr>
                        <a:t>Santibañez</a:t>
                      </a:r>
                      <a:r>
                        <a:rPr lang="en-US" sz="1200" b="0" i="0" kern="1200" cap="none" spc="0" dirty="0">
                          <a:solidFill>
                            <a:schemeClr val="tx1"/>
                          </a:solidFill>
                          <a:effectLst/>
                          <a:latin typeface="+mn-lt"/>
                          <a:ea typeface="+mn-ea"/>
                          <a:cs typeface="+mn-cs"/>
                        </a:rPr>
                        <a:t> MD, MPHTM</a:t>
                      </a:r>
                    </a:p>
                    <a:p>
                      <a:r>
                        <a:rPr lang="en-US" sz="1200" b="0" i="0" kern="1200" cap="none" spc="0" dirty="0">
                          <a:solidFill>
                            <a:schemeClr val="tx1"/>
                          </a:solidFill>
                          <a:effectLst/>
                          <a:latin typeface="+mn-lt"/>
                          <a:ea typeface="+mn-ea"/>
                          <a:cs typeface="+mn-cs"/>
                        </a:rPr>
                        <a:t>Elizabeth Haller, MEd</a:t>
                      </a:r>
                      <a:endParaRPr lang="en-US" sz="1200" i="0" cap="none" spc="0" dirty="0">
                        <a:solidFill>
                          <a:schemeClr val="tx1"/>
                        </a:solidFill>
                        <a:latin typeface="+mn-lt"/>
                      </a:endParaRPr>
                    </a:p>
                  </a:txBody>
                  <a:tcPr marL="69674" marR="69674" marT="55488" marB="55488">
                    <a:lnL w="12700" cmpd="sng">
                      <a:noFill/>
                      <a:prstDash val="solid"/>
                    </a:lnL>
                    <a:lnR w="28575" cap="flat" cmpd="sng" algn="ctr">
                      <a:noFill/>
                      <a:prstDash val="solid"/>
                    </a:lnR>
                    <a:lnT w="38100" cmpd="sng">
                      <a:noFill/>
                    </a:lnT>
                    <a:lnB w="28575" cap="flat" cmpd="sng" algn="ctr">
                      <a:noFill/>
                      <a:prstDash val="solid"/>
                    </a:lnB>
                    <a:noFill/>
                  </a:tcPr>
                </a:tc>
                <a:extLst>
                  <a:ext uri="{0D108BD9-81ED-4DB2-BD59-A6C34878D82A}">
                    <a16:rowId xmlns:a16="http://schemas.microsoft.com/office/drawing/2014/main" val="1160706902"/>
                  </a:ext>
                </a:extLst>
              </a:tr>
            </a:tbl>
          </a:graphicData>
        </a:graphic>
      </p:graphicFrame>
      <p:pic>
        <p:nvPicPr>
          <p:cNvPr id="3" name="Picture 2" descr="Logo&#10;&#10;Description automatically generated">
            <a:extLst>
              <a:ext uri="{FF2B5EF4-FFF2-40B4-BE49-F238E27FC236}">
                <a16:creationId xmlns:a16="http://schemas.microsoft.com/office/drawing/2014/main" id="{6FD41282-8A61-2D42-7292-24C6C4CE72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6738" y="4236088"/>
            <a:ext cx="753294" cy="755172"/>
          </a:xfrm>
          <a:prstGeom prst="rect">
            <a:avLst/>
          </a:prstGeom>
        </p:spPr>
      </p:pic>
    </p:spTree>
    <p:extLst>
      <p:ext uri="{BB962C8B-B14F-4D97-AF65-F5344CB8AC3E}">
        <p14:creationId xmlns:p14="http://schemas.microsoft.com/office/powerpoint/2010/main" val="33471809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8EE59B-AE30-CDBD-2E49-8285AA4F2232}"/>
              </a:ext>
            </a:extLst>
          </p:cNvPr>
          <p:cNvSpPr>
            <a:spLocks noGrp="1"/>
          </p:cNvSpPr>
          <p:nvPr>
            <p:ph type="dt" sz="half" idx="10"/>
          </p:nvPr>
        </p:nvSpPr>
        <p:spPr/>
        <p:txBody>
          <a:bodyPr/>
          <a:lstStyle/>
          <a:p>
            <a:pPr defTabSz="685366"/>
            <a:fld id="{E0FEE916-4345-5544-8832-7AFCC454991A}" type="datetime4">
              <a:rPr lang="en-US" sz="1349">
                <a:solidFill>
                  <a:srgbClr val="FFFFFF"/>
                </a:solidFill>
                <a:latin typeface="Helvetica"/>
              </a:rPr>
              <a:pPr defTabSz="685366"/>
              <a:t>May 26, 2023</a:t>
            </a:fld>
            <a:endParaRPr lang="en-US" sz="1349">
              <a:solidFill>
                <a:srgbClr val="FFFFFF"/>
              </a:solidFill>
              <a:latin typeface="Helvetica"/>
            </a:endParaRPr>
          </a:p>
        </p:txBody>
      </p:sp>
      <p:sp>
        <p:nvSpPr>
          <p:cNvPr id="3" name="Slide Number Placeholder 2">
            <a:extLst>
              <a:ext uri="{FF2B5EF4-FFF2-40B4-BE49-F238E27FC236}">
                <a16:creationId xmlns:a16="http://schemas.microsoft.com/office/drawing/2014/main" id="{586E525A-F86F-4DB1-1083-2E37E1CE2B41}"/>
              </a:ext>
            </a:extLst>
          </p:cNvPr>
          <p:cNvSpPr>
            <a:spLocks noGrp="1"/>
          </p:cNvSpPr>
          <p:nvPr>
            <p:ph type="sldNum" sz="quarter" idx="11"/>
          </p:nvPr>
        </p:nvSpPr>
        <p:spPr/>
        <p:txBody>
          <a:bodyPr/>
          <a:lstStyle/>
          <a:p>
            <a:pPr defTabSz="685366"/>
            <a:fld id="{8368066F-241F-DA46-A244-6F6C08E1BFA8}" type="slidenum">
              <a:rPr lang="en-US">
                <a:latin typeface="Helvetica"/>
              </a:rPr>
              <a:pPr defTabSz="685366"/>
              <a:t>30</a:t>
            </a:fld>
            <a:endParaRPr lang="en-US">
              <a:latin typeface="Helvetica"/>
            </a:endParaRPr>
          </a:p>
        </p:txBody>
      </p:sp>
      <p:sp>
        <p:nvSpPr>
          <p:cNvPr id="5" name="Title 4">
            <a:extLst>
              <a:ext uri="{FF2B5EF4-FFF2-40B4-BE49-F238E27FC236}">
                <a16:creationId xmlns:a16="http://schemas.microsoft.com/office/drawing/2014/main" id="{D9549CBB-4729-801F-84CD-0928850D5855}"/>
              </a:ext>
            </a:extLst>
          </p:cNvPr>
          <p:cNvSpPr>
            <a:spLocks noGrp="1"/>
          </p:cNvSpPr>
          <p:nvPr>
            <p:ph type="title"/>
          </p:nvPr>
        </p:nvSpPr>
        <p:spPr>
          <a:xfrm>
            <a:off x="552362" y="730844"/>
            <a:ext cx="7308433" cy="950150"/>
          </a:xfrm>
        </p:spPr>
        <p:txBody>
          <a:bodyPr/>
          <a:lstStyle/>
          <a:p>
            <a:r>
              <a:rPr lang="en-US" sz="3197" dirty="0"/>
              <a:t>45-Day Follow-Up</a:t>
            </a:r>
            <a:br>
              <a:rPr lang="en-US" sz="3197" dirty="0">
                <a:solidFill>
                  <a:srgbClr val="2774AE"/>
                </a:solidFill>
              </a:rPr>
            </a:br>
            <a:endParaRPr lang="en-US" dirty="0"/>
          </a:p>
        </p:txBody>
      </p:sp>
      <p:graphicFrame>
        <p:nvGraphicFramePr>
          <p:cNvPr id="7" name="Table Placeholder 6">
            <a:extLst>
              <a:ext uri="{FF2B5EF4-FFF2-40B4-BE49-F238E27FC236}">
                <a16:creationId xmlns:a16="http://schemas.microsoft.com/office/drawing/2014/main" id="{45EB236F-8564-5242-E032-82B5EF5A3BF4}"/>
              </a:ext>
            </a:extLst>
          </p:cNvPr>
          <p:cNvGraphicFramePr>
            <a:graphicFrameLocks noGrp="1"/>
          </p:cNvGraphicFramePr>
          <p:nvPr>
            <p:ph type="tbl" sz="quarter" idx="13"/>
          </p:nvPr>
        </p:nvGraphicFramePr>
        <p:xfrm>
          <a:off x="1031978" y="1735118"/>
          <a:ext cx="2055497" cy="2390862"/>
        </p:xfrm>
        <a:graphic>
          <a:graphicData uri="http://schemas.openxmlformats.org/drawingml/2006/table">
            <a:tbl>
              <a:tblPr firstRow="1">
                <a:tableStyleId>{5C22544A-7EE6-4342-B048-85BDC9FD1C3A}</a:tableStyleId>
              </a:tblPr>
              <a:tblGrid>
                <a:gridCol w="2055497">
                  <a:extLst>
                    <a:ext uri="{9D8B030D-6E8A-4147-A177-3AD203B41FA5}">
                      <a16:colId xmlns:a16="http://schemas.microsoft.com/office/drawing/2014/main" val="217651101"/>
                    </a:ext>
                  </a:extLst>
                </a:gridCol>
              </a:tblGrid>
              <a:tr h="365422">
                <a:tc>
                  <a:txBody>
                    <a:bodyPr/>
                    <a:lstStyle/>
                    <a:p>
                      <a:pPr algn="ctr"/>
                      <a:r>
                        <a:rPr lang="en-US" sz="1400" dirty="0">
                          <a:solidFill>
                            <a:srgbClr val="2774AE"/>
                          </a:solidFill>
                        </a:rPr>
                        <a:t>45-Day Follow-Up</a:t>
                      </a:r>
                    </a:p>
                  </a:txBody>
                  <a:tcPr marL="0" marR="0" marT="0" marB="0" anchor="ctr">
                    <a:lnL w="6350" cap="flat" cmpd="sng" algn="ctr">
                      <a:solidFill>
                        <a:srgbClr val="2774AE"/>
                      </a:solidFill>
                      <a:prstDash val="solid"/>
                      <a:round/>
                      <a:headEnd type="none" w="med" len="med"/>
                      <a:tailEnd type="none" w="med" len="med"/>
                    </a:lnL>
                    <a:lnR w="6350" cap="flat" cmpd="sng" algn="ctr">
                      <a:solidFill>
                        <a:srgbClr val="2774AE"/>
                      </a:solidFill>
                      <a:prstDash val="solid"/>
                      <a:round/>
                      <a:headEnd type="none" w="med" len="med"/>
                      <a:tailEnd type="none" w="med" len="med"/>
                    </a:lnR>
                    <a:lnT w="6350" cap="flat" cmpd="sng" algn="ctr">
                      <a:solidFill>
                        <a:srgbClr val="FFFFFF"/>
                      </a:solidFill>
                      <a:prstDash val="solid"/>
                      <a:round/>
                      <a:headEnd type="none" w="med" len="med"/>
                      <a:tailEnd type="none" w="med" len="med"/>
                    </a:lnT>
                    <a:lnB w="38100" cmpd="sng">
                      <a:noFill/>
                    </a:lnB>
                    <a:solidFill>
                      <a:schemeClr val="bg1"/>
                    </a:solidFill>
                  </a:tcPr>
                </a:tc>
                <a:extLst>
                  <a:ext uri="{0D108BD9-81ED-4DB2-BD59-A6C34878D82A}">
                    <a16:rowId xmlns:a16="http://schemas.microsoft.com/office/drawing/2014/main" val="2980189649"/>
                  </a:ext>
                </a:extLst>
              </a:tr>
              <a:tr h="472003">
                <a:tc>
                  <a:txBody>
                    <a:bodyPr/>
                    <a:lstStyle/>
                    <a:p>
                      <a:pPr algn="ctr"/>
                      <a:r>
                        <a:rPr lang="en-US" sz="1400" dirty="0">
                          <a:solidFill>
                            <a:schemeClr val="bg1"/>
                          </a:solidFill>
                          <a:highlight>
                            <a:srgbClr val="00FF00"/>
                          </a:highlight>
                        </a:rPr>
                        <a:t>Telephone Follow-up Form</a:t>
                      </a:r>
                    </a:p>
                  </a:txBody>
                  <a:tcPr marL="0" marR="0" marT="45678"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mpd="sng">
                      <a:noFill/>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962780936"/>
                  </a:ext>
                </a:extLst>
              </a:tr>
              <a:tr h="456777">
                <a:tc>
                  <a:txBody>
                    <a:bodyPr/>
                    <a:lstStyle/>
                    <a:p>
                      <a:pPr algn="ctr"/>
                      <a:r>
                        <a:rPr lang="en-US" sz="1300" kern="1200" dirty="0">
                          <a:solidFill>
                            <a:schemeClr val="dk1"/>
                          </a:solidFill>
                          <a:effectLst/>
                          <a:latin typeface="+mn-lt"/>
                          <a:ea typeface="+mn-ea"/>
                          <a:cs typeface="+mn-cs"/>
                        </a:rPr>
                        <a:t>Test results and </a:t>
                      </a:r>
                    </a:p>
                    <a:p>
                      <a:pPr algn="ctr"/>
                      <a:r>
                        <a:rPr lang="en-US" sz="1300" kern="1200" dirty="0">
                          <a:solidFill>
                            <a:schemeClr val="dk1"/>
                          </a:solidFill>
                          <a:effectLst/>
                          <a:latin typeface="+mn-lt"/>
                          <a:ea typeface="+mn-ea"/>
                          <a:cs typeface="+mn-cs"/>
                        </a:rPr>
                        <a:t>Follow-up Form</a:t>
                      </a:r>
                    </a:p>
                  </a:txBody>
                  <a:tcPr marL="0" marR="0" marT="45678"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72851612"/>
                  </a:ext>
                </a:extLst>
              </a:tr>
              <a:tr h="730843">
                <a:tc>
                  <a:txBody>
                    <a:bodyPr/>
                    <a:lstStyle/>
                    <a:p>
                      <a:pPr algn="ctr"/>
                      <a:r>
                        <a:rPr lang="en-US" sz="1400" dirty="0">
                          <a:solidFill>
                            <a:schemeClr val="bg1"/>
                          </a:solidFill>
                        </a:rPr>
                        <a:t>If </a:t>
                      </a:r>
                      <a:r>
                        <a:rPr lang="en-US" sz="1400" dirty="0" err="1">
                          <a:solidFill>
                            <a:schemeClr val="bg1"/>
                          </a:solidFill>
                        </a:rPr>
                        <a:t>Mpox</a:t>
                      </a:r>
                      <a:r>
                        <a:rPr lang="en-US" sz="1400" dirty="0">
                          <a:solidFill>
                            <a:schemeClr val="bg1"/>
                          </a:solidFill>
                        </a:rPr>
                        <a:t> + </a:t>
                      </a:r>
                      <a:r>
                        <a:rPr lang="en-US" sz="1400" dirty="0">
                          <a:solidFill>
                            <a:schemeClr val="bg1"/>
                          </a:solidFill>
                          <a:sym typeface="Wingdings" panose="05000000000000000000" pitchFamily="2" charset="2"/>
                        </a:rPr>
                        <a:t> Healthcare Utilization Form</a:t>
                      </a:r>
                      <a:endParaRPr lang="en-US" sz="1400" dirty="0">
                        <a:solidFill>
                          <a:schemeClr val="bg1"/>
                        </a:solidFill>
                      </a:endParaRPr>
                    </a:p>
                    <a:p>
                      <a:pPr algn="ctr"/>
                      <a:endParaRPr lang="en-US" sz="1400" dirty="0">
                        <a:solidFill>
                          <a:schemeClr val="bg1"/>
                        </a:solidFill>
                      </a:endParaRPr>
                    </a:p>
                  </a:txBody>
                  <a:tcPr marL="0" marR="0" marT="45678"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noFill/>
                  </a:tcPr>
                </a:tc>
                <a:extLst>
                  <a:ext uri="{0D108BD9-81ED-4DB2-BD59-A6C34878D82A}">
                    <a16:rowId xmlns:a16="http://schemas.microsoft.com/office/drawing/2014/main" val="2389758339"/>
                  </a:ext>
                </a:extLst>
              </a:tr>
              <a:tr h="365422">
                <a:tc>
                  <a:txBody>
                    <a:bodyPr/>
                    <a:lstStyle/>
                    <a:p>
                      <a:pPr algn="ctr"/>
                      <a:r>
                        <a:rPr lang="en-US" sz="1400" b="1" dirty="0">
                          <a:solidFill>
                            <a:srgbClr val="2774AE"/>
                          </a:solidFill>
                        </a:rPr>
                        <a:t>Everyone</a:t>
                      </a:r>
                    </a:p>
                  </a:txBody>
                  <a:tcPr marL="0" marR="0" marT="45678" marB="0" anchor="ctr">
                    <a:lnL w="6350" cap="flat" cmpd="sng" algn="ctr">
                      <a:solidFill>
                        <a:srgbClr val="FEFFFF"/>
                      </a:solidFill>
                      <a:prstDash val="solid"/>
                      <a:round/>
                      <a:headEnd type="none" w="med" len="med"/>
                      <a:tailEnd type="none" w="med" len="med"/>
                    </a:lnL>
                    <a:lnR w="6350" cap="flat" cmpd="sng" algn="ctr">
                      <a:solidFill>
                        <a:srgbClr val="FEFFFF"/>
                      </a:solidFill>
                      <a:prstDash val="solid"/>
                      <a:round/>
                      <a:headEnd type="none" w="med" len="med"/>
                      <a:tailEnd type="none" w="med" len="med"/>
                    </a:lnR>
                    <a:lnT w="12700" cmpd="sng">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100"/>
                    </a:solidFill>
                  </a:tcPr>
                </a:tc>
                <a:extLst>
                  <a:ext uri="{0D108BD9-81ED-4DB2-BD59-A6C34878D82A}">
                    <a16:rowId xmlns:a16="http://schemas.microsoft.com/office/drawing/2014/main" val="3110572506"/>
                  </a:ext>
                </a:extLst>
              </a:tr>
            </a:tbl>
          </a:graphicData>
        </a:graphic>
      </p:graphicFrame>
      <p:pic>
        <p:nvPicPr>
          <p:cNvPr id="6" name="Picture 5">
            <a:extLst>
              <a:ext uri="{FF2B5EF4-FFF2-40B4-BE49-F238E27FC236}">
                <a16:creationId xmlns:a16="http://schemas.microsoft.com/office/drawing/2014/main" id="{AE1ED7DF-6342-774F-558A-DDFEF9BD28A4}"/>
              </a:ext>
            </a:extLst>
          </p:cNvPr>
          <p:cNvPicPr>
            <a:picLocks noChangeAspect="1"/>
          </p:cNvPicPr>
          <p:nvPr/>
        </p:nvPicPr>
        <p:blipFill>
          <a:blip r:embed="rId2"/>
          <a:stretch>
            <a:fillRect/>
          </a:stretch>
        </p:blipFill>
        <p:spPr>
          <a:xfrm>
            <a:off x="4273948" y="264645"/>
            <a:ext cx="4384406" cy="2341129"/>
          </a:xfrm>
          <a:prstGeom prst="rect">
            <a:avLst/>
          </a:prstGeom>
        </p:spPr>
      </p:pic>
      <p:pic>
        <p:nvPicPr>
          <p:cNvPr id="9" name="Picture 8">
            <a:extLst>
              <a:ext uri="{FF2B5EF4-FFF2-40B4-BE49-F238E27FC236}">
                <a16:creationId xmlns:a16="http://schemas.microsoft.com/office/drawing/2014/main" id="{AED44629-2D06-52C2-F497-D656C7241D87}"/>
              </a:ext>
            </a:extLst>
          </p:cNvPr>
          <p:cNvPicPr>
            <a:picLocks noChangeAspect="1"/>
          </p:cNvPicPr>
          <p:nvPr/>
        </p:nvPicPr>
        <p:blipFill>
          <a:blip r:embed="rId3"/>
          <a:stretch>
            <a:fillRect/>
          </a:stretch>
        </p:blipFill>
        <p:spPr>
          <a:xfrm>
            <a:off x="4273948" y="2701936"/>
            <a:ext cx="4384406" cy="1780348"/>
          </a:xfrm>
          <a:prstGeom prst="rect">
            <a:avLst/>
          </a:prstGeom>
        </p:spPr>
      </p:pic>
      <p:cxnSp>
        <p:nvCxnSpPr>
          <p:cNvPr id="8" name="Straight Arrow Connector 7">
            <a:extLst>
              <a:ext uri="{FF2B5EF4-FFF2-40B4-BE49-F238E27FC236}">
                <a16:creationId xmlns:a16="http://schemas.microsoft.com/office/drawing/2014/main" id="{6947D91E-47FA-BBD0-7B06-6645FC5E64BC}"/>
              </a:ext>
            </a:extLst>
          </p:cNvPr>
          <p:cNvCxnSpPr/>
          <p:nvPr/>
        </p:nvCxnSpPr>
        <p:spPr>
          <a:xfrm flipH="1">
            <a:off x="6053729" y="1655267"/>
            <a:ext cx="847655" cy="0"/>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3231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8EE59B-AE30-CDBD-2E49-8285AA4F2232}"/>
              </a:ext>
            </a:extLst>
          </p:cNvPr>
          <p:cNvSpPr>
            <a:spLocks noGrp="1"/>
          </p:cNvSpPr>
          <p:nvPr>
            <p:ph type="dt" sz="half" idx="10"/>
          </p:nvPr>
        </p:nvSpPr>
        <p:spPr/>
        <p:txBody>
          <a:bodyPr/>
          <a:lstStyle/>
          <a:p>
            <a:pPr defTabSz="685366"/>
            <a:fld id="{E0FEE916-4345-5544-8832-7AFCC454991A}" type="datetime4">
              <a:rPr lang="en-US" sz="1349">
                <a:solidFill>
                  <a:srgbClr val="FFFFFF"/>
                </a:solidFill>
                <a:latin typeface="Helvetica"/>
              </a:rPr>
              <a:pPr defTabSz="685366"/>
              <a:t>May 26, 2023</a:t>
            </a:fld>
            <a:endParaRPr lang="en-US" sz="1349">
              <a:solidFill>
                <a:srgbClr val="FFFFFF"/>
              </a:solidFill>
              <a:latin typeface="Helvetica"/>
            </a:endParaRPr>
          </a:p>
        </p:txBody>
      </p:sp>
      <p:sp>
        <p:nvSpPr>
          <p:cNvPr id="3" name="Slide Number Placeholder 2">
            <a:extLst>
              <a:ext uri="{FF2B5EF4-FFF2-40B4-BE49-F238E27FC236}">
                <a16:creationId xmlns:a16="http://schemas.microsoft.com/office/drawing/2014/main" id="{586E525A-F86F-4DB1-1083-2E37E1CE2B41}"/>
              </a:ext>
            </a:extLst>
          </p:cNvPr>
          <p:cNvSpPr>
            <a:spLocks noGrp="1"/>
          </p:cNvSpPr>
          <p:nvPr>
            <p:ph type="sldNum" sz="quarter" idx="11"/>
          </p:nvPr>
        </p:nvSpPr>
        <p:spPr/>
        <p:txBody>
          <a:bodyPr/>
          <a:lstStyle/>
          <a:p>
            <a:pPr defTabSz="685366"/>
            <a:fld id="{8368066F-241F-DA46-A244-6F6C08E1BFA8}" type="slidenum">
              <a:rPr lang="en-US">
                <a:latin typeface="Helvetica"/>
              </a:rPr>
              <a:pPr defTabSz="685366"/>
              <a:t>31</a:t>
            </a:fld>
            <a:endParaRPr lang="en-US">
              <a:latin typeface="Helvetica"/>
            </a:endParaRPr>
          </a:p>
        </p:txBody>
      </p:sp>
      <p:sp>
        <p:nvSpPr>
          <p:cNvPr id="5" name="Title 4">
            <a:extLst>
              <a:ext uri="{FF2B5EF4-FFF2-40B4-BE49-F238E27FC236}">
                <a16:creationId xmlns:a16="http://schemas.microsoft.com/office/drawing/2014/main" id="{D9549CBB-4729-801F-84CD-0928850D5855}"/>
              </a:ext>
            </a:extLst>
          </p:cNvPr>
          <p:cNvSpPr>
            <a:spLocks noGrp="1"/>
          </p:cNvSpPr>
          <p:nvPr>
            <p:ph type="title"/>
          </p:nvPr>
        </p:nvSpPr>
        <p:spPr>
          <a:xfrm>
            <a:off x="552362" y="730844"/>
            <a:ext cx="7308433" cy="950150"/>
          </a:xfrm>
        </p:spPr>
        <p:txBody>
          <a:bodyPr/>
          <a:lstStyle/>
          <a:p>
            <a:r>
              <a:rPr lang="en-US" sz="3197" dirty="0"/>
              <a:t>45-Day Follow-Up</a:t>
            </a:r>
            <a:br>
              <a:rPr lang="en-US" sz="3197" dirty="0">
                <a:solidFill>
                  <a:srgbClr val="2774AE"/>
                </a:solidFill>
              </a:rPr>
            </a:br>
            <a:endParaRPr lang="en-US" dirty="0"/>
          </a:p>
        </p:txBody>
      </p:sp>
      <p:graphicFrame>
        <p:nvGraphicFramePr>
          <p:cNvPr id="7" name="Table Placeholder 6">
            <a:extLst>
              <a:ext uri="{FF2B5EF4-FFF2-40B4-BE49-F238E27FC236}">
                <a16:creationId xmlns:a16="http://schemas.microsoft.com/office/drawing/2014/main" id="{45EB236F-8564-5242-E032-82B5EF5A3BF4}"/>
              </a:ext>
            </a:extLst>
          </p:cNvPr>
          <p:cNvGraphicFramePr>
            <a:graphicFrameLocks noGrp="1"/>
          </p:cNvGraphicFramePr>
          <p:nvPr>
            <p:ph type="tbl" sz="quarter" idx="13"/>
            <p:extLst>
              <p:ext uri="{D42A27DB-BD31-4B8C-83A1-F6EECF244321}">
                <p14:modId xmlns:p14="http://schemas.microsoft.com/office/powerpoint/2010/main" val="1247602431"/>
              </p:ext>
            </p:extLst>
          </p:nvPr>
        </p:nvGraphicFramePr>
        <p:xfrm>
          <a:off x="1031978" y="1735118"/>
          <a:ext cx="2055497" cy="2390862"/>
        </p:xfrm>
        <a:graphic>
          <a:graphicData uri="http://schemas.openxmlformats.org/drawingml/2006/table">
            <a:tbl>
              <a:tblPr firstRow="1">
                <a:tableStyleId>{5C22544A-7EE6-4342-B048-85BDC9FD1C3A}</a:tableStyleId>
              </a:tblPr>
              <a:tblGrid>
                <a:gridCol w="2055497">
                  <a:extLst>
                    <a:ext uri="{9D8B030D-6E8A-4147-A177-3AD203B41FA5}">
                      <a16:colId xmlns:a16="http://schemas.microsoft.com/office/drawing/2014/main" val="217651101"/>
                    </a:ext>
                  </a:extLst>
                </a:gridCol>
              </a:tblGrid>
              <a:tr h="365422">
                <a:tc>
                  <a:txBody>
                    <a:bodyPr/>
                    <a:lstStyle/>
                    <a:p>
                      <a:pPr algn="ctr"/>
                      <a:r>
                        <a:rPr lang="en-US" sz="1400" dirty="0">
                          <a:solidFill>
                            <a:srgbClr val="2774AE"/>
                          </a:solidFill>
                        </a:rPr>
                        <a:t>45-Day Follow-Up</a:t>
                      </a:r>
                    </a:p>
                  </a:txBody>
                  <a:tcPr marL="0" marR="0" marT="0" marB="0" anchor="ctr">
                    <a:lnL w="6350" cap="flat" cmpd="sng" algn="ctr">
                      <a:solidFill>
                        <a:srgbClr val="2774AE"/>
                      </a:solidFill>
                      <a:prstDash val="solid"/>
                      <a:round/>
                      <a:headEnd type="none" w="med" len="med"/>
                      <a:tailEnd type="none" w="med" len="med"/>
                    </a:lnL>
                    <a:lnR w="6350" cap="flat" cmpd="sng" algn="ctr">
                      <a:solidFill>
                        <a:srgbClr val="2774AE"/>
                      </a:solidFill>
                      <a:prstDash val="solid"/>
                      <a:round/>
                      <a:headEnd type="none" w="med" len="med"/>
                      <a:tailEnd type="none" w="med" len="med"/>
                    </a:lnR>
                    <a:lnT w="6350" cap="flat" cmpd="sng" algn="ctr">
                      <a:solidFill>
                        <a:srgbClr val="FFFFFF"/>
                      </a:solidFill>
                      <a:prstDash val="solid"/>
                      <a:round/>
                      <a:headEnd type="none" w="med" len="med"/>
                      <a:tailEnd type="none" w="med" len="med"/>
                    </a:lnT>
                    <a:lnB w="38100" cmpd="sng">
                      <a:noFill/>
                    </a:lnB>
                    <a:solidFill>
                      <a:schemeClr val="bg1"/>
                    </a:solidFill>
                  </a:tcPr>
                </a:tc>
                <a:extLst>
                  <a:ext uri="{0D108BD9-81ED-4DB2-BD59-A6C34878D82A}">
                    <a16:rowId xmlns:a16="http://schemas.microsoft.com/office/drawing/2014/main" val="2980189649"/>
                  </a:ext>
                </a:extLst>
              </a:tr>
              <a:tr h="472003">
                <a:tc>
                  <a:txBody>
                    <a:bodyPr/>
                    <a:lstStyle/>
                    <a:p>
                      <a:pPr algn="ctr"/>
                      <a:r>
                        <a:rPr lang="en-US" sz="1400" dirty="0">
                          <a:solidFill>
                            <a:schemeClr val="bg1"/>
                          </a:solidFill>
                        </a:rPr>
                        <a:t>Telephone Follow-up Form</a:t>
                      </a:r>
                    </a:p>
                  </a:txBody>
                  <a:tcPr marL="0" marR="0" marT="45678"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mpd="sng">
                      <a:noFill/>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962780936"/>
                  </a:ext>
                </a:extLst>
              </a:tr>
              <a:tr h="456777">
                <a:tc>
                  <a:txBody>
                    <a:bodyPr/>
                    <a:lstStyle/>
                    <a:p>
                      <a:pPr algn="ctr"/>
                      <a:r>
                        <a:rPr lang="en-US" sz="1300" kern="1200" dirty="0">
                          <a:solidFill>
                            <a:schemeClr val="dk1"/>
                          </a:solidFill>
                          <a:effectLst/>
                          <a:highlight>
                            <a:srgbClr val="00FF00"/>
                          </a:highlight>
                          <a:latin typeface="+mn-lt"/>
                          <a:ea typeface="+mn-ea"/>
                          <a:cs typeface="+mn-cs"/>
                        </a:rPr>
                        <a:t>Test results and </a:t>
                      </a:r>
                    </a:p>
                    <a:p>
                      <a:pPr algn="ctr"/>
                      <a:r>
                        <a:rPr lang="en-US" sz="1300" kern="1200" dirty="0">
                          <a:solidFill>
                            <a:schemeClr val="dk1"/>
                          </a:solidFill>
                          <a:effectLst/>
                          <a:highlight>
                            <a:srgbClr val="00FF00"/>
                          </a:highlight>
                          <a:latin typeface="+mn-lt"/>
                          <a:ea typeface="+mn-ea"/>
                          <a:cs typeface="+mn-cs"/>
                        </a:rPr>
                        <a:t>Follow-up Form</a:t>
                      </a:r>
                    </a:p>
                  </a:txBody>
                  <a:tcPr marL="0" marR="0" marT="45678"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72851612"/>
                  </a:ext>
                </a:extLst>
              </a:tr>
              <a:tr h="730843">
                <a:tc>
                  <a:txBody>
                    <a:bodyPr/>
                    <a:lstStyle/>
                    <a:p>
                      <a:pPr algn="ctr"/>
                      <a:r>
                        <a:rPr lang="en-US" sz="1400" dirty="0">
                          <a:solidFill>
                            <a:schemeClr val="bg1"/>
                          </a:solidFill>
                        </a:rPr>
                        <a:t>If </a:t>
                      </a:r>
                      <a:r>
                        <a:rPr lang="en-US" sz="1400" dirty="0" err="1">
                          <a:solidFill>
                            <a:schemeClr val="bg1"/>
                          </a:solidFill>
                        </a:rPr>
                        <a:t>Mpox</a:t>
                      </a:r>
                      <a:r>
                        <a:rPr lang="en-US" sz="1400" dirty="0">
                          <a:solidFill>
                            <a:schemeClr val="bg1"/>
                          </a:solidFill>
                        </a:rPr>
                        <a:t> + </a:t>
                      </a:r>
                      <a:r>
                        <a:rPr lang="en-US" sz="1400" dirty="0">
                          <a:solidFill>
                            <a:schemeClr val="bg1"/>
                          </a:solidFill>
                          <a:sym typeface="Wingdings" panose="05000000000000000000" pitchFamily="2" charset="2"/>
                        </a:rPr>
                        <a:t> Healthcare Utilization Form</a:t>
                      </a:r>
                      <a:endParaRPr lang="en-US" sz="1400" dirty="0">
                        <a:solidFill>
                          <a:schemeClr val="bg1"/>
                        </a:solidFill>
                      </a:endParaRPr>
                    </a:p>
                    <a:p>
                      <a:pPr algn="ctr"/>
                      <a:endParaRPr lang="en-US" sz="1400" dirty="0">
                        <a:solidFill>
                          <a:schemeClr val="bg1"/>
                        </a:solidFill>
                      </a:endParaRPr>
                    </a:p>
                  </a:txBody>
                  <a:tcPr marL="0" marR="0" marT="45678"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noFill/>
                  </a:tcPr>
                </a:tc>
                <a:extLst>
                  <a:ext uri="{0D108BD9-81ED-4DB2-BD59-A6C34878D82A}">
                    <a16:rowId xmlns:a16="http://schemas.microsoft.com/office/drawing/2014/main" val="2389758339"/>
                  </a:ext>
                </a:extLst>
              </a:tr>
              <a:tr h="365422">
                <a:tc>
                  <a:txBody>
                    <a:bodyPr/>
                    <a:lstStyle/>
                    <a:p>
                      <a:pPr algn="ctr"/>
                      <a:r>
                        <a:rPr lang="en-US" sz="1400" b="1" dirty="0">
                          <a:solidFill>
                            <a:srgbClr val="2774AE"/>
                          </a:solidFill>
                        </a:rPr>
                        <a:t>Everyone</a:t>
                      </a:r>
                    </a:p>
                  </a:txBody>
                  <a:tcPr marL="0" marR="0" marT="45678" marB="0" anchor="ctr">
                    <a:lnL w="6350" cap="flat" cmpd="sng" algn="ctr">
                      <a:solidFill>
                        <a:srgbClr val="FEFFFF"/>
                      </a:solidFill>
                      <a:prstDash val="solid"/>
                      <a:round/>
                      <a:headEnd type="none" w="med" len="med"/>
                      <a:tailEnd type="none" w="med" len="med"/>
                    </a:lnL>
                    <a:lnR w="6350" cap="flat" cmpd="sng" algn="ctr">
                      <a:solidFill>
                        <a:srgbClr val="FEFFFF"/>
                      </a:solidFill>
                      <a:prstDash val="solid"/>
                      <a:round/>
                      <a:headEnd type="none" w="med" len="med"/>
                      <a:tailEnd type="none" w="med" len="med"/>
                    </a:lnR>
                    <a:lnT w="12700" cmpd="sng">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100"/>
                    </a:solidFill>
                  </a:tcPr>
                </a:tc>
                <a:extLst>
                  <a:ext uri="{0D108BD9-81ED-4DB2-BD59-A6C34878D82A}">
                    <a16:rowId xmlns:a16="http://schemas.microsoft.com/office/drawing/2014/main" val="3110572506"/>
                  </a:ext>
                </a:extLst>
              </a:tr>
            </a:tbl>
          </a:graphicData>
        </a:graphic>
      </p:graphicFrame>
      <p:pic>
        <p:nvPicPr>
          <p:cNvPr id="8" name="Picture 7">
            <a:extLst>
              <a:ext uri="{FF2B5EF4-FFF2-40B4-BE49-F238E27FC236}">
                <a16:creationId xmlns:a16="http://schemas.microsoft.com/office/drawing/2014/main" id="{4771021C-1358-1E39-B8EE-35AB207C382C}"/>
              </a:ext>
            </a:extLst>
          </p:cNvPr>
          <p:cNvPicPr>
            <a:picLocks noChangeAspect="1"/>
          </p:cNvPicPr>
          <p:nvPr/>
        </p:nvPicPr>
        <p:blipFill>
          <a:blip r:embed="rId2"/>
          <a:stretch>
            <a:fillRect/>
          </a:stretch>
        </p:blipFill>
        <p:spPr>
          <a:xfrm>
            <a:off x="4149611" y="100404"/>
            <a:ext cx="4230691" cy="4412656"/>
          </a:xfrm>
          <a:prstGeom prst="rect">
            <a:avLst/>
          </a:prstGeom>
        </p:spPr>
      </p:pic>
      <p:cxnSp>
        <p:nvCxnSpPr>
          <p:cNvPr id="11" name="Straight Arrow Connector 10">
            <a:extLst>
              <a:ext uri="{FF2B5EF4-FFF2-40B4-BE49-F238E27FC236}">
                <a16:creationId xmlns:a16="http://schemas.microsoft.com/office/drawing/2014/main" id="{C432D9BB-A62D-1CC5-04D1-E19F5C8E125F}"/>
              </a:ext>
            </a:extLst>
          </p:cNvPr>
          <p:cNvCxnSpPr/>
          <p:nvPr/>
        </p:nvCxnSpPr>
        <p:spPr>
          <a:xfrm flipH="1">
            <a:off x="7230939" y="4125586"/>
            <a:ext cx="598334" cy="267064"/>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3" name="Straight Connector 12">
            <a:extLst>
              <a:ext uri="{FF2B5EF4-FFF2-40B4-BE49-F238E27FC236}">
                <a16:creationId xmlns:a16="http://schemas.microsoft.com/office/drawing/2014/main" id="{C507792B-CBB3-65A0-D3F2-CDF1FE4DFCEE}"/>
              </a:ext>
            </a:extLst>
          </p:cNvPr>
          <p:cNvCxnSpPr/>
          <p:nvPr/>
        </p:nvCxnSpPr>
        <p:spPr>
          <a:xfrm>
            <a:off x="5371725" y="3800152"/>
            <a:ext cx="1312999"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4127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8EE59B-AE30-CDBD-2E49-8285AA4F2232}"/>
              </a:ext>
            </a:extLst>
          </p:cNvPr>
          <p:cNvSpPr>
            <a:spLocks noGrp="1"/>
          </p:cNvSpPr>
          <p:nvPr>
            <p:ph type="dt" sz="half" idx="10"/>
          </p:nvPr>
        </p:nvSpPr>
        <p:spPr/>
        <p:txBody>
          <a:bodyPr/>
          <a:lstStyle/>
          <a:p>
            <a:pPr defTabSz="685366"/>
            <a:fld id="{E0FEE916-4345-5544-8832-7AFCC454991A}" type="datetime4">
              <a:rPr lang="en-US" sz="1349">
                <a:solidFill>
                  <a:srgbClr val="FFFFFF"/>
                </a:solidFill>
                <a:latin typeface="Helvetica"/>
              </a:rPr>
              <a:pPr defTabSz="685366"/>
              <a:t>May 26, 2023</a:t>
            </a:fld>
            <a:endParaRPr lang="en-US" sz="1349">
              <a:solidFill>
                <a:srgbClr val="FFFFFF"/>
              </a:solidFill>
              <a:latin typeface="Helvetica"/>
            </a:endParaRPr>
          </a:p>
        </p:txBody>
      </p:sp>
      <p:sp>
        <p:nvSpPr>
          <p:cNvPr id="3" name="Slide Number Placeholder 2">
            <a:extLst>
              <a:ext uri="{FF2B5EF4-FFF2-40B4-BE49-F238E27FC236}">
                <a16:creationId xmlns:a16="http://schemas.microsoft.com/office/drawing/2014/main" id="{586E525A-F86F-4DB1-1083-2E37E1CE2B41}"/>
              </a:ext>
            </a:extLst>
          </p:cNvPr>
          <p:cNvSpPr>
            <a:spLocks noGrp="1"/>
          </p:cNvSpPr>
          <p:nvPr>
            <p:ph type="sldNum" sz="quarter" idx="11"/>
          </p:nvPr>
        </p:nvSpPr>
        <p:spPr/>
        <p:txBody>
          <a:bodyPr/>
          <a:lstStyle/>
          <a:p>
            <a:pPr defTabSz="685366"/>
            <a:fld id="{8368066F-241F-DA46-A244-6F6C08E1BFA8}" type="slidenum">
              <a:rPr lang="en-US">
                <a:latin typeface="Helvetica"/>
              </a:rPr>
              <a:pPr defTabSz="685366"/>
              <a:t>32</a:t>
            </a:fld>
            <a:endParaRPr lang="en-US">
              <a:latin typeface="Helvetica"/>
            </a:endParaRPr>
          </a:p>
        </p:txBody>
      </p:sp>
      <p:sp>
        <p:nvSpPr>
          <p:cNvPr id="5" name="Title 4">
            <a:extLst>
              <a:ext uri="{FF2B5EF4-FFF2-40B4-BE49-F238E27FC236}">
                <a16:creationId xmlns:a16="http://schemas.microsoft.com/office/drawing/2014/main" id="{D9549CBB-4729-801F-84CD-0928850D5855}"/>
              </a:ext>
            </a:extLst>
          </p:cNvPr>
          <p:cNvSpPr>
            <a:spLocks noGrp="1"/>
          </p:cNvSpPr>
          <p:nvPr>
            <p:ph type="title"/>
          </p:nvPr>
        </p:nvSpPr>
        <p:spPr>
          <a:xfrm>
            <a:off x="552362" y="730844"/>
            <a:ext cx="7308433" cy="950150"/>
          </a:xfrm>
        </p:spPr>
        <p:txBody>
          <a:bodyPr/>
          <a:lstStyle/>
          <a:p>
            <a:r>
              <a:rPr lang="en-US" sz="3197" dirty="0"/>
              <a:t>45-Day Follow-Up</a:t>
            </a:r>
            <a:br>
              <a:rPr lang="en-US" sz="3197" dirty="0">
                <a:solidFill>
                  <a:srgbClr val="2774AE"/>
                </a:solidFill>
              </a:rPr>
            </a:br>
            <a:endParaRPr lang="en-US" dirty="0"/>
          </a:p>
        </p:txBody>
      </p:sp>
      <p:graphicFrame>
        <p:nvGraphicFramePr>
          <p:cNvPr id="7" name="Table Placeholder 6">
            <a:extLst>
              <a:ext uri="{FF2B5EF4-FFF2-40B4-BE49-F238E27FC236}">
                <a16:creationId xmlns:a16="http://schemas.microsoft.com/office/drawing/2014/main" id="{45EB236F-8564-5242-E032-82B5EF5A3BF4}"/>
              </a:ext>
            </a:extLst>
          </p:cNvPr>
          <p:cNvGraphicFramePr>
            <a:graphicFrameLocks noGrp="1"/>
          </p:cNvGraphicFramePr>
          <p:nvPr>
            <p:ph type="tbl" sz="quarter" idx="13"/>
            <p:extLst>
              <p:ext uri="{D42A27DB-BD31-4B8C-83A1-F6EECF244321}">
                <p14:modId xmlns:p14="http://schemas.microsoft.com/office/powerpoint/2010/main" val="1246502493"/>
              </p:ext>
            </p:extLst>
          </p:nvPr>
        </p:nvGraphicFramePr>
        <p:xfrm>
          <a:off x="1031978" y="1735118"/>
          <a:ext cx="2055497" cy="2390862"/>
        </p:xfrm>
        <a:graphic>
          <a:graphicData uri="http://schemas.openxmlformats.org/drawingml/2006/table">
            <a:tbl>
              <a:tblPr firstRow="1">
                <a:tableStyleId>{5C22544A-7EE6-4342-B048-85BDC9FD1C3A}</a:tableStyleId>
              </a:tblPr>
              <a:tblGrid>
                <a:gridCol w="2055497">
                  <a:extLst>
                    <a:ext uri="{9D8B030D-6E8A-4147-A177-3AD203B41FA5}">
                      <a16:colId xmlns:a16="http://schemas.microsoft.com/office/drawing/2014/main" val="217651101"/>
                    </a:ext>
                  </a:extLst>
                </a:gridCol>
              </a:tblGrid>
              <a:tr h="365422">
                <a:tc>
                  <a:txBody>
                    <a:bodyPr/>
                    <a:lstStyle/>
                    <a:p>
                      <a:pPr algn="ctr"/>
                      <a:r>
                        <a:rPr lang="en-US" sz="1400" dirty="0">
                          <a:solidFill>
                            <a:srgbClr val="2774AE"/>
                          </a:solidFill>
                        </a:rPr>
                        <a:t>45-Day Follow-Up</a:t>
                      </a:r>
                    </a:p>
                  </a:txBody>
                  <a:tcPr marL="0" marR="0" marT="0" marB="0" anchor="ctr">
                    <a:lnL w="6350" cap="flat" cmpd="sng" algn="ctr">
                      <a:solidFill>
                        <a:srgbClr val="2774AE"/>
                      </a:solidFill>
                      <a:prstDash val="solid"/>
                      <a:round/>
                      <a:headEnd type="none" w="med" len="med"/>
                      <a:tailEnd type="none" w="med" len="med"/>
                    </a:lnL>
                    <a:lnR w="6350" cap="flat" cmpd="sng" algn="ctr">
                      <a:solidFill>
                        <a:srgbClr val="2774AE"/>
                      </a:solidFill>
                      <a:prstDash val="solid"/>
                      <a:round/>
                      <a:headEnd type="none" w="med" len="med"/>
                      <a:tailEnd type="none" w="med" len="med"/>
                    </a:lnR>
                    <a:lnT w="6350" cap="flat" cmpd="sng" algn="ctr">
                      <a:solidFill>
                        <a:srgbClr val="FFFFFF"/>
                      </a:solidFill>
                      <a:prstDash val="solid"/>
                      <a:round/>
                      <a:headEnd type="none" w="med" len="med"/>
                      <a:tailEnd type="none" w="med" len="med"/>
                    </a:lnT>
                    <a:lnB w="38100" cmpd="sng">
                      <a:noFill/>
                    </a:lnB>
                    <a:solidFill>
                      <a:schemeClr val="bg1"/>
                    </a:solidFill>
                  </a:tcPr>
                </a:tc>
                <a:extLst>
                  <a:ext uri="{0D108BD9-81ED-4DB2-BD59-A6C34878D82A}">
                    <a16:rowId xmlns:a16="http://schemas.microsoft.com/office/drawing/2014/main" val="2980189649"/>
                  </a:ext>
                </a:extLst>
              </a:tr>
              <a:tr h="472003">
                <a:tc>
                  <a:txBody>
                    <a:bodyPr/>
                    <a:lstStyle/>
                    <a:p>
                      <a:pPr algn="ctr"/>
                      <a:r>
                        <a:rPr lang="en-US" sz="1400" dirty="0">
                          <a:solidFill>
                            <a:schemeClr val="bg1"/>
                          </a:solidFill>
                        </a:rPr>
                        <a:t>Telephone Follow-up Form</a:t>
                      </a:r>
                    </a:p>
                  </a:txBody>
                  <a:tcPr marL="0" marR="0" marT="45678"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mpd="sng">
                      <a:noFill/>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962780936"/>
                  </a:ext>
                </a:extLst>
              </a:tr>
              <a:tr h="456777">
                <a:tc>
                  <a:txBody>
                    <a:bodyPr/>
                    <a:lstStyle/>
                    <a:p>
                      <a:pPr algn="ctr"/>
                      <a:r>
                        <a:rPr lang="en-US" sz="1300" kern="1200" dirty="0">
                          <a:solidFill>
                            <a:schemeClr val="dk1"/>
                          </a:solidFill>
                          <a:effectLst/>
                          <a:latin typeface="+mn-lt"/>
                          <a:ea typeface="+mn-ea"/>
                          <a:cs typeface="+mn-cs"/>
                        </a:rPr>
                        <a:t>Test results and </a:t>
                      </a:r>
                    </a:p>
                    <a:p>
                      <a:pPr algn="ctr"/>
                      <a:r>
                        <a:rPr lang="en-US" sz="1300" kern="1200" dirty="0">
                          <a:solidFill>
                            <a:schemeClr val="dk1"/>
                          </a:solidFill>
                          <a:effectLst/>
                          <a:latin typeface="+mn-lt"/>
                          <a:ea typeface="+mn-ea"/>
                          <a:cs typeface="+mn-cs"/>
                        </a:rPr>
                        <a:t>Follow-up Form</a:t>
                      </a:r>
                    </a:p>
                  </a:txBody>
                  <a:tcPr marL="0" marR="0" marT="45678"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72851612"/>
                  </a:ext>
                </a:extLst>
              </a:tr>
              <a:tr h="730843">
                <a:tc>
                  <a:txBody>
                    <a:bodyPr/>
                    <a:lstStyle/>
                    <a:p>
                      <a:pPr algn="ctr"/>
                      <a:r>
                        <a:rPr lang="en-US" sz="1400" dirty="0">
                          <a:solidFill>
                            <a:schemeClr val="bg1"/>
                          </a:solidFill>
                          <a:highlight>
                            <a:srgbClr val="00FF00"/>
                          </a:highlight>
                        </a:rPr>
                        <a:t>If </a:t>
                      </a:r>
                      <a:r>
                        <a:rPr lang="en-US" sz="1400" dirty="0" err="1">
                          <a:solidFill>
                            <a:schemeClr val="bg1"/>
                          </a:solidFill>
                          <a:highlight>
                            <a:srgbClr val="00FF00"/>
                          </a:highlight>
                        </a:rPr>
                        <a:t>Mpox</a:t>
                      </a:r>
                      <a:r>
                        <a:rPr lang="en-US" sz="1400" dirty="0">
                          <a:solidFill>
                            <a:schemeClr val="bg1"/>
                          </a:solidFill>
                          <a:highlight>
                            <a:srgbClr val="00FF00"/>
                          </a:highlight>
                        </a:rPr>
                        <a:t> + </a:t>
                      </a:r>
                      <a:r>
                        <a:rPr lang="en-US" sz="1400" dirty="0">
                          <a:solidFill>
                            <a:schemeClr val="bg1"/>
                          </a:solidFill>
                          <a:highlight>
                            <a:srgbClr val="00FF00"/>
                          </a:highlight>
                          <a:sym typeface="Wingdings" panose="05000000000000000000" pitchFamily="2" charset="2"/>
                        </a:rPr>
                        <a:t> Healthcare Utilization Form</a:t>
                      </a:r>
                      <a:endParaRPr lang="en-US" sz="1400" dirty="0">
                        <a:solidFill>
                          <a:schemeClr val="bg1"/>
                        </a:solidFill>
                        <a:highlight>
                          <a:srgbClr val="00FF00"/>
                        </a:highlight>
                      </a:endParaRPr>
                    </a:p>
                    <a:p>
                      <a:pPr algn="ctr"/>
                      <a:endParaRPr lang="en-US" sz="1400" dirty="0">
                        <a:solidFill>
                          <a:schemeClr val="bg1"/>
                        </a:solidFill>
                      </a:endParaRPr>
                    </a:p>
                  </a:txBody>
                  <a:tcPr marL="0" marR="0" marT="45678"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noFill/>
                  </a:tcPr>
                </a:tc>
                <a:extLst>
                  <a:ext uri="{0D108BD9-81ED-4DB2-BD59-A6C34878D82A}">
                    <a16:rowId xmlns:a16="http://schemas.microsoft.com/office/drawing/2014/main" val="2389758339"/>
                  </a:ext>
                </a:extLst>
              </a:tr>
              <a:tr h="365422">
                <a:tc>
                  <a:txBody>
                    <a:bodyPr/>
                    <a:lstStyle/>
                    <a:p>
                      <a:pPr algn="ctr"/>
                      <a:r>
                        <a:rPr lang="en-US" sz="1400" b="1" dirty="0">
                          <a:solidFill>
                            <a:srgbClr val="2774AE"/>
                          </a:solidFill>
                        </a:rPr>
                        <a:t>Everyone</a:t>
                      </a:r>
                    </a:p>
                  </a:txBody>
                  <a:tcPr marL="0" marR="0" marT="45678" marB="0" anchor="ctr">
                    <a:lnL w="6350" cap="flat" cmpd="sng" algn="ctr">
                      <a:solidFill>
                        <a:srgbClr val="FEFFFF"/>
                      </a:solidFill>
                      <a:prstDash val="solid"/>
                      <a:round/>
                      <a:headEnd type="none" w="med" len="med"/>
                      <a:tailEnd type="none" w="med" len="med"/>
                    </a:lnL>
                    <a:lnR w="6350" cap="flat" cmpd="sng" algn="ctr">
                      <a:solidFill>
                        <a:srgbClr val="FEFFFF"/>
                      </a:solidFill>
                      <a:prstDash val="solid"/>
                      <a:round/>
                      <a:headEnd type="none" w="med" len="med"/>
                      <a:tailEnd type="none" w="med" len="med"/>
                    </a:lnR>
                    <a:lnT w="12700" cmpd="sng">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100"/>
                    </a:solidFill>
                  </a:tcPr>
                </a:tc>
                <a:extLst>
                  <a:ext uri="{0D108BD9-81ED-4DB2-BD59-A6C34878D82A}">
                    <a16:rowId xmlns:a16="http://schemas.microsoft.com/office/drawing/2014/main" val="3110572506"/>
                  </a:ext>
                </a:extLst>
              </a:tr>
            </a:tbl>
          </a:graphicData>
        </a:graphic>
      </p:graphicFrame>
      <p:pic>
        <p:nvPicPr>
          <p:cNvPr id="6" name="Picture 5">
            <a:extLst>
              <a:ext uri="{FF2B5EF4-FFF2-40B4-BE49-F238E27FC236}">
                <a16:creationId xmlns:a16="http://schemas.microsoft.com/office/drawing/2014/main" id="{B15BC21D-CB4B-DF9B-961C-B173372FC70D}"/>
              </a:ext>
            </a:extLst>
          </p:cNvPr>
          <p:cNvPicPr>
            <a:picLocks noChangeAspect="1"/>
          </p:cNvPicPr>
          <p:nvPr/>
        </p:nvPicPr>
        <p:blipFill>
          <a:blip r:embed="rId2"/>
          <a:stretch>
            <a:fillRect/>
          </a:stretch>
        </p:blipFill>
        <p:spPr>
          <a:xfrm>
            <a:off x="4084397" y="1086581"/>
            <a:ext cx="4807867" cy="3326077"/>
          </a:xfrm>
          <a:prstGeom prst="rect">
            <a:avLst/>
          </a:prstGeom>
        </p:spPr>
      </p:pic>
      <p:cxnSp>
        <p:nvCxnSpPr>
          <p:cNvPr id="9" name="Straight Connector 8">
            <a:extLst>
              <a:ext uri="{FF2B5EF4-FFF2-40B4-BE49-F238E27FC236}">
                <a16:creationId xmlns:a16="http://schemas.microsoft.com/office/drawing/2014/main" id="{3DD0737E-CA4D-C0D3-29AB-F13798EB4BFD}"/>
              </a:ext>
            </a:extLst>
          </p:cNvPr>
          <p:cNvCxnSpPr/>
          <p:nvPr/>
        </p:nvCxnSpPr>
        <p:spPr>
          <a:xfrm>
            <a:off x="4504870" y="1821271"/>
            <a:ext cx="1312999"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5105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8EE59B-AE30-CDBD-2E49-8285AA4F2232}"/>
              </a:ext>
            </a:extLst>
          </p:cNvPr>
          <p:cNvSpPr>
            <a:spLocks noGrp="1"/>
          </p:cNvSpPr>
          <p:nvPr>
            <p:ph type="dt" sz="half" idx="10"/>
          </p:nvPr>
        </p:nvSpPr>
        <p:spPr/>
        <p:txBody>
          <a:bodyPr/>
          <a:lstStyle/>
          <a:p>
            <a:pPr defTabSz="685366"/>
            <a:fld id="{E0FEE916-4345-5544-8832-7AFCC454991A}" type="datetime4">
              <a:rPr lang="en-US" sz="1349">
                <a:solidFill>
                  <a:srgbClr val="FFFFFF"/>
                </a:solidFill>
                <a:latin typeface="Helvetica"/>
              </a:rPr>
              <a:pPr defTabSz="685366"/>
              <a:t>May 26, 2023</a:t>
            </a:fld>
            <a:endParaRPr lang="en-US" sz="1349">
              <a:solidFill>
                <a:srgbClr val="FFFFFF"/>
              </a:solidFill>
              <a:latin typeface="Helvetica"/>
            </a:endParaRPr>
          </a:p>
        </p:txBody>
      </p:sp>
      <p:sp>
        <p:nvSpPr>
          <p:cNvPr id="3" name="Slide Number Placeholder 2">
            <a:extLst>
              <a:ext uri="{FF2B5EF4-FFF2-40B4-BE49-F238E27FC236}">
                <a16:creationId xmlns:a16="http://schemas.microsoft.com/office/drawing/2014/main" id="{586E525A-F86F-4DB1-1083-2E37E1CE2B41}"/>
              </a:ext>
            </a:extLst>
          </p:cNvPr>
          <p:cNvSpPr>
            <a:spLocks noGrp="1"/>
          </p:cNvSpPr>
          <p:nvPr>
            <p:ph type="sldNum" sz="quarter" idx="11"/>
          </p:nvPr>
        </p:nvSpPr>
        <p:spPr/>
        <p:txBody>
          <a:bodyPr/>
          <a:lstStyle/>
          <a:p>
            <a:pPr defTabSz="685366"/>
            <a:fld id="{8368066F-241F-DA46-A244-6F6C08E1BFA8}" type="slidenum">
              <a:rPr lang="en-US">
                <a:latin typeface="Helvetica"/>
              </a:rPr>
              <a:pPr defTabSz="685366"/>
              <a:t>33</a:t>
            </a:fld>
            <a:endParaRPr lang="en-US">
              <a:latin typeface="Helvetica"/>
            </a:endParaRPr>
          </a:p>
        </p:txBody>
      </p:sp>
      <p:sp>
        <p:nvSpPr>
          <p:cNvPr id="5" name="Title 4">
            <a:extLst>
              <a:ext uri="{FF2B5EF4-FFF2-40B4-BE49-F238E27FC236}">
                <a16:creationId xmlns:a16="http://schemas.microsoft.com/office/drawing/2014/main" id="{D9549CBB-4729-801F-84CD-0928850D5855}"/>
              </a:ext>
            </a:extLst>
          </p:cNvPr>
          <p:cNvSpPr>
            <a:spLocks noGrp="1"/>
          </p:cNvSpPr>
          <p:nvPr>
            <p:ph type="title"/>
          </p:nvPr>
        </p:nvSpPr>
        <p:spPr>
          <a:xfrm>
            <a:off x="552362" y="730844"/>
            <a:ext cx="7308433" cy="950150"/>
          </a:xfrm>
        </p:spPr>
        <p:txBody>
          <a:bodyPr/>
          <a:lstStyle/>
          <a:p>
            <a:r>
              <a:rPr lang="en-US" sz="3197" dirty="0"/>
              <a:t>90-Day Follow-Up</a:t>
            </a:r>
            <a:br>
              <a:rPr lang="en-US" sz="3197" dirty="0">
                <a:solidFill>
                  <a:srgbClr val="2774AE"/>
                </a:solidFill>
              </a:rPr>
            </a:br>
            <a:endParaRPr lang="en-US" dirty="0"/>
          </a:p>
        </p:txBody>
      </p:sp>
      <p:graphicFrame>
        <p:nvGraphicFramePr>
          <p:cNvPr id="10" name="Table Placeholder 6">
            <a:extLst>
              <a:ext uri="{FF2B5EF4-FFF2-40B4-BE49-F238E27FC236}">
                <a16:creationId xmlns:a16="http://schemas.microsoft.com/office/drawing/2014/main" id="{3E9B5B7E-6D97-E39A-D797-0291284A23D3}"/>
              </a:ext>
            </a:extLst>
          </p:cNvPr>
          <p:cNvGraphicFramePr>
            <a:graphicFrameLocks noGrp="1"/>
          </p:cNvGraphicFramePr>
          <p:nvPr>
            <p:ph type="tbl" sz="quarter" idx="13"/>
          </p:nvPr>
        </p:nvGraphicFramePr>
        <p:xfrm>
          <a:off x="1282048" y="1416821"/>
          <a:ext cx="6851656" cy="2619844"/>
        </p:xfrm>
        <a:graphic>
          <a:graphicData uri="http://schemas.openxmlformats.org/drawingml/2006/table">
            <a:tbl>
              <a:tblPr firstRow="1">
                <a:tableStyleId>{5C22544A-7EE6-4342-B048-85BDC9FD1C3A}</a:tableStyleId>
              </a:tblPr>
              <a:tblGrid>
                <a:gridCol w="2740662">
                  <a:extLst>
                    <a:ext uri="{9D8B030D-6E8A-4147-A177-3AD203B41FA5}">
                      <a16:colId xmlns:a16="http://schemas.microsoft.com/office/drawing/2014/main" val="3871567158"/>
                    </a:ext>
                  </a:extLst>
                </a:gridCol>
                <a:gridCol w="2055497">
                  <a:extLst>
                    <a:ext uri="{9D8B030D-6E8A-4147-A177-3AD203B41FA5}">
                      <a16:colId xmlns:a16="http://schemas.microsoft.com/office/drawing/2014/main" val="217651101"/>
                    </a:ext>
                  </a:extLst>
                </a:gridCol>
                <a:gridCol w="2055497">
                  <a:extLst>
                    <a:ext uri="{9D8B030D-6E8A-4147-A177-3AD203B41FA5}">
                      <a16:colId xmlns:a16="http://schemas.microsoft.com/office/drawing/2014/main" val="324501064"/>
                    </a:ext>
                  </a:extLst>
                </a:gridCol>
              </a:tblGrid>
              <a:tr h="365422">
                <a:tc>
                  <a:txBody>
                    <a:bodyPr/>
                    <a:lstStyle/>
                    <a:p>
                      <a:pPr algn="ctr"/>
                      <a:r>
                        <a:rPr lang="en-US" sz="1400" dirty="0">
                          <a:solidFill>
                            <a:schemeClr val="tx1"/>
                          </a:solidFill>
                        </a:rPr>
                        <a:t>Enrollment </a:t>
                      </a:r>
                    </a:p>
                  </a:txBody>
                  <a:tcPr marL="365422" marR="0" marT="0" marB="0" anchor="ctr">
                    <a:lnL w="6350" cap="flat" cmpd="sng" algn="ctr">
                      <a:solidFill>
                        <a:srgbClr val="FFFFFF"/>
                      </a:solidFill>
                      <a:prstDash val="solid"/>
                      <a:round/>
                      <a:headEnd type="none" w="med" len="med"/>
                      <a:tailEnd type="none" w="med" len="med"/>
                    </a:lnL>
                    <a:lnR w="6350" cap="flat" cmpd="sng" algn="ctr">
                      <a:solidFill>
                        <a:srgbClr val="2774AE"/>
                      </a:solidFill>
                      <a:prstDash val="solid"/>
                      <a:round/>
                      <a:headEnd type="none" w="med" len="med"/>
                      <a:tailEnd type="none" w="med" len="med"/>
                    </a:lnR>
                    <a:lnT w="6350" cap="flat" cmpd="sng" algn="ctr">
                      <a:solidFill>
                        <a:srgbClr val="FFFFFF"/>
                      </a:solidFill>
                      <a:prstDash val="solid"/>
                      <a:round/>
                      <a:headEnd type="none" w="med" len="med"/>
                      <a:tailEnd type="none" w="med" len="med"/>
                    </a:lnT>
                    <a:lnB w="38100" cmpd="sng">
                      <a:noFill/>
                    </a:lnB>
                    <a:solidFill>
                      <a:schemeClr val="bg1">
                        <a:lumMod val="85000"/>
                      </a:schemeClr>
                    </a:solidFill>
                  </a:tcPr>
                </a:tc>
                <a:tc>
                  <a:txBody>
                    <a:bodyPr/>
                    <a:lstStyle/>
                    <a:p>
                      <a:pPr algn="ctr"/>
                      <a:r>
                        <a:rPr lang="en-US" sz="1400" dirty="0">
                          <a:solidFill>
                            <a:schemeClr val="tx1"/>
                          </a:solidFill>
                        </a:rPr>
                        <a:t>45-Day Follow-Up</a:t>
                      </a:r>
                    </a:p>
                  </a:txBody>
                  <a:tcPr marL="0" marR="0" marT="0" marB="0" anchor="ctr">
                    <a:lnL w="6350" cap="flat" cmpd="sng" algn="ctr">
                      <a:solidFill>
                        <a:srgbClr val="2774AE"/>
                      </a:solidFill>
                      <a:prstDash val="solid"/>
                      <a:round/>
                      <a:headEnd type="none" w="med" len="med"/>
                      <a:tailEnd type="none" w="med" len="med"/>
                    </a:lnL>
                    <a:lnR w="6350" cap="flat" cmpd="sng" algn="ctr">
                      <a:solidFill>
                        <a:srgbClr val="2774AE"/>
                      </a:solidFill>
                      <a:prstDash val="solid"/>
                      <a:round/>
                      <a:headEnd type="none" w="med" len="med"/>
                      <a:tailEnd type="none" w="med" len="med"/>
                    </a:lnR>
                    <a:lnT w="6350" cap="flat" cmpd="sng" algn="ctr">
                      <a:solidFill>
                        <a:srgbClr val="FFFFFF"/>
                      </a:solidFill>
                      <a:prstDash val="solid"/>
                      <a:round/>
                      <a:headEnd type="none" w="med" len="med"/>
                      <a:tailEnd type="none" w="med" len="med"/>
                    </a:lnT>
                    <a:lnB w="38100" cmpd="sng">
                      <a:noFill/>
                    </a:lnB>
                    <a:solidFill>
                      <a:schemeClr val="bg1">
                        <a:lumMod val="85000"/>
                      </a:schemeClr>
                    </a:solidFill>
                  </a:tcPr>
                </a:tc>
                <a:tc>
                  <a:txBody>
                    <a:bodyPr/>
                    <a:lstStyle/>
                    <a:p>
                      <a:pPr algn="ctr"/>
                      <a:r>
                        <a:rPr lang="en-US" sz="1400" dirty="0">
                          <a:solidFill>
                            <a:srgbClr val="2774AE"/>
                          </a:solidFill>
                        </a:rPr>
                        <a:t>90-Day Follow-Up</a:t>
                      </a:r>
                    </a:p>
                  </a:txBody>
                  <a:tcPr marL="0" marR="0" marT="0" marB="0" anchor="ctr">
                    <a:lnL w="6350" cap="flat" cmpd="sng" algn="ctr">
                      <a:solidFill>
                        <a:srgbClr val="2774AE"/>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38100" cmpd="sng">
                      <a:noFill/>
                    </a:lnB>
                    <a:solidFill>
                      <a:schemeClr val="bg1"/>
                    </a:solidFill>
                  </a:tcPr>
                </a:tc>
                <a:extLst>
                  <a:ext uri="{0D108BD9-81ED-4DB2-BD59-A6C34878D82A}">
                    <a16:rowId xmlns:a16="http://schemas.microsoft.com/office/drawing/2014/main" val="2980189649"/>
                  </a:ext>
                </a:extLst>
              </a:tr>
              <a:tr h="685166">
                <a:tc>
                  <a:txBody>
                    <a:bodyPr/>
                    <a:lstStyle/>
                    <a:p>
                      <a:r>
                        <a:rPr lang="en-US" sz="1300" kern="1200" dirty="0">
                          <a:solidFill>
                            <a:schemeClr val="tx1"/>
                          </a:solidFill>
                          <a:effectLst/>
                          <a:latin typeface="+mn-lt"/>
                          <a:ea typeface="+mn-ea"/>
                          <a:cs typeface="+mn-cs"/>
                        </a:rPr>
                        <a:t>Contact Information Form</a:t>
                      </a:r>
                    </a:p>
                  </a:txBody>
                  <a:tcPr marL="365422" marR="0" marT="45678" marB="0" anchor="ctr">
                    <a:lnL w="6350" cap="flat" cmpd="sng" algn="ctr">
                      <a:solidFill>
                        <a:srgbClr val="FFFFFF"/>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mpd="sng">
                      <a:noFill/>
                    </a:lnT>
                    <a:lnB w="63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400" dirty="0">
                          <a:solidFill>
                            <a:schemeClr val="tx1"/>
                          </a:solidFill>
                        </a:rPr>
                        <a:t>Telephone Follow-up Form</a:t>
                      </a:r>
                    </a:p>
                  </a:txBody>
                  <a:tcPr marL="0" marR="0" marT="45678"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mpd="sng">
                      <a:noFill/>
                    </a:lnT>
                    <a:lnB w="63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400" dirty="0">
                          <a:solidFill>
                            <a:schemeClr val="bg1"/>
                          </a:solidFill>
                        </a:rPr>
                        <a:t>Test results and </a:t>
                      </a:r>
                    </a:p>
                    <a:p>
                      <a:pPr algn="ctr"/>
                      <a:r>
                        <a:rPr lang="en-US" sz="1400" dirty="0">
                          <a:solidFill>
                            <a:schemeClr val="bg1"/>
                          </a:solidFill>
                        </a:rPr>
                        <a:t>Follow-up Form</a:t>
                      </a:r>
                    </a:p>
                    <a:p>
                      <a:pPr algn="ctr"/>
                      <a:endParaRPr lang="en-US" sz="1400" dirty="0">
                        <a:solidFill>
                          <a:schemeClr val="bg1"/>
                        </a:solidFill>
                      </a:endParaRPr>
                    </a:p>
                  </a:txBody>
                  <a:tcPr marL="0" marR="0" marT="45678" marB="0"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2780936"/>
                  </a:ext>
                </a:extLst>
              </a:tr>
              <a:tr h="472003">
                <a:tc rowSpan="2">
                  <a:txBody>
                    <a:bodyPr/>
                    <a:lstStyle/>
                    <a:p>
                      <a:pPr algn="l"/>
                      <a:r>
                        <a:rPr lang="en-US" sz="1400" dirty="0">
                          <a:solidFill>
                            <a:schemeClr val="tx1"/>
                          </a:solidFill>
                        </a:rPr>
                        <a:t>Enrollment Form </a:t>
                      </a:r>
                    </a:p>
                    <a:p>
                      <a:pPr algn="l"/>
                      <a:r>
                        <a:rPr lang="en-US" sz="1400" dirty="0">
                          <a:solidFill>
                            <a:schemeClr val="tx1"/>
                          </a:solidFill>
                        </a:rPr>
                        <a:t>– All Ages</a:t>
                      </a:r>
                    </a:p>
                    <a:p>
                      <a:pPr algn="l"/>
                      <a:r>
                        <a:rPr lang="en-US" sz="1400" dirty="0">
                          <a:solidFill>
                            <a:schemeClr val="tx1"/>
                          </a:solidFill>
                        </a:rPr>
                        <a:t>– 16 + Self Administered </a:t>
                      </a:r>
                    </a:p>
                  </a:txBody>
                  <a:tcPr marL="365422" marR="0" marT="45678" marB="0" anchor="ctr">
                    <a:lnL w="6350" cap="flat" cmpd="sng" algn="ctr">
                      <a:solidFill>
                        <a:srgbClr val="FFFFFF"/>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300" kern="1200" dirty="0">
                          <a:solidFill>
                            <a:schemeClr val="dk1"/>
                          </a:solidFill>
                          <a:effectLst/>
                          <a:latin typeface="+mn-lt"/>
                          <a:ea typeface="+mn-ea"/>
                          <a:cs typeface="+mn-cs"/>
                        </a:rPr>
                        <a:t>Test results and </a:t>
                      </a:r>
                    </a:p>
                    <a:p>
                      <a:pPr algn="ctr"/>
                      <a:r>
                        <a:rPr lang="en-US" sz="1300" kern="1200" dirty="0">
                          <a:solidFill>
                            <a:schemeClr val="dk1"/>
                          </a:solidFill>
                          <a:effectLst/>
                          <a:latin typeface="+mn-lt"/>
                          <a:ea typeface="+mn-ea"/>
                          <a:cs typeface="+mn-cs"/>
                        </a:rPr>
                        <a:t>Follow-up Form</a:t>
                      </a:r>
                    </a:p>
                  </a:txBody>
                  <a:tcPr marL="0" marR="0" marT="45678"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400" dirty="0">
                          <a:solidFill>
                            <a:schemeClr val="bg1"/>
                          </a:solidFill>
                        </a:rPr>
                        <a:t>If applicable, Healthcare Utilization Form</a:t>
                      </a:r>
                    </a:p>
                  </a:txBody>
                  <a:tcPr marL="0" marR="0" marT="45678" marB="0"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2851612"/>
                  </a:ext>
                </a:extLst>
              </a:tr>
              <a:tr h="365422">
                <a:tc vMerge="1">
                  <a:txBody>
                    <a:bodyPr/>
                    <a:lstStyle/>
                    <a:p>
                      <a:pPr algn="l"/>
                      <a:r>
                        <a:rPr lang="en-US" sz="1400" dirty="0">
                          <a:solidFill>
                            <a:schemeClr val="bg1"/>
                          </a:solidFill>
                        </a:rPr>
                        <a:t>Enrollment Form – 16 + </a:t>
                      </a:r>
                    </a:p>
                    <a:p>
                      <a:pPr algn="l"/>
                      <a:r>
                        <a:rPr lang="en-US" sz="1400" dirty="0">
                          <a:solidFill>
                            <a:schemeClr val="bg1"/>
                          </a:solidFill>
                        </a:rPr>
                        <a:t>Self Administered </a:t>
                      </a:r>
                    </a:p>
                  </a:txBody>
                  <a:tcPr marL="365760" marR="0" marB="0" anchor="ctr">
                    <a:lnL w="6350" cap="flat" cmpd="sng" algn="ctr">
                      <a:solidFill>
                        <a:srgbClr val="FFFFFF"/>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rowSpan="2">
                  <a:txBody>
                    <a:bodyPr/>
                    <a:lstStyle/>
                    <a:p>
                      <a:pPr algn="ctr"/>
                      <a:r>
                        <a:rPr lang="en-US" sz="1400" dirty="0">
                          <a:solidFill>
                            <a:schemeClr val="tx1"/>
                          </a:solidFill>
                        </a:rPr>
                        <a:t>If </a:t>
                      </a:r>
                      <a:r>
                        <a:rPr lang="en-US" sz="1400" dirty="0" err="1">
                          <a:solidFill>
                            <a:schemeClr val="tx1"/>
                          </a:solidFill>
                        </a:rPr>
                        <a:t>Mpox</a:t>
                      </a:r>
                      <a:r>
                        <a:rPr lang="en-US" sz="1400" dirty="0">
                          <a:solidFill>
                            <a:schemeClr val="tx1"/>
                          </a:solidFill>
                        </a:rPr>
                        <a:t> + </a:t>
                      </a:r>
                      <a:r>
                        <a:rPr lang="en-US" sz="1400" dirty="0">
                          <a:solidFill>
                            <a:schemeClr val="tx1"/>
                          </a:solidFill>
                          <a:sym typeface="Wingdings" panose="05000000000000000000" pitchFamily="2" charset="2"/>
                        </a:rPr>
                        <a:t> Healthcare Utilization Form</a:t>
                      </a:r>
                      <a:endParaRPr lang="en-US" sz="1400" dirty="0">
                        <a:solidFill>
                          <a:schemeClr val="tx1"/>
                        </a:solidFill>
                      </a:endParaRPr>
                    </a:p>
                  </a:txBody>
                  <a:tcPr marL="0" marR="0" marT="45678"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solidFill>
                      <a:schemeClr val="bg1">
                        <a:lumMod val="85000"/>
                      </a:schemeClr>
                    </a:solidFill>
                  </a:tcPr>
                </a:tc>
                <a:tc rowSpan="2">
                  <a:txBody>
                    <a:bodyPr/>
                    <a:lstStyle/>
                    <a:p>
                      <a:pPr algn="ctr"/>
                      <a:endParaRPr lang="en-US" sz="1400" dirty="0">
                        <a:solidFill>
                          <a:schemeClr val="bg1"/>
                        </a:solidFill>
                      </a:endParaRPr>
                    </a:p>
                  </a:txBody>
                  <a:tcPr marL="0" marR="0" marT="45678" marB="0"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89758339"/>
                  </a:ext>
                </a:extLst>
              </a:tr>
              <a:tr h="365422">
                <a:tc>
                  <a:txBody>
                    <a:bodyPr/>
                    <a:lstStyle/>
                    <a:p>
                      <a:pPr algn="l"/>
                      <a:r>
                        <a:rPr lang="en-US" sz="1400" dirty="0">
                          <a:solidFill>
                            <a:schemeClr val="tx1"/>
                          </a:solidFill>
                        </a:rPr>
                        <a:t>EMR Form 96 </a:t>
                      </a:r>
                      <a:r>
                        <a:rPr lang="en-US" sz="1400" dirty="0" err="1">
                          <a:solidFill>
                            <a:schemeClr val="tx1"/>
                          </a:solidFill>
                        </a:rPr>
                        <a:t>hrs</a:t>
                      </a:r>
                      <a:r>
                        <a:rPr lang="en-US" sz="1400" dirty="0">
                          <a:solidFill>
                            <a:schemeClr val="tx1"/>
                          </a:solidFill>
                        </a:rPr>
                        <a:t> </a:t>
                      </a:r>
                    </a:p>
                  </a:txBody>
                  <a:tcPr marL="365422" marR="0" marT="45678" marB="0" anchor="ctr">
                    <a:lnL w="6350" cap="flat" cmpd="sng" algn="ctr">
                      <a:solidFill>
                        <a:srgbClr val="FFFFFF"/>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solidFill>
                      <a:schemeClr val="bg1">
                        <a:lumMod val="85000"/>
                      </a:schemeClr>
                    </a:solidFill>
                  </a:tcPr>
                </a:tc>
                <a:tc vMerge="1">
                  <a:txBody>
                    <a:bodyPr/>
                    <a:lstStyle/>
                    <a:p>
                      <a:pPr algn="ctr"/>
                      <a:endParaRPr lang="en-US" sz="1400" dirty="0">
                        <a:solidFill>
                          <a:schemeClr val="bg1"/>
                        </a:solidFill>
                      </a:endParaRPr>
                    </a:p>
                  </a:txBody>
                  <a:tcPr marL="0" marR="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noFill/>
                  </a:tcPr>
                </a:tc>
                <a:tc vMerge="1">
                  <a:txBody>
                    <a:bodyPr/>
                    <a:lstStyle/>
                    <a:p>
                      <a:pPr algn="ctr"/>
                      <a:endParaRPr lang="en-US" sz="1400" dirty="0">
                        <a:solidFill>
                          <a:schemeClr val="bg1"/>
                        </a:solidFill>
                      </a:endParaRPr>
                    </a:p>
                  </a:txBody>
                  <a:tcPr marL="0" marR="0" marB="0"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86133237"/>
                  </a:ext>
                </a:extLst>
              </a:tr>
              <a:tr h="365422">
                <a:tc>
                  <a:txBody>
                    <a:bodyPr/>
                    <a:lstStyle/>
                    <a:p>
                      <a:pPr algn="ctr"/>
                      <a:r>
                        <a:rPr lang="en-US" sz="1400" b="1" dirty="0">
                          <a:solidFill>
                            <a:schemeClr val="tx1"/>
                          </a:solidFill>
                        </a:rPr>
                        <a:t> Everyone</a:t>
                      </a:r>
                    </a:p>
                  </a:txBody>
                  <a:tcPr marL="365422" marR="0" marT="45678" marB="0" anchor="ctr">
                    <a:lnL w="6350" cap="flat" cmpd="sng" algn="ctr">
                      <a:solidFill>
                        <a:srgbClr val="FFFFFF"/>
                      </a:solidFill>
                      <a:prstDash val="solid"/>
                      <a:round/>
                      <a:headEnd type="none" w="med" len="med"/>
                      <a:tailEnd type="none" w="med" len="med"/>
                    </a:lnL>
                    <a:lnR w="6350" cap="flat" cmpd="sng" algn="ctr">
                      <a:solidFill>
                        <a:srgbClr val="FEFFFF"/>
                      </a:solidFill>
                      <a:prstDash val="solid"/>
                      <a:round/>
                      <a:headEnd type="none" w="med" len="med"/>
                      <a:tailEnd type="none" w="med" len="med"/>
                    </a:lnR>
                    <a:lnT w="12700" cmpd="sng">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400" b="1" dirty="0">
                          <a:solidFill>
                            <a:schemeClr val="tx1"/>
                          </a:solidFill>
                        </a:rPr>
                        <a:t>Everyone</a:t>
                      </a:r>
                    </a:p>
                  </a:txBody>
                  <a:tcPr marL="0" marR="0" marT="45678" marB="0" anchor="ctr">
                    <a:lnL w="6350" cap="flat" cmpd="sng" algn="ctr">
                      <a:solidFill>
                        <a:srgbClr val="FEFFFF"/>
                      </a:solidFill>
                      <a:prstDash val="solid"/>
                      <a:round/>
                      <a:headEnd type="none" w="med" len="med"/>
                      <a:tailEnd type="none" w="med" len="med"/>
                    </a:lnL>
                    <a:lnR w="6350" cap="flat" cmpd="sng" algn="ctr">
                      <a:solidFill>
                        <a:srgbClr val="FEFFFF"/>
                      </a:solidFill>
                      <a:prstDash val="solid"/>
                      <a:round/>
                      <a:headEnd type="none" w="med" len="med"/>
                      <a:tailEnd type="none" w="med" len="med"/>
                    </a:lnR>
                    <a:lnT w="12700" cmpd="sng">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400" b="1" dirty="0" err="1">
                          <a:solidFill>
                            <a:srgbClr val="2774AE"/>
                          </a:solidFill>
                        </a:rPr>
                        <a:t>Mpox</a:t>
                      </a:r>
                      <a:r>
                        <a:rPr lang="en-US" sz="1400" b="1" dirty="0">
                          <a:solidFill>
                            <a:srgbClr val="2774AE"/>
                          </a:solidFill>
                        </a:rPr>
                        <a:t>+ AND Symptoms </a:t>
                      </a:r>
                    </a:p>
                  </a:txBody>
                  <a:tcPr marL="0" marR="0" marT="45678" marB="0" anchor="ctr">
                    <a:lnL w="6350" cap="flat" cmpd="sng" algn="ctr">
                      <a:solidFill>
                        <a:srgbClr val="FE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mpd="sng">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100"/>
                    </a:solidFill>
                  </a:tcPr>
                </a:tc>
                <a:extLst>
                  <a:ext uri="{0D108BD9-81ED-4DB2-BD59-A6C34878D82A}">
                    <a16:rowId xmlns:a16="http://schemas.microsoft.com/office/drawing/2014/main" val="3110572506"/>
                  </a:ext>
                </a:extLst>
              </a:tr>
            </a:tbl>
          </a:graphicData>
        </a:graphic>
      </p:graphicFrame>
    </p:spTree>
    <p:extLst>
      <p:ext uri="{BB962C8B-B14F-4D97-AF65-F5344CB8AC3E}">
        <p14:creationId xmlns:p14="http://schemas.microsoft.com/office/powerpoint/2010/main" val="9454173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8EE59B-AE30-CDBD-2E49-8285AA4F2232}"/>
              </a:ext>
            </a:extLst>
          </p:cNvPr>
          <p:cNvSpPr>
            <a:spLocks noGrp="1"/>
          </p:cNvSpPr>
          <p:nvPr>
            <p:ph type="dt" sz="half" idx="10"/>
          </p:nvPr>
        </p:nvSpPr>
        <p:spPr/>
        <p:txBody>
          <a:bodyPr/>
          <a:lstStyle/>
          <a:p>
            <a:pPr defTabSz="685366"/>
            <a:fld id="{E0FEE916-4345-5544-8832-7AFCC454991A}" type="datetime4">
              <a:rPr lang="en-US" sz="1349">
                <a:solidFill>
                  <a:srgbClr val="FFFFFF"/>
                </a:solidFill>
                <a:latin typeface="Helvetica"/>
              </a:rPr>
              <a:pPr defTabSz="685366"/>
              <a:t>May 26, 2023</a:t>
            </a:fld>
            <a:endParaRPr lang="en-US" sz="1349">
              <a:solidFill>
                <a:srgbClr val="FFFFFF"/>
              </a:solidFill>
              <a:latin typeface="Helvetica"/>
            </a:endParaRPr>
          </a:p>
        </p:txBody>
      </p:sp>
      <p:sp>
        <p:nvSpPr>
          <p:cNvPr id="3" name="Slide Number Placeholder 2">
            <a:extLst>
              <a:ext uri="{FF2B5EF4-FFF2-40B4-BE49-F238E27FC236}">
                <a16:creationId xmlns:a16="http://schemas.microsoft.com/office/drawing/2014/main" id="{586E525A-F86F-4DB1-1083-2E37E1CE2B41}"/>
              </a:ext>
            </a:extLst>
          </p:cNvPr>
          <p:cNvSpPr>
            <a:spLocks noGrp="1"/>
          </p:cNvSpPr>
          <p:nvPr>
            <p:ph type="sldNum" sz="quarter" idx="11"/>
          </p:nvPr>
        </p:nvSpPr>
        <p:spPr/>
        <p:txBody>
          <a:bodyPr/>
          <a:lstStyle/>
          <a:p>
            <a:pPr defTabSz="685366"/>
            <a:fld id="{8368066F-241F-DA46-A244-6F6C08E1BFA8}" type="slidenum">
              <a:rPr lang="en-US">
                <a:latin typeface="Helvetica"/>
              </a:rPr>
              <a:pPr defTabSz="685366"/>
              <a:t>34</a:t>
            </a:fld>
            <a:endParaRPr lang="en-US">
              <a:latin typeface="Helvetica"/>
            </a:endParaRPr>
          </a:p>
        </p:txBody>
      </p:sp>
      <p:sp>
        <p:nvSpPr>
          <p:cNvPr id="5" name="Title 4">
            <a:extLst>
              <a:ext uri="{FF2B5EF4-FFF2-40B4-BE49-F238E27FC236}">
                <a16:creationId xmlns:a16="http://schemas.microsoft.com/office/drawing/2014/main" id="{D9549CBB-4729-801F-84CD-0928850D5855}"/>
              </a:ext>
            </a:extLst>
          </p:cNvPr>
          <p:cNvSpPr>
            <a:spLocks noGrp="1"/>
          </p:cNvSpPr>
          <p:nvPr>
            <p:ph type="title"/>
          </p:nvPr>
        </p:nvSpPr>
        <p:spPr>
          <a:xfrm>
            <a:off x="552362" y="730844"/>
            <a:ext cx="7308433" cy="950150"/>
          </a:xfrm>
        </p:spPr>
        <p:txBody>
          <a:bodyPr/>
          <a:lstStyle/>
          <a:p>
            <a:r>
              <a:rPr lang="en-US" sz="3197" dirty="0"/>
              <a:t>90-Day Follow-Up</a:t>
            </a:r>
            <a:br>
              <a:rPr lang="en-US" sz="3197" dirty="0">
                <a:solidFill>
                  <a:srgbClr val="2774AE"/>
                </a:solidFill>
              </a:rPr>
            </a:br>
            <a:endParaRPr lang="en-US" dirty="0"/>
          </a:p>
        </p:txBody>
      </p:sp>
      <p:graphicFrame>
        <p:nvGraphicFramePr>
          <p:cNvPr id="10" name="Table Placeholder 6">
            <a:extLst>
              <a:ext uri="{FF2B5EF4-FFF2-40B4-BE49-F238E27FC236}">
                <a16:creationId xmlns:a16="http://schemas.microsoft.com/office/drawing/2014/main" id="{3E9B5B7E-6D97-E39A-D797-0291284A23D3}"/>
              </a:ext>
            </a:extLst>
          </p:cNvPr>
          <p:cNvGraphicFramePr>
            <a:graphicFrameLocks noGrp="1"/>
          </p:cNvGraphicFramePr>
          <p:nvPr>
            <p:ph type="tbl" sz="quarter" idx="13"/>
            <p:extLst>
              <p:ext uri="{D42A27DB-BD31-4B8C-83A1-F6EECF244321}">
                <p14:modId xmlns:p14="http://schemas.microsoft.com/office/powerpoint/2010/main" val="1216113753"/>
              </p:ext>
            </p:extLst>
          </p:nvPr>
        </p:nvGraphicFramePr>
        <p:xfrm>
          <a:off x="672039" y="1720366"/>
          <a:ext cx="2055497" cy="2619843"/>
        </p:xfrm>
        <a:graphic>
          <a:graphicData uri="http://schemas.openxmlformats.org/drawingml/2006/table">
            <a:tbl>
              <a:tblPr firstRow="1">
                <a:tableStyleId>{5C22544A-7EE6-4342-B048-85BDC9FD1C3A}</a:tableStyleId>
              </a:tblPr>
              <a:tblGrid>
                <a:gridCol w="2055497">
                  <a:extLst>
                    <a:ext uri="{9D8B030D-6E8A-4147-A177-3AD203B41FA5}">
                      <a16:colId xmlns:a16="http://schemas.microsoft.com/office/drawing/2014/main" val="324501064"/>
                    </a:ext>
                  </a:extLst>
                </a:gridCol>
              </a:tblGrid>
              <a:tr h="365422">
                <a:tc>
                  <a:txBody>
                    <a:bodyPr/>
                    <a:lstStyle/>
                    <a:p>
                      <a:pPr algn="ctr"/>
                      <a:r>
                        <a:rPr lang="en-US" sz="1400" dirty="0">
                          <a:solidFill>
                            <a:srgbClr val="2774AE"/>
                          </a:solidFill>
                        </a:rPr>
                        <a:t>90-Day Follow-Up</a:t>
                      </a:r>
                    </a:p>
                  </a:txBody>
                  <a:tcPr marL="0" marR="0" marT="0" marB="0" anchor="ctr">
                    <a:lnL w="6350" cap="flat" cmpd="sng" algn="ctr">
                      <a:solidFill>
                        <a:srgbClr val="2774AE"/>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38100" cmpd="sng">
                      <a:noFill/>
                    </a:lnB>
                    <a:solidFill>
                      <a:schemeClr val="bg1"/>
                    </a:solidFill>
                  </a:tcPr>
                </a:tc>
                <a:extLst>
                  <a:ext uri="{0D108BD9-81ED-4DB2-BD59-A6C34878D82A}">
                    <a16:rowId xmlns:a16="http://schemas.microsoft.com/office/drawing/2014/main" val="2980189649"/>
                  </a:ext>
                </a:extLst>
              </a:tr>
              <a:tr h="685166">
                <a:tc>
                  <a:txBody>
                    <a:bodyPr/>
                    <a:lstStyle/>
                    <a:p>
                      <a:pPr algn="ctr"/>
                      <a:r>
                        <a:rPr lang="en-US" sz="1400" dirty="0">
                          <a:solidFill>
                            <a:schemeClr val="bg1"/>
                          </a:solidFill>
                          <a:highlight>
                            <a:srgbClr val="00FF00"/>
                          </a:highlight>
                        </a:rPr>
                        <a:t>Test results and </a:t>
                      </a:r>
                    </a:p>
                    <a:p>
                      <a:pPr algn="ctr"/>
                      <a:r>
                        <a:rPr lang="en-US" sz="1400" dirty="0">
                          <a:solidFill>
                            <a:schemeClr val="bg1"/>
                          </a:solidFill>
                          <a:highlight>
                            <a:srgbClr val="00FF00"/>
                          </a:highlight>
                        </a:rPr>
                        <a:t>Follow-up Form</a:t>
                      </a:r>
                    </a:p>
                    <a:p>
                      <a:pPr algn="ctr"/>
                      <a:endParaRPr lang="en-US" sz="1400" dirty="0">
                        <a:solidFill>
                          <a:schemeClr val="bg1"/>
                        </a:solidFill>
                      </a:endParaRPr>
                    </a:p>
                  </a:txBody>
                  <a:tcPr marL="0" marR="0" marT="45678" marB="0"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2780936"/>
                  </a:ext>
                </a:extLst>
              </a:tr>
              <a:tr h="472003">
                <a:tc>
                  <a:txBody>
                    <a:bodyPr/>
                    <a:lstStyle/>
                    <a:p>
                      <a:pPr algn="ctr"/>
                      <a:r>
                        <a:rPr lang="en-US" sz="1400" dirty="0">
                          <a:solidFill>
                            <a:schemeClr val="bg1"/>
                          </a:solidFill>
                        </a:rPr>
                        <a:t>If applicable, Healthcare Utilization Form</a:t>
                      </a:r>
                    </a:p>
                  </a:txBody>
                  <a:tcPr marL="0" marR="0" marT="45678" marB="0"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2851612"/>
                  </a:ext>
                </a:extLst>
              </a:tr>
              <a:tr h="730843">
                <a:tc>
                  <a:txBody>
                    <a:bodyPr/>
                    <a:lstStyle/>
                    <a:p>
                      <a:pPr algn="ctr"/>
                      <a:endParaRPr lang="en-US" sz="1400" dirty="0">
                        <a:solidFill>
                          <a:schemeClr val="bg1"/>
                        </a:solidFill>
                      </a:endParaRPr>
                    </a:p>
                  </a:txBody>
                  <a:tcPr marL="0" marR="0" marT="45678" marB="0"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89758339"/>
                  </a:ext>
                </a:extLst>
              </a:tr>
              <a:tr h="365422">
                <a:tc>
                  <a:txBody>
                    <a:bodyPr/>
                    <a:lstStyle/>
                    <a:p>
                      <a:pPr algn="ctr"/>
                      <a:r>
                        <a:rPr lang="en-US" sz="1400" b="1" dirty="0" err="1">
                          <a:solidFill>
                            <a:srgbClr val="2774AE"/>
                          </a:solidFill>
                        </a:rPr>
                        <a:t>Mpox</a:t>
                      </a:r>
                      <a:r>
                        <a:rPr lang="en-US" sz="1400" b="1" dirty="0">
                          <a:solidFill>
                            <a:srgbClr val="2774AE"/>
                          </a:solidFill>
                        </a:rPr>
                        <a:t>+ AND Symptoms </a:t>
                      </a:r>
                    </a:p>
                  </a:txBody>
                  <a:tcPr marL="0" marR="0" marT="45678" marB="0" anchor="ctr">
                    <a:lnL w="6350" cap="flat" cmpd="sng" algn="ctr">
                      <a:solidFill>
                        <a:srgbClr val="FE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mpd="sng">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100"/>
                    </a:solidFill>
                  </a:tcPr>
                </a:tc>
                <a:extLst>
                  <a:ext uri="{0D108BD9-81ED-4DB2-BD59-A6C34878D82A}">
                    <a16:rowId xmlns:a16="http://schemas.microsoft.com/office/drawing/2014/main" val="3110572506"/>
                  </a:ext>
                </a:extLst>
              </a:tr>
            </a:tbl>
          </a:graphicData>
        </a:graphic>
      </p:graphicFrame>
      <p:pic>
        <p:nvPicPr>
          <p:cNvPr id="6" name="Picture 5">
            <a:extLst>
              <a:ext uri="{FF2B5EF4-FFF2-40B4-BE49-F238E27FC236}">
                <a16:creationId xmlns:a16="http://schemas.microsoft.com/office/drawing/2014/main" id="{757B2884-FC63-A3B1-D4D2-44D56F0E219B}"/>
              </a:ext>
            </a:extLst>
          </p:cNvPr>
          <p:cNvPicPr>
            <a:picLocks noChangeAspect="1"/>
          </p:cNvPicPr>
          <p:nvPr/>
        </p:nvPicPr>
        <p:blipFill>
          <a:blip r:embed="rId2"/>
          <a:stretch>
            <a:fillRect/>
          </a:stretch>
        </p:blipFill>
        <p:spPr>
          <a:xfrm>
            <a:off x="4075237" y="224741"/>
            <a:ext cx="4762151" cy="2471584"/>
          </a:xfrm>
          <a:prstGeom prst="rect">
            <a:avLst/>
          </a:prstGeom>
        </p:spPr>
      </p:pic>
      <p:pic>
        <p:nvPicPr>
          <p:cNvPr id="8" name="Picture 7">
            <a:extLst>
              <a:ext uri="{FF2B5EF4-FFF2-40B4-BE49-F238E27FC236}">
                <a16:creationId xmlns:a16="http://schemas.microsoft.com/office/drawing/2014/main" id="{568A7F45-7F1C-2384-58F4-F990638E0034}"/>
              </a:ext>
            </a:extLst>
          </p:cNvPr>
          <p:cNvPicPr>
            <a:picLocks noChangeAspect="1"/>
          </p:cNvPicPr>
          <p:nvPr/>
        </p:nvPicPr>
        <p:blipFill>
          <a:blip r:embed="rId3"/>
          <a:stretch>
            <a:fillRect/>
          </a:stretch>
        </p:blipFill>
        <p:spPr>
          <a:xfrm>
            <a:off x="2478033" y="403323"/>
            <a:ext cx="5911233" cy="3420180"/>
          </a:xfrm>
          <a:prstGeom prst="rect">
            <a:avLst/>
          </a:prstGeom>
        </p:spPr>
      </p:pic>
      <p:pic>
        <p:nvPicPr>
          <p:cNvPr id="11" name="Picture 10">
            <a:extLst>
              <a:ext uri="{FF2B5EF4-FFF2-40B4-BE49-F238E27FC236}">
                <a16:creationId xmlns:a16="http://schemas.microsoft.com/office/drawing/2014/main" id="{E059F8A7-6366-6E1A-CC01-062031BA9414}"/>
              </a:ext>
            </a:extLst>
          </p:cNvPr>
          <p:cNvPicPr>
            <a:picLocks noChangeAspect="1"/>
          </p:cNvPicPr>
          <p:nvPr/>
        </p:nvPicPr>
        <p:blipFill>
          <a:blip r:embed="rId4"/>
          <a:stretch>
            <a:fillRect/>
          </a:stretch>
        </p:blipFill>
        <p:spPr>
          <a:xfrm>
            <a:off x="2879323" y="3193815"/>
            <a:ext cx="4943940" cy="537384"/>
          </a:xfrm>
          <a:prstGeom prst="rect">
            <a:avLst/>
          </a:prstGeom>
        </p:spPr>
      </p:pic>
      <p:cxnSp>
        <p:nvCxnSpPr>
          <p:cNvPr id="12" name="Straight Connector 11">
            <a:extLst>
              <a:ext uri="{FF2B5EF4-FFF2-40B4-BE49-F238E27FC236}">
                <a16:creationId xmlns:a16="http://schemas.microsoft.com/office/drawing/2014/main" id="{B21FE1FD-8BEA-41E3-5497-6D02B27F970B}"/>
              </a:ext>
            </a:extLst>
          </p:cNvPr>
          <p:cNvCxnSpPr>
            <a:cxnSpLocks/>
          </p:cNvCxnSpPr>
          <p:nvPr/>
        </p:nvCxnSpPr>
        <p:spPr>
          <a:xfrm>
            <a:off x="4218837" y="2784443"/>
            <a:ext cx="1841702" cy="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6" name="Straight Arrow Connector 15">
            <a:extLst>
              <a:ext uri="{FF2B5EF4-FFF2-40B4-BE49-F238E27FC236}">
                <a16:creationId xmlns:a16="http://schemas.microsoft.com/office/drawing/2014/main" id="{E358287E-93BC-99C0-7776-D9905873C8E9}"/>
              </a:ext>
            </a:extLst>
          </p:cNvPr>
          <p:cNvCxnSpPr/>
          <p:nvPr/>
        </p:nvCxnSpPr>
        <p:spPr>
          <a:xfrm>
            <a:off x="2651493" y="3505363"/>
            <a:ext cx="469911"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7668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8EE59B-AE30-CDBD-2E49-8285AA4F2232}"/>
              </a:ext>
            </a:extLst>
          </p:cNvPr>
          <p:cNvSpPr>
            <a:spLocks noGrp="1"/>
          </p:cNvSpPr>
          <p:nvPr>
            <p:ph type="dt" sz="half" idx="10"/>
          </p:nvPr>
        </p:nvSpPr>
        <p:spPr/>
        <p:txBody>
          <a:bodyPr/>
          <a:lstStyle/>
          <a:p>
            <a:pPr defTabSz="685366"/>
            <a:fld id="{E0FEE916-4345-5544-8832-7AFCC454991A}" type="datetime4">
              <a:rPr lang="en-US" sz="1349">
                <a:solidFill>
                  <a:srgbClr val="FFFFFF"/>
                </a:solidFill>
                <a:latin typeface="Helvetica"/>
              </a:rPr>
              <a:pPr defTabSz="685366"/>
              <a:t>May 26, 2023</a:t>
            </a:fld>
            <a:endParaRPr lang="en-US" sz="1349">
              <a:solidFill>
                <a:srgbClr val="FFFFFF"/>
              </a:solidFill>
              <a:latin typeface="Helvetica"/>
            </a:endParaRPr>
          </a:p>
        </p:txBody>
      </p:sp>
      <p:sp>
        <p:nvSpPr>
          <p:cNvPr id="3" name="Slide Number Placeholder 2">
            <a:extLst>
              <a:ext uri="{FF2B5EF4-FFF2-40B4-BE49-F238E27FC236}">
                <a16:creationId xmlns:a16="http://schemas.microsoft.com/office/drawing/2014/main" id="{586E525A-F86F-4DB1-1083-2E37E1CE2B41}"/>
              </a:ext>
            </a:extLst>
          </p:cNvPr>
          <p:cNvSpPr>
            <a:spLocks noGrp="1"/>
          </p:cNvSpPr>
          <p:nvPr>
            <p:ph type="sldNum" sz="quarter" idx="11"/>
          </p:nvPr>
        </p:nvSpPr>
        <p:spPr/>
        <p:txBody>
          <a:bodyPr/>
          <a:lstStyle/>
          <a:p>
            <a:pPr defTabSz="685366"/>
            <a:fld id="{8368066F-241F-DA46-A244-6F6C08E1BFA8}" type="slidenum">
              <a:rPr lang="en-US">
                <a:latin typeface="Helvetica"/>
              </a:rPr>
              <a:pPr defTabSz="685366"/>
              <a:t>35</a:t>
            </a:fld>
            <a:endParaRPr lang="en-US">
              <a:latin typeface="Helvetica"/>
            </a:endParaRPr>
          </a:p>
        </p:txBody>
      </p:sp>
      <p:sp>
        <p:nvSpPr>
          <p:cNvPr id="5" name="Title 4">
            <a:extLst>
              <a:ext uri="{FF2B5EF4-FFF2-40B4-BE49-F238E27FC236}">
                <a16:creationId xmlns:a16="http://schemas.microsoft.com/office/drawing/2014/main" id="{D9549CBB-4729-801F-84CD-0928850D5855}"/>
              </a:ext>
            </a:extLst>
          </p:cNvPr>
          <p:cNvSpPr>
            <a:spLocks noGrp="1"/>
          </p:cNvSpPr>
          <p:nvPr>
            <p:ph type="title"/>
          </p:nvPr>
        </p:nvSpPr>
        <p:spPr>
          <a:xfrm>
            <a:off x="552362" y="730844"/>
            <a:ext cx="7308433" cy="950150"/>
          </a:xfrm>
        </p:spPr>
        <p:txBody>
          <a:bodyPr/>
          <a:lstStyle/>
          <a:p>
            <a:r>
              <a:rPr lang="en-US" sz="3197" dirty="0"/>
              <a:t>90-Day Follow-Up</a:t>
            </a:r>
            <a:br>
              <a:rPr lang="en-US" sz="3197" dirty="0">
                <a:solidFill>
                  <a:srgbClr val="2774AE"/>
                </a:solidFill>
              </a:rPr>
            </a:br>
            <a:endParaRPr lang="en-US" dirty="0"/>
          </a:p>
        </p:txBody>
      </p:sp>
      <p:graphicFrame>
        <p:nvGraphicFramePr>
          <p:cNvPr id="10" name="Table Placeholder 6">
            <a:extLst>
              <a:ext uri="{FF2B5EF4-FFF2-40B4-BE49-F238E27FC236}">
                <a16:creationId xmlns:a16="http://schemas.microsoft.com/office/drawing/2014/main" id="{3E9B5B7E-6D97-E39A-D797-0291284A23D3}"/>
              </a:ext>
            </a:extLst>
          </p:cNvPr>
          <p:cNvGraphicFramePr>
            <a:graphicFrameLocks noGrp="1"/>
          </p:cNvGraphicFramePr>
          <p:nvPr>
            <p:ph type="tbl" sz="quarter" idx="13"/>
            <p:extLst>
              <p:ext uri="{D42A27DB-BD31-4B8C-83A1-F6EECF244321}">
                <p14:modId xmlns:p14="http://schemas.microsoft.com/office/powerpoint/2010/main" val="3996802361"/>
              </p:ext>
            </p:extLst>
          </p:nvPr>
        </p:nvGraphicFramePr>
        <p:xfrm>
          <a:off x="672039" y="1720366"/>
          <a:ext cx="2055497" cy="2619251"/>
        </p:xfrm>
        <a:graphic>
          <a:graphicData uri="http://schemas.openxmlformats.org/drawingml/2006/table">
            <a:tbl>
              <a:tblPr firstRow="1">
                <a:tableStyleId>{5C22544A-7EE6-4342-B048-85BDC9FD1C3A}</a:tableStyleId>
              </a:tblPr>
              <a:tblGrid>
                <a:gridCol w="2055497">
                  <a:extLst>
                    <a:ext uri="{9D8B030D-6E8A-4147-A177-3AD203B41FA5}">
                      <a16:colId xmlns:a16="http://schemas.microsoft.com/office/drawing/2014/main" val="324501064"/>
                    </a:ext>
                  </a:extLst>
                </a:gridCol>
              </a:tblGrid>
              <a:tr h="365422">
                <a:tc>
                  <a:txBody>
                    <a:bodyPr/>
                    <a:lstStyle/>
                    <a:p>
                      <a:pPr algn="ctr"/>
                      <a:r>
                        <a:rPr lang="en-US" sz="1400" dirty="0">
                          <a:solidFill>
                            <a:srgbClr val="2774AE"/>
                          </a:solidFill>
                        </a:rPr>
                        <a:t>90-Day Follow-Up</a:t>
                      </a:r>
                    </a:p>
                  </a:txBody>
                  <a:tcPr marL="0" marR="0" marT="0" marB="0" anchor="ctr">
                    <a:lnL w="6350" cap="flat" cmpd="sng" algn="ctr">
                      <a:solidFill>
                        <a:srgbClr val="2774AE"/>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38100" cmpd="sng">
                      <a:noFill/>
                    </a:lnB>
                    <a:solidFill>
                      <a:schemeClr val="bg1"/>
                    </a:solidFill>
                  </a:tcPr>
                </a:tc>
                <a:extLst>
                  <a:ext uri="{0D108BD9-81ED-4DB2-BD59-A6C34878D82A}">
                    <a16:rowId xmlns:a16="http://schemas.microsoft.com/office/drawing/2014/main" val="2980189649"/>
                  </a:ext>
                </a:extLst>
              </a:tr>
              <a:tr h="685166">
                <a:tc>
                  <a:txBody>
                    <a:bodyPr/>
                    <a:lstStyle/>
                    <a:p>
                      <a:pPr algn="ctr"/>
                      <a:r>
                        <a:rPr lang="en-US" sz="1400" dirty="0">
                          <a:solidFill>
                            <a:schemeClr val="bg1"/>
                          </a:solidFill>
                          <a:highlight>
                            <a:srgbClr val="00FF00"/>
                          </a:highlight>
                        </a:rPr>
                        <a:t>Test results and </a:t>
                      </a:r>
                    </a:p>
                    <a:p>
                      <a:pPr algn="ctr"/>
                      <a:r>
                        <a:rPr lang="en-US" sz="1400" dirty="0">
                          <a:solidFill>
                            <a:schemeClr val="bg1"/>
                          </a:solidFill>
                          <a:highlight>
                            <a:srgbClr val="00FF00"/>
                          </a:highlight>
                        </a:rPr>
                        <a:t>Follow-up Form</a:t>
                      </a:r>
                    </a:p>
                  </a:txBody>
                  <a:tcPr marL="0" marR="0" marT="45678" marB="0"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2780936"/>
                  </a:ext>
                </a:extLst>
              </a:tr>
              <a:tr h="472003">
                <a:tc>
                  <a:txBody>
                    <a:bodyPr/>
                    <a:lstStyle/>
                    <a:p>
                      <a:pPr algn="ctr"/>
                      <a:r>
                        <a:rPr lang="en-US" sz="1400" dirty="0">
                          <a:solidFill>
                            <a:schemeClr val="bg1"/>
                          </a:solidFill>
                        </a:rPr>
                        <a:t>If applicable, Healthcare Utilization Form</a:t>
                      </a:r>
                    </a:p>
                  </a:txBody>
                  <a:tcPr marL="0" marR="0" marT="45678" marB="0"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2851612"/>
                  </a:ext>
                </a:extLst>
              </a:tr>
              <a:tr h="730843">
                <a:tc>
                  <a:txBody>
                    <a:bodyPr/>
                    <a:lstStyle/>
                    <a:p>
                      <a:pPr algn="ctr"/>
                      <a:endParaRPr lang="en-US" sz="1400" dirty="0">
                        <a:solidFill>
                          <a:schemeClr val="bg1"/>
                        </a:solidFill>
                      </a:endParaRPr>
                    </a:p>
                  </a:txBody>
                  <a:tcPr marL="0" marR="0" marT="45678" marB="0"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89758339"/>
                  </a:ext>
                </a:extLst>
              </a:tr>
              <a:tr h="365422">
                <a:tc>
                  <a:txBody>
                    <a:bodyPr/>
                    <a:lstStyle/>
                    <a:p>
                      <a:pPr algn="ctr"/>
                      <a:r>
                        <a:rPr lang="en-US" sz="1400" b="1" dirty="0" err="1">
                          <a:solidFill>
                            <a:srgbClr val="2774AE"/>
                          </a:solidFill>
                        </a:rPr>
                        <a:t>Mpox</a:t>
                      </a:r>
                      <a:r>
                        <a:rPr lang="en-US" sz="1400" b="1" dirty="0">
                          <a:solidFill>
                            <a:srgbClr val="2774AE"/>
                          </a:solidFill>
                        </a:rPr>
                        <a:t>+ AND Symptoms </a:t>
                      </a:r>
                    </a:p>
                  </a:txBody>
                  <a:tcPr marL="0" marR="0" marT="45678" marB="0" anchor="ctr">
                    <a:lnL w="6350" cap="flat" cmpd="sng" algn="ctr">
                      <a:solidFill>
                        <a:srgbClr val="FE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mpd="sng">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100"/>
                    </a:solidFill>
                  </a:tcPr>
                </a:tc>
                <a:extLst>
                  <a:ext uri="{0D108BD9-81ED-4DB2-BD59-A6C34878D82A}">
                    <a16:rowId xmlns:a16="http://schemas.microsoft.com/office/drawing/2014/main" val="3110572506"/>
                  </a:ext>
                </a:extLst>
              </a:tr>
            </a:tbl>
          </a:graphicData>
        </a:graphic>
      </p:graphicFrame>
      <p:pic>
        <p:nvPicPr>
          <p:cNvPr id="7" name="Picture 6">
            <a:extLst>
              <a:ext uri="{FF2B5EF4-FFF2-40B4-BE49-F238E27FC236}">
                <a16:creationId xmlns:a16="http://schemas.microsoft.com/office/drawing/2014/main" id="{2BB71561-B5B9-00E6-5AD1-E89C13884E37}"/>
              </a:ext>
            </a:extLst>
          </p:cNvPr>
          <p:cNvPicPr>
            <a:picLocks noChangeAspect="1"/>
          </p:cNvPicPr>
          <p:nvPr/>
        </p:nvPicPr>
        <p:blipFill>
          <a:blip r:embed="rId2"/>
          <a:stretch>
            <a:fillRect/>
          </a:stretch>
        </p:blipFill>
        <p:spPr>
          <a:xfrm>
            <a:off x="3001566" y="2534723"/>
            <a:ext cx="6018709" cy="2006236"/>
          </a:xfrm>
          <a:prstGeom prst="rect">
            <a:avLst/>
          </a:prstGeom>
        </p:spPr>
      </p:pic>
      <p:pic>
        <p:nvPicPr>
          <p:cNvPr id="9" name="Picture 8">
            <a:extLst>
              <a:ext uri="{FF2B5EF4-FFF2-40B4-BE49-F238E27FC236}">
                <a16:creationId xmlns:a16="http://schemas.microsoft.com/office/drawing/2014/main" id="{CB73D14B-1B2A-CF30-CA01-1339F4BDBC31}"/>
              </a:ext>
            </a:extLst>
          </p:cNvPr>
          <p:cNvPicPr>
            <a:picLocks noChangeAspect="1"/>
          </p:cNvPicPr>
          <p:nvPr/>
        </p:nvPicPr>
        <p:blipFill>
          <a:blip r:embed="rId3"/>
          <a:stretch>
            <a:fillRect/>
          </a:stretch>
        </p:blipFill>
        <p:spPr>
          <a:xfrm>
            <a:off x="4119017" y="131343"/>
            <a:ext cx="4762151" cy="2092710"/>
          </a:xfrm>
          <a:prstGeom prst="rect">
            <a:avLst/>
          </a:prstGeom>
        </p:spPr>
      </p:pic>
      <p:cxnSp>
        <p:nvCxnSpPr>
          <p:cNvPr id="14" name="Straight Arrow Connector 13">
            <a:extLst>
              <a:ext uri="{FF2B5EF4-FFF2-40B4-BE49-F238E27FC236}">
                <a16:creationId xmlns:a16="http://schemas.microsoft.com/office/drawing/2014/main" id="{9357D14B-3FAA-5F80-39A4-FCE7F3689460}"/>
              </a:ext>
            </a:extLst>
          </p:cNvPr>
          <p:cNvCxnSpPr/>
          <p:nvPr/>
        </p:nvCxnSpPr>
        <p:spPr>
          <a:xfrm flipH="1">
            <a:off x="7371036" y="4296331"/>
            <a:ext cx="1001115"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546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8EE59B-AE30-CDBD-2E49-8285AA4F2232}"/>
              </a:ext>
            </a:extLst>
          </p:cNvPr>
          <p:cNvSpPr>
            <a:spLocks noGrp="1"/>
          </p:cNvSpPr>
          <p:nvPr>
            <p:ph type="dt" sz="half" idx="10"/>
          </p:nvPr>
        </p:nvSpPr>
        <p:spPr/>
        <p:txBody>
          <a:bodyPr/>
          <a:lstStyle/>
          <a:p>
            <a:pPr defTabSz="685366"/>
            <a:fld id="{E0FEE916-4345-5544-8832-7AFCC454991A}" type="datetime4">
              <a:rPr lang="en-US" sz="1349">
                <a:solidFill>
                  <a:srgbClr val="FFFFFF"/>
                </a:solidFill>
                <a:latin typeface="Helvetica"/>
              </a:rPr>
              <a:pPr defTabSz="685366"/>
              <a:t>May 26, 2023</a:t>
            </a:fld>
            <a:endParaRPr lang="en-US" sz="1349">
              <a:solidFill>
                <a:srgbClr val="FFFFFF"/>
              </a:solidFill>
              <a:latin typeface="Helvetica"/>
            </a:endParaRPr>
          </a:p>
        </p:txBody>
      </p:sp>
      <p:sp>
        <p:nvSpPr>
          <p:cNvPr id="3" name="Slide Number Placeholder 2">
            <a:extLst>
              <a:ext uri="{FF2B5EF4-FFF2-40B4-BE49-F238E27FC236}">
                <a16:creationId xmlns:a16="http://schemas.microsoft.com/office/drawing/2014/main" id="{586E525A-F86F-4DB1-1083-2E37E1CE2B41}"/>
              </a:ext>
            </a:extLst>
          </p:cNvPr>
          <p:cNvSpPr>
            <a:spLocks noGrp="1"/>
          </p:cNvSpPr>
          <p:nvPr>
            <p:ph type="sldNum" sz="quarter" idx="11"/>
          </p:nvPr>
        </p:nvSpPr>
        <p:spPr/>
        <p:txBody>
          <a:bodyPr/>
          <a:lstStyle/>
          <a:p>
            <a:pPr defTabSz="685366"/>
            <a:fld id="{8368066F-241F-DA46-A244-6F6C08E1BFA8}" type="slidenum">
              <a:rPr lang="en-US">
                <a:latin typeface="Helvetica"/>
              </a:rPr>
              <a:pPr defTabSz="685366"/>
              <a:t>36</a:t>
            </a:fld>
            <a:endParaRPr lang="en-US">
              <a:latin typeface="Helvetica"/>
            </a:endParaRPr>
          </a:p>
        </p:txBody>
      </p:sp>
      <p:sp>
        <p:nvSpPr>
          <p:cNvPr id="5" name="Title 4">
            <a:extLst>
              <a:ext uri="{FF2B5EF4-FFF2-40B4-BE49-F238E27FC236}">
                <a16:creationId xmlns:a16="http://schemas.microsoft.com/office/drawing/2014/main" id="{D9549CBB-4729-801F-84CD-0928850D5855}"/>
              </a:ext>
            </a:extLst>
          </p:cNvPr>
          <p:cNvSpPr>
            <a:spLocks noGrp="1"/>
          </p:cNvSpPr>
          <p:nvPr>
            <p:ph type="title"/>
          </p:nvPr>
        </p:nvSpPr>
        <p:spPr>
          <a:xfrm>
            <a:off x="552362" y="730844"/>
            <a:ext cx="7308433" cy="950150"/>
          </a:xfrm>
        </p:spPr>
        <p:txBody>
          <a:bodyPr/>
          <a:lstStyle/>
          <a:p>
            <a:r>
              <a:rPr lang="en-US" sz="3197" dirty="0"/>
              <a:t>90-Day Follow-Up</a:t>
            </a:r>
            <a:br>
              <a:rPr lang="en-US" sz="3197" dirty="0">
                <a:solidFill>
                  <a:srgbClr val="2774AE"/>
                </a:solidFill>
              </a:rPr>
            </a:br>
            <a:endParaRPr lang="en-US" dirty="0"/>
          </a:p>
        </p:txBody>
      </p:sp>
      <p:graphicFrame>
        <p:nvGraphicFramePr>
          <p:cNvPr id="10" name="Table Placeholder 6">
            <a:extLst>
              <a:ext uri="{FF2B5EF4-FFF2-40B4-BE49-F238E27FC236}">
                <a16:creationId xmlns:a16="http://schemas.microsoft.com/office/drawing/2014/main" id="{3E9B5B7E-6D97-E39A-D797-0291284A23D3}"/>
              </a:ext>
            </a:extLst>
          </p:cNvPr>
          <p:cNvGraphicFramePr>
            <a:graphicFrameLocks noGrp="1"/>
          </p:cNvGraphicFramePr>
          <p:nvPr>
            <p:ph type="tbl" sz="quarter" idx="13"/>
            <p:extLst>
              <p:ext uri="{D42A27DB-BD31-4B8C-83A1-F6EECF244321}">
                <p14:modId xmlns:p14="http://schemas.microsoft.com/office/powerpoint/2010/main" val="134246840"/>
              </p:ext>
            </p:extLst>
          </p:nvPr>
        </p:nvGraphicFramePr>
        <p:xfrm>
          <a:off x="672039" y="1720366"/>
          <a:ext cx="2055497" cy="2619843"/>
        </p:xfrm>
        <a:graphic>
          <a:graphicData uri="http://schemas.openxmlformats.org/drawingml/2006/table">
            <a:tbl>
              <a:tblPr firstRow="1">
                <a:tableStyleId>{5C22544A-7EE6-4342-B048-85BDC9FD1C3A}</a:tableStyleId>
              </a:tblPr>
              <a:tblGrid>
                <a:gridCol w="2055497">
                  <a:extLst>
                    <a:ext uri="{9D8B030D-6E8A-4147-A177-3AD203B41FA5}">
                      <a16:colId xmlns:a16="http://schemas.microsoft.com/office/drawing/2014/main" val="324501064"/>
                    </a:ext>
                  </a:extLst>
                </a:gridCol>
              </a:tblGrid>
              <a:tr h="365422">
                <a:tc>
                  <a:txBody>
                    <a:bodyPr/>
                    <a:lstStyle/>
                    <a:p>
                      <a:pPr algn="ctr"/>
                      <a:r>
                        <a:rPr lang="en-US" sz="1400" dirty="0">
                          <a:solidFill>
                            <a:srgbClr val="2774AE"/>
                          </a:solidFill>
                        </a:rPr>
                        <a:t>90-Day Follow-Up</a:t>
                      </a:r>
                    </a:p>
                  </a:txBody>
                  <a:tcPr marL="0" marR="0" marT="0" marB="0" anchor="ctr">
                    <a:lnL w="6350" cap="flat" cmpd="sng" algn="ctr">
                      <a:solidFill>
                        <a:srgbClr val="2774AE"/>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38100" cmpd="sng">
                      <a:noFill/>
                    </a:lnB>
                    <a:solidFill>
                      <a:schemeClr val="bg1"/>
                    </a:solidFill>
                  </a:tcPr>
                </a:tc>
                <a:extLst>
                  <a:ext uri="{0D108BD9-81ED-4DB2-BD59-A6C34878D82A}">
                    <a16:rowId xmlns:a16="http://schemas.microsoft.com/office/drawing/2014/main" val="2980189649"/>
                  </a:ext>
                </a:extLst>
              </a:tr>
              <a:tr h="685166">
                <a:tc>
                  <a:txBody>
                    <a:bodyPr/>
                    <a:lstStyle/>
                    <a:p>
                      <a:pPr algn="ctr"/>
                      <a:r>
                        <a:rPr lang="en-US" sz="1400" dirty="0">
                          <a:solidFill>
                            <a:schemeClr val="bg1"/>
                          </a:solidFill>
                        </a:rPr>
                        <a:t>Test results and </a:t>
                      </a:r>
                    </a:p>
                    <a:p>
                      <a:pPr algn="ctr"/>
                      <a:r>
                        <a:rPr lang="en-US" sz="1400" dirty="0">
                          <a:solidFill>
                            <a:schemeClr val="bg1"/>
                          </a:solidFill>
                        </a:rPr>
                        <a:t>Follow-up Form</a:t>
                      </a:r>
                    </a:p>
                    <a:p>
                      <a:pPr algn="ctr"/>
                      <a:endParaRPr lang="en-US" sz="1400" dirty="0">
                        <a:solidFill>
                          <a:schemeClr val="bg1"/>
                        </a:solidFill>
                      </a:endParaRPr>
                    </a:p>
                  </a:txBody>
                  <a:tcPr marL="0" marR="0" marT="45678" marB="0"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2780936"/>
                  </a:ext>
                </a:extLst>
              </a:tr>
              <a:tr h="472003">
                <a:tc>
                  <a:txBody>
                    <a:bodyPr/>
                    <a:lstStyle/>
                    <a:p>
                      <a:pPr algn="ctr"/>
                      <a:r>
                        <a:rPr lang="en-US" sz="1400" dirty="0">
                          <a:solidFill>
                            <a:schemeClr val="bg1"/>
                          </a:solidFill>
                          <a:highlight>
                            <a:srgbClr val="00FF00"/>
                          </a:highlight>
                        </a:rPr>
                        <a:t>If applicable, Healthcare Utilization Form</a:t>
                      </a:r>
                    </a:p>
                  </a:txBody>
                  <a:tcPr marL="0" marR="0" marT="45678" marB="0"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2851612"/>
                  </a:ext>
                </a:extLst>
              </a:tr>
              <a:tr h="730843">
                <a:tc>
                  <a:txBody>
                    <a:bodyPr/>
                    <a:lstStyle/>
                    <a:p>
                      <a:pPr algn="ctr"/>
                      <a:endParaRPr lang="en-US" sz="1400" dirty="0">
                        <a:solidFill>
                          <a:schemeClr val="bg1"/>
                        </a:solidFill>
                      </a:endParaRPr>
                    </a:p>
                  </a:txBody>
                  <a:tcPr marL="0" marR="0" marT="45678" marB="0"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89758339"/>
                  </a:ext>
                </a:extLst>
              </a:tr>
              <a:tr h="365422">
                <a:tc>
                  <a:txBody>
                    <a:bodyPr/>
                    <a:lstStyle/>
                    <a:p>
                      <a:pPr algn="ctr"/>
                      <a:r>
                        <a:rPr lang="en-US" sz="1400" b="1" dirty="0" err="1">
                          <a:solidFill>
                            <a:srgbClr val="2774AE"/>
                          </a:solidFill>
                        </a:rPr>
                        <a:t>Mpox</a:t>
                      </a:r>
                      <a:r>
                        <a:rPr lang="en-US" sz="1400" b="1" dirty="0">
                          <a:solidFill>
                            <a:srgbClr val="2774AE"/>
                          </a:solidFill>
                        </a:rPr>
                        <a:t>+ AND Symptoms </a:t>
                      </a:r>
                    </a:p>
                  </a:txBody>
                  <a:tcPr marL="0" marR="0" marT="45678" marB="0" anchor="ctr">
                    <a:lnL w="6350" cap="flat" cmpd="sng" algn="ctr">
                      <a:solidFill>
                        <a:srgbClr val="FE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mpd="sng">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100"/>
                    </a:solidFill>
                  </a:tcPr>
                </a:tc>
                <a:extLst>
                  <a:ext uri="{0D108BD9-81ED-4DB2-BD59-A6C34878D82A}">
                    <a16:rowId xmlns:a16="http://schemas.microsoft.com/office/drawing/2014/main" val="3110572506"/>
                  </a:ext>
                </a:extLst>
              </a:tr>
            </a:tbl>
          </a:graphicData>
        </a:graphic>
      </p:graphicFrame>
      <p:pic>
        <p:nvPicPr>
          <p:cNvPr id="6" name="Picture 5">
            <a:extLst>
              <a:ext uri="{FF2B5EF4-FFF2-40B4-BE49-F238E27FC236}">
                <a16:creationId xmlns:a16="http://schemas.microsoft.com/office/drawing/2014/main" id="{54E539DE-3983-0988-8CA5-F870EF2D4164}"/>
              </a:ext>
            </a:extLst>
          </p:cNvPr>
          <p:cNvPicPr>
            <a:picLocks noChangeAspect="1"/>
          </p:cNvPicPr>
          <p:nvPr/>
        </p:nvPicPr>
        <p:blipFill>
          <a:blip r:embed="rId2"/>
          <a:stretch>
            <a:fillRect/>
          </a:stretch>
        </p:blipFill>
        <p:spPr>
          <a:xfrm>
            <a:off x="3120320" y="1347821"/>
            <a:ext cx="5628344" cy="2991400"/>
          </a:xfrm>
          <a:prstGeom prst="rect">
            <a:avLst/>
          </a:prstGeom>
        </p:spPr>
      </p:pic>
    </p:spTree>
    <p:extLst>
      <p:ext uri="{BB962C8B-B14F-4D97-AF65-F5344CB8AC3E}">
        <p14:creationId xmlns:p14="http://schemas.microsoft.com/office/powerpoint/2010/main" val="10849347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217A795-3FF2-4345-8B4A-E567983A2CB3}"/>
              </a:ext>
            </a:extLst>
          </p:cNvPr>
          <p:cNvSpPr>
            <a:spLocks noGrp="1"/>
          </p:cNvSpPr>
          <p:nvPr>
            <p:ph type="dt" sz="half" idx="10"/>
          </p:nvPr>
        </p:nvSpPr>
        <p:spPr/>
        <p:txBody>
          <a:bodyPr/>
          <a:lstStyle/>
          <a:p>
            <a:pPr defTabSz="685366"/>
            <a:fld id="{38B1CFB8-CCEF-1C4E-AF8D-CAC2ECA0C0D3}" type="datetime4">
              <a:rPr lang="en-US" sz="1349">
                <a:solidFill>
                  <a:srgbClr val="FFFFFF"/>
                </a:solidFill>
                <a:latin typeface="Helvetica"/>
              </a:rPr>
              <a:pPr defTabSz="685366"/>
              <a:t>May 26, 2023</a:t>
            </a:fld>
            <a:endParaRPr lang="en-US" sz="1349">
              <a:solidFill>
                <a:srgbClr val="FFFFFF"/>
              </a:solidFill>
              <a:latin typeface="Helvetica"/>
            </a:endParaRPr>
          </a:p>
        </p:txBody>
      </p:sp>
      <p:sp>
        <p:nvSpPr>
          <p:cNvPr id="4" name="Slide Number Placeholder 3">
            <a:extLst>
              <a:ext uri="{FF2B5EF4-FFF2-40B4-BE49-F238E27FC236}">
                <a16:creationId xmlns:a16="http://schemas.microsoft.com/office/drawing/2014/main" id="{495CCD84-C1BF-A041-A9A0-26787E2DD95C}"/>
              </a:ext>
            </a:extLst>
          </p:cNvPr>
          <p:cNvSpPr>
            <a:spLocks noGrp="1"/>
          </p:cNvSpPr>
          <p:nvPr>
            <p:ph type="sldNum" sz="quarter" idx="11"/>
          </p:nvPr>
        </p:nvSpPr>
        <p:spPr/>
        <p:txBody>
          <a:bodyPr/>
          <a:lstStyle/>
          <a:p>
            <a:pPr defTabSz="685366"/>
            <a:fld id="{8368066F-241F-DA46-A244-6F6C08E1BFA8}" type="slidenum">
              <a:rPr lang="en-US">
                <a:latin typeface="Helvetica"/>
              </a:rPr>
              <a:pPr defTabSz="685366"/>
              <a:t>37</a:t>
            </a:fld>
            <a:endParaRPr lang="en-US">
              <a:latin typeface="Helvetica"/>
            </a:endParaRPr>
          </a:p>
        </p:txBody>
      </p:sp>
      <p:sp>
        <p:nvSpPr>
          <p:cNvPr id="2" name="Title 1">
            <a:extLst>
              <a:ext uri="{FF2B5EF4-FFF2-40B4-BE49-F238E27FC236}">
                <a16:creationId xmlns:a16="http://schemas.microsoft.com/office/drawing/2014/main" id="{258E3AB8-E0C4-D946-82FA-F9ADCBB5FE71}"/>
              </a:ext>
            </a:extLst>
          </p:cNvPr>
          <p:cNvSpPr>
            <a:spLocks noGrp="1"/>
          </p:cNvSpPr>
          <p:nvPr>
            <p:ph type="title"/>
          </p:nvPr>
        </p:nvSpPr>
        <p:spPr>
          <a:xfrm>
            <a:off x="552362" y="730844"/>
            <a:ext cx="7308433" cy="507361"/>
          </a:xfrm>
        </p:spPr>
        <p:txBody>
          <a:bodyPr/>
          <a:lstStyle/>
          <a:p>
            <a:r>
              <a:rPr lang="en-US" dirty="0"/>
              <a:t>Data Collection Forms: Overview</a:t>
            </a:r>
          </a:p>
        </p:txBody>
      </p:sp>
      <p:graphicFrame>
        <p:nvGraphicFramePr>
          <p:cNvPr id="7" name="Table Placeholder 6">
            <a:extLst>
              <a:ext uri="{FF2B5EF4-FFF2-40B4-BE49-F238E27FC236}">
                <a16:creationId xmlns:a16="http://schemas.microsoft.com/office/drawing/2014/main" id="{89F6AAAA-888C-2C4E-B127-3A9BF3829718}"/>
              </a:ext>
            </a:extLst>
          </p:cNvPr>
          <p:cNvGraphicFramePr>
            <a:graphicFrameLocks noGrp="1"/>
          </p:cNvGraphicFramePr>
          <p:nvPr>
            <p:ph type="tbl" sz="quarter" idx="13"/>
          </p:nvPr>
        </p:nvGraphicFramePr>
        <p:xfrm>
          <a:off x="1282048" y="1416821"/>
          <a:ext cx="6851656" cy="2817386"/>
        </p:xfrm>
        <a:graphic>
          <a:graphicData uri="http://schemas.openxmlformats.org/drawingml/2006/table">
            <a:tbl>
              <a:tblPr firstRow="1">
                <a:tableStyleId>{5C22544A-7EE6-4342-B048-85BDC9FD1C3A}</a:tableStyleId>
              </a:tblPr>
              <a:tblGrid>
                <a:gridCol w="2740662">
                  <a:extLst>
                    <a:ext uri="{9D8B030D-6E8A-4147-A177-3AD203B41FA5}">
                      <a16:colId xmlns:a16="http://schemas.microsoft.com/office/drawing/2014/main" val="3871567158"/>
                    </a:ext>
                  </a:extLst>
                </a:gridCol>
                <a:gridCol w="2055497">
                  <a:extLst>
                    <a:ext uri="{9D8B030D-6E8A-4147-A177-3AD203B41FA5}">
                      <a16:colId xmlns:a16="http://schemas.microsoft.com/office/drawing/2014/main" val="217651101"/>
                    </a:ext>
                  </a:extLst>
                </a:gridCol>
                <a:gridCol w="2055497">
                  <a:extLst>
                    <a:ext uri="{9D8B030D-6E8A-4147-A177-3AD203B41FA5}">
                      <a16:colId xmlns:a16="http://schemas.microsoft.com/office/drawing/2014/main" val="324501064"/>
                    </a:ext>
                  </a:extLst>
                </a:gridCol>
              </a:tblGrid>
              <a:tr h="365422">
                <a:tc>
                  <a:txBody>
                    <a:bodyPr/>
                    <a:lstStyle/>
                    <a:p>
                      <a:pPr algn="ctr"/>
                      <a:r>
                        <a:rPr lang="en-US" sz="1400" dirty="0">
                          <a:solidFill>
                            <a:srgbClr val="2774AE"/>
                          </a:solidFill>
                        </a:rPr>
                        <a:t>Enrollment </a:t>
                      </a:r>
                    </a:p>
                  </a:txBody>
                  <a:tcPr marL="365422" marR="0" marT="0" marB="0" anchor="ctr">
                    <a:lnL w="6350" cap="flat" cmpd="sng" algn="ctr">
                      <a:solidFill>
                        <a:srgbClr val="FFFFFF"/>
                      </a:solidFill>
                      <a:prstDash val="solid"/>
                      <a:round/>
                      <a:headEnd type="none" w="med" len="med"/>
                      <a:tailEnd type="none" w="med" len="med"/>
                    </a:lnL>
                    <a:lnR w="6350" cap="flat" cmpd="sng" algn="ctr">
                      <a:solidFill>
                        <a:srgbClr val="2774AE"/>
                      </a:solidFill>
                      <a:prstDash val="solid"/>
                      <a:round/>
                      <a:headEnd type="none" w="med" len="med"/>
                      <a:tailEnd type="none" w="med" len="med"/>
                    </a:lnR>
                    <a:lnT w="6350" cap="flat" cmpd="sng" algn="ctr">
                      <a:solidFill>
                        <a:srgbClr val="FFFFFF"/>
                      </a:solidFill>
                      <a:prstDash val="solid"/>
                      <a:round/>
                      <a:headEnd type="none" w="med" len="med"/>
                      <a:tailEnd type="none" w="med" len="med"/>
                    </a:lnT>
                    <a:lnB w="38100" cmpd="sng">
                      <a:noFill/>
                    </a:lnB>
                    <a:solidFill>
                      <a:schemeClr val="bg1"/>
                    </a:solidFill>
                  </a:tcPr>
                </a:tc>
                <a:tc>
                  <a:txBody>
                    <a:bodyPr/>
                    <a:lstStyle/>
                    <a:p>
                      <a:pPr algn="ctr"/>
                      <a:r>
                        <a:rPr lang="en-US" sz="1400" dirty="0">
                          <a:solidFill>
                            <a:srgbClr val="2774AE"/>
                          </a:solidFill>
                        </a:rPr>
                        <a:t>45-Day Follow-Up</a:t>
                      </a:r>
                    </a:p>
                  </a:txBody>
                  <a:tcPr marL="0" marR="0" marT="0" marB="0" anchor="ctr">
                    <a:lnL w="6350" cap="flat" cmpd="sng" algn="ctr">
                      <a:solidFill>
                        <a:srgbClr val="2774AE"/>
                      </a:solidFill>
                      <a:prstDash val="solid"/>
                      <a:round/>
                      <a:headEnd type="none" w="med" len="med"/>
                      <a:tailEnd type="none" w="med" len="med"/>
                    </a:lnL>
                    <a:lnR w="6350" cap="flat" cmpd="sng" algn="ctr">
                      <a:solidFill>
                        <a:srgbClr val="2774AE"/>
                      </a:solidFill>
                      <a:prstDash val="solid"/>
                      <a:round/>
                      <a:headEnd type="none" w="med" len="med"/>
                      <a:tailEnd type="none" w="med" len="med"/>
                    </a:lnR>
                    <a:lnT w="6350" cap="flat" cmpd="sng" algn="ctr">
                      <a:solidFill>
                        <a:srgbClr val="FFFFFF"/>
                      </a:solidFill>
                      <a:prstDash val="solid"/>
                      <a:round/>
                      <a:headEnd type="none" w="med" len="med"/>
                      <a:tailEnd type="none" w="med" len="med"/>
                    </a:lnT>
                    <a:lnB w="38100" cmpd="sng">
                      <a:noFill/>
                    </a:lnB>
                    <a:solidFill>
                      <a:schemeClr val="bg1"/>
                    </a:solidFill>
                  </a:tcPr>
                </a:tc>
                <a:tc>
                  <a:txBody>
                    <a:bodyPr/>
                    <a:lstStyle/>
                    <a:p>
                      <a:pPr algn="ctr"/>
                      <a:r>
                        <a:rPr lang="en-US" sz="1400" dirty="0">
                          <a:solidFill>
                            <a:srgbClr val="2774AE"/>
                          </a:solidFill>
                        </a:rPr>
                        <a:t>90-Day Follow-Up</a:t>
                      </a:r>
                    </a:p>
                  </a:txBody>
                  <a:tcPr marL="0" marR="0" marT="0" marB="0" anchor="ctr">
                    <a:lnL w="6350" cap="flat" cmpd="sng" algn="ctr">
                      <a:solidFill>
                        <a:srgbClr val="2774AE"/>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38100" cmpd="sng">
                      <a:noFill/>
                    </a:lnB>
                    <a:solidFill>
                      <a:schemeClr val="bg1"/>
                    </a:solidFill>
                  </a:tcPr>
                </a:tc>
                <a:extLst>
                  <a:ext uri="{0D108BD9-81ED-4DB2-BD59-A6C34878D82A}">
                    <a16:rowId xmlns:a16="http://schemas.microsoft.com/office/drawing/2014/main" val="2980189649"/>
                  </a:ext>
                </a:extLst>
              </a:tr>
              <a:tr h="685166">
                <a:tc>
                  <a:txBody>
                    <a:bodyPr/>
                    <a:lstStyle/>
                    <a:p>
                      <a:r>
                        <a:rPr lang="en-US" sz="1300" kern="1200" dirty="0">
                          <a:solidFill>
                            <a:schemeClr val="dk1"/>
                          </a:solidFill>
                          <a:effectLst/>
                          <a:latin typeface="+mn-lt"/>
                          <a:ea typeface="+mn-ea"/>
                          <a:cs typeface="+mn-cs"/>
                        </a:rPr>
                        <a:t>Contact Information Form</a:t>
                      </a:r>
                    </a:p>
                  </a:txBody>
                  <a:tcPr marL="365422" marR="0" marT="45678" marB="0" anchor="ctr">
                    <a:lnL w="6350" cap="flat" cmpd="sng" algn="ctr">
                      <a:solidFill>
                        <a:srgbClr val="FFFFFF"/>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mpd="sng">
                      <a:noFill/>
                    </a:lnT>
                    <a:lnB w="6350" cap="flat" cmpd="sng" algn="ctr">
                      <a:solidFill>
                        <a:schemeClr val="bg1"/>
                      </a:solidFill>
                      <a:prstDash val="solid"/>
                      <a:round/>
                      <a:headEnd type="none" w="med" len="med"/>
                      <a:tailEnd type="none" w="med" len="med"/>
                    </a:lnB>
                    <a:noFill/>
                  </a:tcPr>
                </a:tc>
                <a:tc>
                  <a:txBody>
                    <a:bodyPr/>
                    <a:lstStyle/>
                    <a:p>
                      <a:pPr algn="ctr"/>
                      <a:r>
                        <a:rPr lang="en-US" sz="1400" dirty="0">
                          <a:solidFill>
                            <a:schemeClr val="bg1"/>
                          </a:solidFill>
                        </a:rPr>
                        <a:t>Telephone Follow-up Form</a:t>
                      </a:r>
                    </a:p>
                  </a:txBody>
                  <a:tcPr marL="0" marR="0" marT="45678"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mpd="sng">
                      <a:noFill/>
                    </a:lnT>
                    <a:lnB w="6350" cap="flat" cmpd="sng" algn="ctr">
                      <a:solidFill>
                        <a:schemeClr val="bg1"/>
                      </a:solidFill>
                      <a:prstDash val="solid"/>
                      <a:round/>
                      <a:headEnd type="none" w="med" len="med"/>
                      <a:tailEnd type="none" w="med" len="med"/>
                    </a:lnB>
                    <a:noFill/>
                  </a:tcPr>
                </a:tc>
                <a:tc>
                  <a:txBody>
                    <a:bodyPr/>
                    <a:lstStyle/>
                    <a:p>
                      <a:pPr algn="ctr"/>
                      <a:r>
                        <a:rPr lang="en-US" sz="1400" dirty="0">
                          <a:solidFill>
                            <a:schemeClr val="bg1"/>
                          </a:solidFill>
                        </a:rPr>
                        <a:t>Test results and </a:t>
                      </a:r>
                    </a:p>
                    <a:p>
                      <a:pPr algn="ctr"/>
                      <a:r>
                        <a:rPr lang="en-US" sz="1400" dirty="0">
                          <a:solidFill>
                            <a:schemeClr val="bg1"/>
                          </a:solidFill>
                        </a:rPr>
                        <a:t>Follow-up Form</a:t>
                      </a:r>
                    </a:p>
                    <a:p>
                      <a:pPr algn="ctr"/>
                      <a:endParaRPr lang="en-US" sz="1400" dirty="0">
                        <a:solidFill>
                          <a:schemeClr val="bg1"/>
                        </a:solidFill>
                      </a:endParaRPr>
                    </a:p>
                  </a:txBody>
                  <a:tcPr marL="0" marR="0" marT="45678" marB="0"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2780936"/>
                  </a:ext>
                </a:extLst>
              </a:tr>
              <a:tr h="669940">
                <a:tc rowSpan="2">
                  <a:txBody>
                    <a:bodyPr/>
                    <a:lstStyle/>
                    <a:p>
                      <a:pPr algn="l"/>
                      <a:r>
                        <a:rPr lang="en-US" sz="1400" dirty="0">
                          <a:solidFill>
                            <a:schemeClr val="bg1"/>
                          </a:solidFill>
                        </a:rPr>
                        <a:t>Enrollment Form </a:t>
                      </a:r>
                    </a:p>
                    <a:p>
                      <a:pPr algn="l"/>
                      <a:r>
                        <a:rPr lang="en-US" sz="1400" dirty="0">
                          <a:solidFill>
                            <a:schemeClr val="bg1"/>
                          </a:solidFill>
                        </a:rPr>
                        <a:t>– All Ages</a:t>
                      </a:r>
                    </a:p>
                    <a:p>
                      <a:pPr algn="l"/>
                      <a:r>
                        <a:rPr lang="en-US" sz="1400" dirty="0">
                          <a:solidFill>
                            <a:schemeClr val="bg1"/>
                          </a:solidFill>
                        </a:rPr>
                        <a:t>– 16 + Self Administered </a:t>
                      </a:r>
                    </a:p>
                  </a:txBody>
                  <a:tcPr marL="365422" marR="0" marT="45678" marB="0" anchor="ctr">
                    <a:lnL w="6350" cap="flat" cmpd="sng" algn="ctr">
                      <a:solidFill>
                        <a:srgbClr val="FFFFFF"/>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r>
                        <a:rPr lang="en-US" sz="1300" kern="1200" dirty="0">
                          <a:solidFill>
                            <a:schemeClr val="dk1"/>
                          </a:solidFill>
                          <a:effectLst/>
                          <a:latin typeface="+mn-lt"/>
                          <a:ea typeface="+mn-ea"/>
                          <a:cs typeface="+mn-cs"/>
                        </a:rPr>
                        <a:t>Test results and </a:t>
                      </a:r>
                    </a:p>
                    <a:p>
                      <a:pPr algn="ctr"/>
                      <a:r>
                        <a:rPr lang="en-US" sz="1300" kern="1200" dirty="0">
                          <a:solidFill>
                            <a:schemeClr val="dk1"/>
                          </a:solidFill>
                          <a:effectLst/>
                          <a:latin typeface="+mn-lt"/>
                          <a:ea typeface="+mn-ea"/>
                          <a:cs typeface="+mn-cs"/>
                        </a:rPr>
                        <a:t>Follow-up Form</a:t>
                      </a:r>
                    </a:p>
                    <a:p>
                      <a:pPr algn="ctr"/>
                      <a:endParaRPr lang="en-US" sz="1400" dirty="0">
                        <a:solidFill>
                          <a:schemeClr val="bg1"/>
                        </a:solidFill>
                      </a:endParaRPr>
                    </a:p>
                  </a:txBody>
                  <a:tcPr marL="0" marR="0" marT="45678"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r>
                        <a:rPr lang="en-US" sz="1400" dirty="0">
                          <a:solidFill>
                            <a:schemeClr val="bg1"/>
                          </a:solidFill>
                        </a:rPr>
                        <a:t>If applicable, Healthcare Utilization Form</a:t>
                      </a:r>
                    </a:p>
                  </a:txBody>
                  <a:tcPr marL="0" marR="0" marT="45678" marB="0"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2851612"/>
                  </a:ext>
                </a:extLst>
              </a:tr>
              <a:tr h="365422">
                <a:tc vMerge="1">
                  <a:txBody>
                    <a:bodyPr/>
                    <a:lstStyle/>
                    <a:p>
                      <a:pPr algn="l"/>
                      <a:r>
                        <a:rPr lang="en-US" sz="1400" dirty="0">
                          <a:solidFill>
                            <a:schemeClr val="bg1"/>
                          </a:solidFill>
                        </a:rPr>
                        <a:t>Enrollment Form – 16 + </a:t>
                      </a:r>
                    </a:p>
                    <a:p>
                      <a:pPr algn="l"/>
                      <a:r>
                        <a:rPr lang="en-US" sz="1400" dirty="0">
                          <a:solidFill>
                            <a:schemeClr val="bg1"/>
                          </a:solidFill>
                        </a:rPr>
                        <a:t>Self Administered </a:t>
                      </a:r>
                    </a:p>
                  </a:txBody>
                  <a:tcPr marL="365760" marR="0" marB="0" anchor="ctr">
                    <a:lnL w="6350" cap="flat" cmpd="sng" algn="ctr">
                      <a:solidFill>
                        <a:srgbClr val="FFFFFF"/>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rowSpan="2">
                  <a:txBody>
                    <a:bodyPr/>
                    <a:lstStyle/>
                    <a:p>
                      <a:pPr algn="ctr"/>
                      <a:r>
                        <a:rPr lang="en-US" sz="1400" dirty="0">
                          <a:solidFill>
                            <a:schemeClr val="bg1"/>
                          </a:solidFill>
                        </a:rPr>
                        <a:t>If </a:t>
                      </a:r>
                      <a:r>
                        <a:rPr lang="en-US" sz="1400" dirty="0" err="1">
                          <a:solidFill>
                            <a:schemeClr val="bg1"/>
                          </a:solidFill>
                        </a:rPr>
                        <a:t>Mpox</a:t>
                      </a:r>
                      <a:r>
                        <a:rPr lang="en-US" sz="1400" dirty="0">
                          <a:solidFill>
                            <a:schemeClr val="bg1"/>
                          </a:solidFill>
                        </a:rPr>
                        <a:t> + </a:t>
                      </a:r>
                      <a:r>
                        <a:rPr lang="en-US" sz="1400" dirty="0">
                          <a:solidFill>
                            <a:schemeClr val="bg1"/>
                          </a:solidFill>
                          <a:sym typeface="Wingdings" panose="05000000000000000000" pitchFamily="2" charset="2"/>
                        </a:rPr>
                        <a:t> Healthcare Utilization Form</a:t>
                      </a:r>
                      <a:endParaRPr lang="en-US" sz="1400" dirty="0">
                        <a:solidFill>
                          <a:schemeClr val="bg1"/>
                        </a:solidFill>
                      </a:endParaRPr>
                    </a:p>
                  </a:txBody>
                  <a:tcPr marL="0" marR="0" marT="45678"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noFill/>
                  </a:tcPr>
                </a:tc>
                <a:tc rowSpan="2">
                  <a:txBody>
                    <a:bodyPr/>
                    <a:lstStyle/>
                    <a:p>
                      <a:pPr algn="ctr"/>
                      <a:endParaRPr lang="en-US" sz="1400" dirty="0">
                        <a:solidFill>
                          <a:schemeClr val="bg1"/>
                        </a:solidFill>
                      </a:endParaRPr>
                    </a:p>
                  </a:txBody>
                  <a:tcPr marL="0" marR="0" marT="45678" marB="0"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89758339"/>
                  </a:ext>
                </a:extLst>
              </a:tr>
              <a:tr h="365422">
                <a:tc>
                  <a:txBody>
                    <a:bodyPr/>
                    <a:lstStyle/>
                    <a:p>
                      <a:pPr algn="l"/>
                      <a:r>
                        <a:rPr lang="en-US" sz="1400" dirty="0">
                          <a:solidFill>
                            <a:schemeClr val="bg1"/>
                          </a:solidFill>
                        </a:rPr>
                        <a:t>EMR Form 96 </a:t>
                      </a:r>
                      <a:r>
                        <a:rPr lang="en-US" sz="1400" dirty="0" err="1">
                          <a:solidFill>
                            <a:schemeClr val="bg1"/>
                          </a:solidFill>
                        </a:rPr>
                        <a:t>hrs</a:t>
                      </a:r>
                      <a:r>
                        <a:rPr lang="en-US" sz="1400" dirty="0">
                          <a:solidFill>
                            <a:schemeClr val="bg1"/>
                          </a:solidFill>
                        </a:rPr>
                        <a:t> </a:t>
                      </a:r>
                    </a:p>
                  </a:txBody>
                  <a:tcPr marL="365422" marR="0" marT="45678" marB="0" anchor="ctr">
                    <a:lnL w="6350" cap="flat" cmpd="sng" algn="ctr">
                      <a:solidFill>
                        <a:srgbClr val="FFFFFF"/>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noFill/>
                  </a:tcPr>
                </a:tc>
                <a:tc vMerge="1">
                  <a:txBody>
                    <a:bodyPr/>
                    <a:lstStyle/>
                    <a:p>
                      <a:pPr algn="ctr"/>
                      <a:endParaRPr lang="en-US" sz="1400" dirty="0">
                        <a:solidFill>
                          <a:schemeClr val="bg1"/>
                        </a:solidFill>
                      </a:endParaRPr>
                    </a:p>
                  </a:txBody>
                  <a:tcPr marL="0" marR="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noFill/>
                  </a:tcPr>
                </a:tc>
                <a:tc vMerge="1">
                  <a:txBody>
                    <a:bodyPr/>
                    <a:lstStyle/>
                    <a:p>
                      <a:pPr algn="ctr"/>
                      <a:endParaRPr lang="en-US" sz="1400" dirty="0">
                        <a:solidFill>
                          <a:schemeClr val="bg1"/>
                        </a:solidFill>
                      </a:endParaRPr>
                    </a:p>
                  </a:txBody>
                  <a:tcPr marL="0" marR="0" marB="0"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86133237"/>
                  </a:ext>
                </a:extLst>
              </a:tr>
              <a:tr h="365422">
                <a:tc>
                  <a:txBody>
                    <a:bodyPr/>
                    <a:lstStyle/>
                    <a:p>
                      <a:pPr algn="ctr"/>
                      <a:r>
                        <a:rPr lang="en-US" sz="1400" b="1" dirty="0">
                          <a:solidFill>
                            <a:srgbClr val="2774AE"/>
                          </a:solidFill>
                        </a:rPr>
                        <a:t> Everyone</a:t>
                      </a:r>
                    </a:p>
                  </a:txBody>
                  <a:tcPr marL="365422" marR="0" marT="45678" marB="0" anchor="ctr">
                    <a:lnL w="6350" cap="flat" cmpd="sng" algn="ctr">
                      <a:solidFill>
                        <a:srgbClr val="FFFFFF"/>
                      </a:solidFill>
                      <a:prstDash val="solid"/>
                      <a:round/>
                      <a:headEnd type="none" w="med" len="med"/>
                      <a:tailEnd type="none" w="med" len="med"/>
                    </a:lnL>
                    <a:lnR w="6350" cap="flat" cmpd="sng" algn="ctr">
                      <a:solidFill>
                        <a:srgbClr val="FEFFFF"/>
                      </a:solidFill>
                      <a:prstDash val="solid"/>
                      <a:round/>
                      <a:headEnd type="none" w="med" len="med"/>
                      <a:tailEnd type="none" w="med" len="med"/>
                    </a:lnR>
                    <a:lnT w="12700" cmpd="sng">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100"/>
                    </a:solidFill>
                  </a:tcPr>
                </a:tc>
                <a:tc>
                  <a:txBody>
                    <a:bodyPr/>
                    <a:lstStyle/>
                    <a:p>
                      <a:pPr algn="ctr"/>
                      <a:r>
                        <a:rPr lang="en-US" sz="1400" b="1" dirty="0">
                          <a:solidFill>
                            <a:srgbClr val="2774AE"/>
                          </a:solidFill>
                        </a:rPr>
                        <a:t>Everyone</a:t>
                      </a:r>
                    </a:p>
                  </a:txBody>
                  <a:tcPr marL="0" marR="0" marT="45678" marB="0" anchor="ctr">
                    <a:lnL w="6350" cap="flat" cmpd="sng" algn="ctr">
                      <a:solidFill>
                        <a:srgbClr val="FEFFFF"/>
                      </a:solidFill>
                      <a:prstDash val="solid"/>
                      <a:round/>
                      <a:headEnd type="none" w="med" len="med"/>
                      <a:tailEnd type="none" w="med" len="med"/>
                    </a:lnL>
                    <a:lnR w="6350" cap="flat" cmpd="sng" algn="ctr">
                      <a:solidFill>
                        <a:srgbClr val="FEFFFF"/>
                      </a:solidFill>
                      <a:prstDash val="solid"/>
                      <a:round/>
                      <a:headEnd type="none" w="med" len="med"/>
                      <a:tailEnd type="none" w="med" len="med"/>
                    </a:lnR>
                    <a:lnT w="12700" cmpd="sng">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100"/>
                    </a:solidFill>
                  </a:tcPr>
                </a:tc>
                <a:tc>
                  <a:txBody>
                    <a:bodyPr/>
                    <a:lstStyle/>
                    <a:p>
                      <a:pPr algn="ctr"/>
                      <a:r>
                        <a:rPr lang="en-US" sz="1400" b="1" dirty="0" err="1">
                          <a:solidFill>
                            <a:srgbClr val="2774AE"/>
                          </a:solidFill>
                        </a:rPr>
                        <a:t>Mpox</a:t>
                      </a:r>
                      <a:r>
                        <a:rPr lang="en-US" sz="1400" b="1" dirty="0">
                          <a:solidFill>
                            <a:srgbClr val="2774AE"/>
                          </a:solidFill>
                        </a:rPr>
                        <a:t>+ AND Symptoms </a:t>
                      </a:r>
                    </a:p>
                  </a:txBody>
                  <a:tcPr marL="0" marR="0" marT="45678" marB="0" anchor="ctr">
                    <a:lnL w="6350" cap="flat" cmpd="sng" algn="ctr">
                      <a:solidFill>
                        <a:srgbClr val="FE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mpd="sng">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100"/>
                    </a:solidFill>
                  </a:tcPr>
                </a:tc>
                <a:extLst>
                  <a:ext uri="{0D108BD9-81ED-4DB2-BD59-A6C34878D82A}">
                    <a16:rowId xmlns:a16="http://schemas.microsoft.com/office/drawing/2014/main" val="3110572506"/>
                  </a:ext>
                </a:extLst>
              </a:tr>
            </a:tbl>
          </a:graphicData>
        </a:graphic>
      </p:graphicFrame>
    </p:spTree>
    <p:extLst>
      <p:ext uri="{BB962C8B-B14F-4D97-AF65-F5344CB8AC3E}">
        <p14:creationId xmlns:p14="http://schemas.microsoft.com/office/powerpoint/2010/main" val="29758293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59B89EF-1D90-47C7-9695-5E793FA4DCD8}"/>
              </a:ext>
            </a:extLst>
          </p:cNvPr>
          <p:cNvSpPr>
            <a:spLocks noGrp="1"/>
          </p:cNvSpPr>
          <p:nvPr>
            <p:ph type="title"/>
          </p:nvPr>
        </p:nvSpPr>
        <p:spPr>
          <a:xfrm>
            <a:off x="628650" y="273843"/>
            <a:ext cx="7886700" cy="752303"/>
          </a:xfrm>
        </p:spPr>
        <p:txBody>
          <a:bodyPr>
            <a:normAutofit/>
          </a:bodyPr>
          <a:lstStyle/>
          <a:p>
            <a:r>
              <a:rPr lang="en-US" sz="4100" dirty="0"/>
              <a:t>Photo of Lesions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258029"/>
            <a:ext cx="8140446" cy="13716"/>
          </a:xfrm>
          <a:custGeom>
            <a:avLst/>
            <a:gdLst>
              <a:gd name="connsiteX0" fmla="*/ 0 w 8140446"/>
              <a:gd name="connsiteY0" fmla="*/ 0 h 13716"/>
              <a:gd name="connsiteX1" fmla="*/ 434157 w 8140446"/>
              <a:gd name="connsiteY1" fmla="*/ 0 h 13716"/>
              <a:gd name="connsiteX2" fmla="*/ 1193932 w 8140446"/>
              <a:gd name="connsiteY2" fmla="*/ 0 h 13716"/>
              <a:gd name="connsiteX3" fmla="*/ 1628089 w 8140446"/>
              <a:gd name="connsiteY3" fmla="*/ 0 h 13716"/>
              <a:gd name="connsiteX4" fmla="*/ 2225055 w 8140446"/>
              <a:gd name="connsiteY4" fmla="*/ 0 h 13716"/>
              <a:gd name="connsiteX5" fmla="*/ 3066235 w 8140446"/>
              <a:gd name="connsiteY5" fmla="*/ 0 h 13716"/>
              <a:gd name="connsiteX6" fmla="*/ 3744605 w 8140446"/>
              <a:gd name="connsiteY6" fmla="*/ 0 h 13716"/>
              <a:gd name="connsiteX7" fmla="*/ 4504380 w 8140446"/>
              <a:gd name="connsiteY7" fmla="*/ 0 h 13716"/>
              <a:gd name="connsiteX8" fmla="*/ 5101346 w 8140446"/>
              <a:gd name="connsiteY8" fmla="*/ 0 h 13716"/>
              <a:gd name="connsiteX9" fmla="*/ 5779717 w 8140446"/>
              <a:gd name="connsiteY9" fmla="*/ 0 h 13716"/>
              <a:gd name="connsiteX10" fmla="*/ 6620896 w 8140446"/>
              <a:gd name="connsiteY10" fmla="*/ 0 h 13716"/>
              <a:gd name="connsiteX11" fmla="*/ 7136458 w 8140446"/>
              <a:gd name="connsiteY11" fmla="*/ 0 h 13716"/>
              <a:gd name="connsiteX12" fmla="*/ 8140446 w 8140446"/>
              <a:gd name="connsiteY12" fmla="*/ 0 h 13716"/>
              <a:gd name="connsiteX13" fmla="*/ 8140446 w 8140446"/>
              <a:gd name="connsiteY13" fmla="*/ 13716 h 13716"/>
              <a:gd name="connsiteX14" fmla="*/ 7543480 w 8140446"/>
              <a:gd name="connsiteY14" fmla="*/ 13716 h 13716"/>
              <a:gd name="connsiteX15" fmla="*/ 7109323 w 8140446"/>
              <a:gd name="connsiteY15" fmla="*/ 13716 h 13716"/>
              <a:gd name="connsiteX16" fmla="*/ 6430952 w 8140446"/>
              <a:gd name="connsiteY16" fmla="*/ 13716 h 13716"/>
              <a:gd name="connsiteX17" fmla="*/ 5915391 w 8140446"/>
              <a:gd name="connsiteY17" fmla="*/ 13716 h 13716"/>
              <a:gd name="connsiteX18" fmla="*/ 5237020 w 8140446"/>
              <a:gd name="connsiteY18" fmla="*/ 13716 h 13716"/>
              <a:gd name="connsiteX19" fmla="*/ 4558650 w 8140446"/>
              <a:gd name="connsiteY19" fmla="*/ 13716 h 13716"/>
              <a:gd name="connsiteX20" fmla="*/ 3880279 w 8140446"/>
              <a:gd name="connsiteY20" fmla="*/ 13716 h 13716"/>
              <a:gd name="connsiteX21" fmla="*/ 3201909 w 8140446"/>
              <a:gd name="connsiteY21" fmla="*/ 13716 h 13716"/>
              <a:gd name="connsiteX22" fmla="*/ 2604943 w 8140446"/>
              <a:gd name="connsiteY22" fmla="*/ 13716 h 13716"/>
              <a:gd name="connsiteX23" fmla="*/ 1845168 w 8140446"/>
              <a:gd name="connsiteY23" fmla="*/ 13716 h 13716"/>
              <a:gd name="connsiteX24" fmla="*/ 1166797 w 8140446"/>
              <a:gd name="connsiteY24" fmla="*/ 13716 h 13716"/>
              <a:gd name="connsiteX25" fmla="*/ 0 w 8140446"/>
              <a:gd name="connsiteY25" fmla="*/ 13716 h 13716"/>
              <a:gd name="connsiteX26" fmla="*/ 0 w 8140446"/>
              <a:gd name="connsiteY26" fmla="*/ 0 h 13716"/>
              <a:gd name="connsiteX0" fmla="*/ 0 w 8140446"/>
              <a:gd name="connsiteY0" fmla="*/ 0 h 13716"/>
              <a:gd name="connsiteX1" fmla="*/ 596966 w 8140446"/>
              <a:gd name="connsiteY1" fmla="*/ 0 h 13716"/>
              <a:gd name="connsiteX2" fmla="*/ 1031123 w 8140446"/>
              <a:gd name="connsiteY2" fmla="*/ 0 h 13716"/>
              <a:gd name="connsiteX3" fmla="*/ 1872303 w 8140446"/>
              <a:gd name="connsiteY3" fmla="*/ 0 h 13716"/>
              <a:gd name="connsiteX4" fmla="*/ 2469269 w 8140446"/>
              <a:gd name="connsiteY4" fmla="*/ 0 h 13716"/>
              <a:gd name="connsiteX5" fmla="*/ 3066235 w 8140446"/>
              <a:gd name="connsiteY5" fmla="*/ 0 h 13716"/>
              <a:gd name="connsiteX6" fmla="*/ 3907414 w 8140446"/>
              <a:gd name="connsiteY6" fmla="*/ 0 h 13716"/>
              <a:gd name="connsiteX7" fmla="*/ 4422976 w 8140446"/>
              <a:gd name="connsiteY7" fmla="*/ 0 h 13716"/>
              <a:gd name="connsiteX8" fmla="*/ 5264155 w 8140446"/>
              <a:gd name="connsiteY8" fmla="*/ 0 h 13716"/>
              <a:gd name="connsiteX9" fmla="*/ 6105335 w 8140446"/>
              <a:gd name="connsiteY9" fmla="*/ 0 h 13716"/>
              <a:gd name="connsiteX10" fmla="*/ 6783705 w 8140446"/>
              <a:gd name="connsiteY10" fmla="*/ 0 h 13716"/>
              <a:gd name="connsiteX11" fmla="*/ 8140446 w 8140446"/>
              <a:gd name="connsiteY11" fmla="*/ 0 h 13716"/>
              <a:gd name="connsiteX12" fmla="*/ 8140446 w 8140446"/>
              <a:gd name="connsiteY12" fmla="*/ 13716 h 13716"/>
              <a:gd name="connsiteX13" fmla="*/ 7706289 w 8140446"/>
              <a:gd name="connsiteY13" fmla="*/ 13716 h 13716"/>
              <a:gd name="connsiteX14" fmla="*/ 6865109 w 8140446"/>
              <a:gd name="connsiteY14" fmla="*/ 13716 h 13716"/>
              <a:gd name="connsiteX15" fmla="*/ 6349548 w 8140446"/>
              <a:gd name="connsiteY15" fmla="*/ 13716 h 13716"/>
              <a:gd name="connsiteX16" fmla="*/ 5671177 w 8140446"/>
              <a:gd name="connsiteY16" fmla="*/ 13716 h 13716"/>
              <a:gd name="connsiteX17" fmla="*/ 4829998 w 8140446"/>
              <a:gd name="connsiteY17" fmla="*/ 13716 h 13716"/>
              <a:gd name="connsiteX18" fmla="*/ 4151627 w 8140446"/>
              <a:gd name="connsiteY18" fmla="*/ 13716 h 13716"/>
              <a:gd name="connsiteX19" fmla="*/ 3717470 w 8140446"/>
              <a:gd name="connsiteY19" fmla="*/ 13716 h 13716"/>
              <a:gd name="connsiteX20" fmla="*/ 3201909 w 8140446"/>
              <a:gd name="connsiteY20" fmla="*/ 13716 h 13716"/>
              <a:gd name="connsiteX21" fmla="*/ 2360729 w 8140446"/>
              <a:gd name="connsiteY21" fmla="*/ 13716 h 13716"/>
              <a:gd name="connsiteX22" fmla="*/ 1682359 w 8140446"/>
              <a:gd name="connsiteY22" fmla="*/ 13716 h 13716"/>
              <a:gd name="connsiteX23" fmla="*/ 1166797 w 8140446"/>
              <a:gd name="connsiteY23" fmla="*/ 13716 h 13716"/>
              <a:gd name="connsiteX24" fmla="*/ 0 w 8140446"/>
              <a:gd name="connsiteY24" fmla="*/ 13716 h 13716"/>
              <a:gd name="connsiteX25" fmla="*/ 0 w 8140446"/>
              <a:gd name="connsiteY25"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3716"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575" y="3138"/>
                  <a:pt x="8140433" y="8565"/>
                  <a:pt x="8140446" y="13716"/>
                </a:cubicBezTo>
                <a:cubicBezTo>
                  <a:pt x="7908069" y="-25208"/>
                  <a:pt x="7683037" y="17405"/>
                  <a:pt x="7543480" y="13716"/>
                </a:cubicBezTo>
                <a:cubicBezTo>
                  <a:pt x="7393752" y="5478"/>
                  <a:pt x="7221032" y="-7801"/>
                  <a:pt x="7109323" y="13716"/>
                </a:cubicBezTo>
                <a:cubicBezTo>
                  <a:pt x="7015297" y="17911"/>
                  <a:pt x="6599332" y="36327"/>
                  <a:pt x="6430952" y="13716"/>
                </a:cubicBezTo>
                <a:cubicBezTo>
                  <a:pt x="6292915" y="-38722"/>
                  <a:pt x="6142305" y="16935"/>
                  <a:pt x="5915391" y="13716"/>
                </a:cubicBezTo>
                <a:cubicBezTo>
                  <a:pt x="5682725" y="43271"/>
                  <a:pt x="5440566" y="26848"/>
                  <a:pt x="5237020" y="13716"/>
                </a:cubicBezTo>
                <a:cubicBezTo>
                  <a:pt x="5046456" y="6005"/>
                  <a:pt x="4706449" y="47404"/>
                  <a:pt x="4558650" y="13716"/>
                </a:cubicBezTo>
                <a:cubicBezTo>
                  <a:pt x="4361396" y="-5559"/>
                  <a:pt x="4145362" y="-26875"/>
                  <a:pt x="3880279" y="13716"/>
                </a:cubicBezTo>
                <a:cubicBezTo>
                  <a:pt x="3610716" y="20839"/>
                  <a:pt x="3472690" y="-564"/>
                  <a:pt x="3201909" y="13716"/>
                </a:cubicBezTo>
                <a:cubicBezTo>
                  <a:pt x="2913595" y="30525"/>
                  <a:pt x="2753317" y="-5721"/>
                  <a:pt x="2604943" y="13716"/>
                </a:cubicBezTo>
                <a:cubicBezTo>
                  <a:pt x="2450130" y="32417"/>
                  <a:pt x="1974183" y="35587"/>
                  <a:pt x="1845168" y="13716"/>
                </a:cubicBezTo>
                <a:cubicBezTo>
                  <a:pt x="1677929" y="-4352"/>
                  <a:pt x="1378098" y="-5344"/>
                  <a:pt x="1166797" y="13716"/>
                </a:cubicBezTo>
                <a:cubicBezTo>
                  <a:pt x="921150" y="48705"/>
                  <a:pt x="327457" y="42725"/>
                  <a:pt x="0" y="13716"/>
                </a:cubicBezTo>
                <a:cubicBezTo>
                  <a:pt x="-457" y="9675"/>
                  <a:pt x="580" y="3290"/>
                  <a:pt x="0" y="0"/>
                </a:cubicBezTo>
                <a:close/>
              </a:path>
              <a:path w="8140446" h="13716"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39761" y="5232"/>
                  <a:pt x="8140368" y="9058"/>
                  <a:pt x="8140446" y="13716"/>
                </a:cubicBezTo>
                <a:cubicBezTo>
                  <a:pt x="7961834" y="3834"/>
                  <a:pt x="7874097" y="5778"/>
                  <a:pt x="7706289" y="13716"/>
                </a:cubicBezTo>
                <a:cubicBezTo>
                  <a:pt x="7582508" y="-19492"/>
                  <a:pt x="7179551" y="-37683"/>
                  <a:pt x="6865109" y="13716"/>
                </a:cubicBezTo>
                <a:cubicBezTo>
                  <a:pt x="6583382" y="19545"/>
                  <a:pt x="6525821" y="32124"/>
                  <a:pt x="6349548" y="13716"/>
                </a:cubicBezTo>
                <a:cubicBezTo>
                  <a:pt x="6209953" y="6309"/>
                  <a:pt x="5959707" y="-52400"/>
                  <a:pt x="5671177" y="13716"/>
                </a:cubicBezTo>
                <a:cubicBezTo>
                  <a:pt x="5387744" y="25237"/>
                  <a:pt x="5228514" y="96935"/>
                  <a:pt x="4829998" y="13716"/>
                </a:cubicBezTo>
                <a:cubicBezTo>
                  <a:pt x="4415646" y="-33168"/>
                  <a:pt x="4343809" y="24382"/>
                  <a:pt x="4151627" y="13716"/>
                </a:cubicBezTo>
                <a:cubicBezTo>
                  <a:pt x="3950673" y="-14368"/>
                  <a:pt x="3879947" y="36571"/>
                  <a:pt x="3717470" y="13716"/>
                </a:cubicBezTo>
                <a:cubicBezTo>
                  <a:pt x="3558660" y="5538"/>
                  <a:pt x="3468854" y="24803"/>
                  <a:pt x="3201909" y="13716"/>
                </a:cubicBezTo>
                <a:cubicBezTo>
                  <a:pt x="2965673" y="5933"/>
                  <a:pt x="2568327" y="17544"/>
                  <a:pt x="2360729" y="13716"/>
                </a:cubicBezTo>
                <a:cubicBezTo>
                  <a:pt x="2171885" y="44572"/>
                  <a:pt x="1923258" y="11448"/>
                  <a:pt x="1682359" y="13716"/>
                </a:cubicBezTo>
                <a:cubicBezTo>
                  <a:pt x="1430698" y="-6950"/>
                  <a:pt x="1324229" y="-6323"/>
                  <a:pt x="1166797" y="13716"/>
                </a:cubicBezTo>
                <a:cubicBezTo>
                  <a:pt x="1001390" y="37223"/>
                  <a:pt x="324313" y="53392"/>
                  <a:pt x="0" y="13716"/>
                </a:cubicBezTo>
                <a:cubicBezTo>
                  <a:pt x="427" y="7441"/>
                  <a:pt x="425" y="4765"/>
                  <a:pt x="0" y="0"/>
                </a:cubicBezTo>
                <a:close/>
              </a:path>
              <a:path w="8140446" h="13716"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370" y="2812"/>
                  <a:pt x="8139830" y="9122"/>
                  <a:pt x="8140446" y="13716"/>
                </a:cubicBezTo>
                <a:cubicBezTo>
                  <a:pt x="7892673" y="-8584"/>
                  <a:pt x="7668025" y="-3922"/>
                  <a:pt x="7543480" y="13716"/>
                </a:cubicBezTo>
                <a:cubicBezTo>
                  <a:pt x="7406710" y="-8039"/>
                  <a:pt x="7207646" y="4321"/>
                  <a:pt x="7109323" y="13716"/>
                </a:cubicBezTo>
                <a:cubicBezTo>
                  <a:pt x="6993037" y="44439"/>
                  <a:pt x="6598723" y="54833"/>
                  <a:pt x="6430952" y="13716"/>
                </a:cubicBezTo>
                <a:cubicBezTo>
                  <a:pt x="6284771" y="10743"/>
                  <a:pt x="6162730" y="15778"/>
                  <a:pt x="5915391" y="13716"/>
                </a:cubicBezTo>
                <a:cubicBezTo>
                  <a:pt x="5684668" y="9031"/>
                  <a:pt x="5422852" y="49046"/>
                  <a:pt x="5237020" y="13716"/>
                </a:cubicBezTo>
                <a:cubicBezTo>
                  <a:pt x="5035482" y="21724"/>
                  <a:pt x="4719808" y="50573"/>
                  <a:pt x="4558650" y="13716"/>
                </a:cubicBezTo>
                <a:cubicBezTo>
                  <a:pt x="4375169" y="-40159"/>
                  <a:pt x="4137553" y="7514"/>
                  <a:pt x="3880279" y="13716"/>
                </a:cubicBezTo>
                <a:cubicBezTo>
                  <a:pt x="3624533" y="28076"/>
                  <a:pt x="3467387" y="1908"/>
                  <a:pt x="3201909" y="13716"/>
                </a:cubicBezTo>
                <a:cubicBezTo>
                  <a:pt x="2918126" y="68770"/>
                  <a:pt x="2717830" y="-21728"/>
                  <a:pt x="2604943" y="13716"/>
                </a:cubicBezTo>
                <a:cubicBezTo>
                  <a:pt x="2496133" y="39953"/>
                  <a:pt x="2003915" y="13682"/>
                  <a:pt x="1845168" y="13716"/>
                </a:cubicBezTo>
                <a:cubicBezTo>
                  <a:pt x="1694518" y="10417"/>
                  <a:pt x="1344959" y="39616"/>
                  <a:pt x="1166797" y="13716"/>
                </a:cubicBezTo>
                <a:cubicBezTo>
                  <a:pt x="935925" y="64879"/>
                  <a:pt x="319712" y="-68544"/>
                  <a:pt x="0" y="13716"/>
                </a:cubicBezTo>
                <a:cubicBezTo>
                  <a:pt x="203" y="9362"/>
                  <a:pt x="845" y="2328"/>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3716"/>
                      <a:gd name="connsiteX1" fmla="*/ 434157 w 8140446"/>
                      <a:gd name="connsiteY1" fmla="*/ 0 h 13716"/>
                      <a:gd name="connsiteX2" fmla="*/ 1193932 w 8140446"/>
                      <a:gd name="connsiteY2" fmla="*/ 0 h 13716"/>
                      <a:gd name="connsiteX3" fmla="*/ 1628089 w 8140446"/>
                      <a:gd name="connsiteY3" fmla="*/ 0 h 13716"/>
                      <a:gd name="connsiteX4" fmla="*/ 2225055 w 8140446"/>
                      <a:gd name="connsiteY4" fmla="*/ 0 h 13716"/>
                      <a:gd name="connsiteX5" fmla="*/ 3066235 w 8140446"/>
                      <a:gd name="connsiteY5" fmla="*/ 0 h 13716"/>
                      <a:gd name="connsiteX6" fmla="*/ 3744605 w 8140446"/>
                      <a:gd name="connsiteY6" fmla="*/ 0 h 13716"/>
                      <a:gd name="connsiteX7" fmla="*/ 4504380 w 8140446"/>
                      <a:gd name="connsiteY7" fmla="*/ 0 h 13716"/>
                      <a:gd name="connsiteX8" fmla="*/ 5101346 w 8140446"/>
                      <a:gd name="connsiteY8" fmla="*/ 0 h 13716"/>
                      <a:gd name="connsiteX9" fmla="*/ 5779717 w 8140446"/>
                      <a:gd name="connsiteY9" fmla="*/ 0 h 13716"/>
                      <a:gd name="connsiteX10" fmla="*/ 6620896 w 8140446"/>
                      <a:gd name="connsiteY10" fmla="*/ 0 h 13716"/>
                      <a:gd name="connsiteX11" fmla="*/ 7136458 w 8140446"/>
                      <a:gd name="connsiteY11" fmla="*/ 0 h 13716"/>
                      <a:gd name="connsiteX12" fmla="*/ 8140446 w 8140446"/>
                      <a:gd name="connsiteY12" fmla="*/ 0 h 13716"/>
                      <a:gd name="connsiteX13" fmla="*/ 8140446 w 8140446"/>
                      <a:gd name="connsiteY13" fmla="*/ 13716 h 13716"/>
                      <a:gd name="connsiteX14" fmla="*/ 7543480 w 8140446"/>
                      <a:gd name="connsiteY14" fmla="*/ 13716 h 13716"/>
                      <a:gd name="connsiteX15" fmla="*/ 7109323 w 8140446"/>
                      <a:gd name="connsiteY15" fmla="*/ 13716 h 13716"/>
                      <a:gd name="connsiteX16" fmla="*/ 6430952 w 8140446"/>
                      <a:gd name="connsiteY16" fmla="*/ 13716 h 13716"/>
                      <a:gd name="connsiteX17" fmla="*/ 5915391 w 8140446"/>
                      <a:gd name="connsiteY17" fmla="*/ 13716 h 13716"/>
                      <a:gd name="connsiteX18" fmla="*/ 5237020 w 8140446"/>
                      <a:gd name="connsiteY18" fmla="*/ 13716 h 13716"/>
                      <a:gd name="connsiteX19" fmla="*/ 4558650 w 8140446"/>
                      <a:gd name="connsiteY19" fmla="*/ 13716 h 13716"/>
                      <a:gd name="connsiteX20" fmla="*/ 3880279 w 8140446"/>
                      <a:gd name="connsiteY20" fmla="*/ 13716 h 13716"/>
                      <a:gd name="connsiteX21" fmla="*/ 3201909 w 8140446"/>
                      <a:gd name="connsiteY21" fmla="*/ 13716 h 13716"/>
                      <a:gd name="connsiteX22" fmla="*/ 2604943 w 8140446"/>
                      <a:gd name="connsiteY22" fmla="*/ 13716 h 13716"/>
                      <a:gd name="connsiteX23" fmla="*/ 1845168 w 8140446"/>
                      <a:gd name="connsiteY23" fmla="*/ 13716 h 13716"/>
                      <a:gd name="connsiteX24" fmla="*/ 1166797 w 8140446"/>
                      <a:gd name="connsiteY24" fmla="*/ 13716 h 13716"/>
                      <a:gd name="connsiteX25" fmla="*/ 0 w 8140446"/>
                      <a:gd name="connsiteY25" fmla="*/ 13716 h 13716"/>
                      <a:gd name="connsiteX26" fmla="*/ 0 w 8140446"/>
                      <a:gd name="connsiteY2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3716"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543" y="2784"/>
                          <a:pt x="8140462" y="9558"/>
                          <a:pt x="8140446" y="13716"/>
                        </a:cubicBezTo>
                        <a:cubicBezTo>
                          <a:pt x="7906329" y="-7615"/>
                          <a:pt x="7681180" y="22893"/>
                          <a:pt x="7543480" y="13716"/>
                        </a:cubicBezTo>
                        <a:cubicBezTo>
                          <a:pt x="7405780" y="4539"/>
                          <a:pt x="7216607" y="-912"/>
                          <a:pt x="7109323" y="13716"/>
                        </a:cubicBezTo>
                        <a:cubicBezTo>
                          <a:pt x="7002039" y="28344"/>
                          <a:pt x="6576231" y="38120"/>
                          <a:pt x="6430952" y="13716"/>
                        </a:cubicBezTo>
                        <a:cubicBezTo>
                          <a:pt x="6285673" y="-10688"/>
                          <a:pt x="6138840" y="29949"/>
                          <a:pt x="5915391" y="13716"/>
                        </a:cubicBezTo>
                        <a:cubicBezTo>
                          <a:pt x="5691942" y="-2517"/>
                          <a:pt x="5459460" y="47094"/>
                          <a:pt x="5237020" y="13716"/>
                        </a:cubicBezTo>
                        <a:cubicBezTo>
                          <a:pt x="5014580" y="-19662"/>
                          <a:pt x="4747677" y="35877"/>
                          <a:pt x="4558650" y="13716"/>
                        </a:cubicBezTo>
                        <a:cubicBezTo>
                          <a:pt x="4369623" y="-8445"/>
                          <a:pt x="4146061" y="7996"/>
                          <a:pt x="3880279" y="13716"/>
                        </a:cubicBezTo>
                        <a:cubicBezTo>
                          <a:pt x="3614497" y="19436"/>
                          <a:pt x="3473808" y="-17480"/>
                          <a:pt x="3201909" y="13716"/>
                        </a:cubicBezTo>
                        <a:cubicBezTo>
                          <a:pt x="2930010" y="44912"/>
                          <a:pt x="2728175" y="-8002"/>
                          <a:pt x="2604943" y="13716"/>
                        </a:cubicBezTo>
                        <a:cubicBezTo>
                          <a:pt x="2481711" y="35434"/>
                          <a:pt x="2004334" y="22380"/>
                          <a:pt x="1845168" y="13716"/>
                        </a:cubicBezTo>
                        <a:cubicBezTo>
                          <a:pt x="1686003" y="5052"/>
                          <a:pt x="1375070" y="33008"/>
                          <a:pt x="1166797" y="13716"/>
                        </a:cubicBezTo>
                        <a:cubicBezTo>
                          <a:pt x="958524" y="-5576"/>
                          <a:pt x="342846" y="4308"/>
                          <a:pt x="0" y="13716"/>
                        </a:cubicBezTo>
                        <a:cubicBezTo>
                          <a:pt x="-100" y="9589"/>
                          <a:pt x="468" y="2983"/>
                          <a:pt x="0" y="0"/>
                        </a:cubicBezTo>
                        <a:close/>
                      </a:path>
                      <a:path w="8140446" h="13716"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39772" y="5682"/>
                          <a:pt x="8139843" y="9439"/>
                          <a:pt x="8140446" y="13716"/>
                        </a:cubicBezTo>
                        <a:cubicBezTo>
                          <a:pt x="7959314" y="-1227"/>
                          <a:pt x="7870113" y="5865"/>
                          <a:pt x="7706289" y="13716"/>
                        </a:cubicBezTo>
                        <a:cubicBezTo>
                          <a:pt x="7542465" y="21567"/>
                          <a:pt x="7157940" y="12910"/>
                          <a:pt x="6865109" y="13716"/>
                        </a:cubicBezTo>
                        <a:cubicBezTo>
                          <a:pt x="6572278" y="14522"/>
                          <a:pt x="6524256" y="33479"/>
                          <a:pt x="6349548" y="13716"/>
                        </a:cubicBezTo>
                        <a:cubicBezTo>
                          <a:pt x="6174840" y="-6047"/>
                          <a:pt x="5951624" y="-4398"/>
                          <a:pt x="5671177" y="13716"/>
                        </a:cubicBezTo>
                        <a:cubicBezTo>
                          <a:pt x="5390730" y="31830"/>
                          <a:pt x="5222992" y="55486"/>
                          <a:pt x="4829998" y="13716"/>
                        </a:cubicBezTo>
                        <a:cubicBezTo>
                          <a:pt x="4437004" y="-28054"/>
                          <a:pt x="4344181" y="34515"/>
                          <a:pt x="4151627" y="13716"/>
                        </a:cubicBezTo>
                        <a:cubicBezTo>
                          <a:pt x="3959073" y="-7083"/>
                          <a:pt x="3886970" y="28303"/>
                          <a:pt x="3717470" y="13716"/>
                        </a:cubicBezTo>
                        <a:cubicBezTo>
                          <a:pt x="3547970" y="-871"/>
                          <a:pt x="3451521" y="27300"/>
                          <a:pt x="3201909" y="13716"/>
                        </a:cubicBezTo>
                        <a:cubicBezTo>
                          <a:pt x="2952297" y="132"/>
                          <a:pt x="2543413" y="1457"/>
                          <a:pt x="2360729" y="13716"/>
                        </a:cubicBezTo>
                        <a:cubicBezTo>
                          <a:pt x="2178045" y="25975"/>
                          <a:pt x="1906056" y="21275"/>
                          <a:pt x="1682359" y="13716"/>
                        </a:cubicBezTo>
                        <a:cubicBezTo>
                          <a:pt x="1458662" y="6158"/>
                          <a:pt x="1330405" y="3474"/>
                          <a:pt x="1166797" y="13716"/>
                        </a:cubicBezTo>
                        <a:cubicBezTo>
                          <a:pt x="1003189" y="23958"/>
                          <a:pt x="278098" y="14961"/>
                          <a:pt x="0" y="13716"/>
                        </a:cubicBezTo>
                        <a:cubicBezTo>
                          <a:pt x="303" y="7982"/>
                          <a:pt x="182" y="520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4BC62FE-C3DC-4B02-A807-6AADB1009713}"/>
              </a:ext>
            </a:extLst>
          </p:cNvPr>
          <p:cNvSpPr>
            <a:spLocks noGrp="1"/>
          </p:cNvSpPr>
          <p:nvPr>
            <p:ph idx="1"/>
          </p:nvPr>
        </p:nvSpPr>
        <p:spPr>
          <a:xfrm>
            <a:off x="483703" y="1375003"/>
            <a:ext cx="8031647" cy="3261005"/>
          </a:xfrm>
        </p:spPr>
        <p:txBody>
          <a:bodyPr>
            <a:normAutofit lnSpcReduction="10000"/>
          </a:bodyPr>
          <a:lstStyle/>
          <a:p>
            <a:r>
              <a:rPr lang="en-US" sz="1700" dirty="0"/>
              <a:t>Remove any personal identifiers (glasses, jewelry, etc.)</a:t>
            </a:r>
          </a:p>
          <a:p>
            <a:r>
              <a:rPr lang="en-US" sz="1700" dirty="0"/>
              <a:t>Pull aside clothing that distracts from lesion location</a:t>
            </a:r>
          </a:p>
          <a:p>
            <a:r>
              <a:rPr lang="en-US" sz="1700" dirty="0"/>
              <a:t>Avoid photo of tattoos unless they are part of lesion location</a:t>
            </a:r>
          </a:p>
          <a:p>
            <a:r>
              <a:rPr lang="en-US" sz="1700" dirty="0"/>
              <a:t>Attempt to take photo against a solid/neutral background</a:t>
            </a:r>
          </a:p>
          <a:p>
            <a:r>
              <a:rPr lang="en-US" sz="1700" dirty="0"/>
              <a:t>Use natural light if available</a:t>
            </a:r>
          </a:p>
          <a:p>
            <a:r>
              <a:rPr lang="en-US" sz="1700" dirty="0"/>
              <a:t>Take 2 photos of each lesion location that will be swabbed</a:t>
            </a:r>
          </a:p>
          <a:p>
            <a:pPr lvl="1"/>
            <a:r>
              <a:rPr lang="en-US" sz="1700" dirty="0"/>
              <a:t>1</a:t>
            </a:r>
            <a:r>
              <a:rPr lang="en-US" sz="1700" baseline="30000" dirty="0"/>
              <a:t>st</a:t>
            </a:r>
            <a:r>
              <a:rPr lang="en-US" sz="1700" dirty="0"/>
              <a:t> photo a distant shot to show the extent</a:t>
            </a:r>
          </a:p>
          <a:p>
            <a:pPr lvl="1"/>
            <a:r>
              <a:rPr lang="en-US" sz="1700" dirty="0"/>
              <a:t>2</a:t>
            </a:r>
            <a:r>
              <a:rPr lang="en-US" sz="1700" baseline="30000" dirty="0"/>
              <a:t>nd</a:t>
            </a:r>
            <a:r>
              <a:rPr lang="en-US" sz="1700" dirty="0"/>
              <a:t> photo a close-up to show details but include</a:t>
            </a:r>
            <a:br>
              <a:rPr lang="en-US" sz="1700" dirty="0"/>
            </a:br>
            <a:r>
              <a:rPr lang="en-US" sz="1700" dirty="0"/>
              <a:t> some normal nearby skin</a:t>
            </a:r>
          </a:p>
          <a:p>
            <a:pPr lvl="1"/>
            <a:r>
              <a:rPr lang="en-US" sz="1700" dirty="0"/>
              <a:t>Include project ID label in the image</a:t>
            </a:r>
          </a:p>
          <a:p>
            <a:r>
              <a:rPr lang="en-US" sz="1700" dirty="0"/>
              <a:t>Store photos in secure location and upload to </a:t>
            </a:r>
            <a:r>
              <a:rPr lang="en-US" sz="1700" dirty="0" err="1"/>
              <a:t>REDCap</a:t>
            </a:r>
            <a:endParaRPr lang="en-US" sz="1700" dirty="0"/>
          </a:p>
        </p:txBody>
      </p:sp>
      <p:pic>
        <p:nvPicPr>
          <p:cNvPr id="4" name="Picture 3" descr="Logo&#10;&#10;Description automatically generated">
            <a:extLst>
              <a:ext uri="{FF2B5EF4-FFF2-40B4-BE49-F238E27FC236}">
                <a16:creationId xmlns:a16="http://schemas.microsoft.com/office/drawing/2014/main" id="{E80EFF7C-3826-4818-F556-A209ED41DCA1}"/>
              </a:ext>
            </a:extLst>
          </p:cNvPr>
          <p:cNvPicPr>
            <a:picLocks noChangeAspect="1"/>
          </p:cNvPicPr>
          <p:nvPr/>
        </p:nvPicPr>
        <p:blipFill>
          <a:blip r:embed="rId2"/>
          <a:stretch>
            <a:fillRect/>
          </a:stretch>
        </p:blipFill>
        <p:spPr>
          <a:xfrm>
            <a:off x="7863841" y="4069449"/>
            <a:ext cx="796456" cy="798442"/>
          </a:xfrm>
          <a:prstGeom prst="rect">
            <a:avLst/>
          </a:prstGeom>
        </p:spPr>
      </p:pic>
      <p:pic>
        <p:nvPicPr>
          <p:cNvPr id="6" name="Picture 5">
            <a:extLst>
              <a:ext uri="{FF2B5EF4-FFF2-40B4-BE49-F238E27FC236}">
                <a16:creationId xmlns:a16="http://schemas.microsoft.com/office/drawing/2014/main" id="{B535D84E-B355-4D11-971B-472E1684B7FE}"/>
              </a:ext>
            </a:extLst>
          </p:cNvPr>
          <p:cNvPicPr>
            <a:picLocks noChangeAspect="1"/>
          </p:cNvPicPr>
          <p:nvPr/>
        </p:nvPicPr>
        <p:blipFill>
          <a:blip r:embed="rId3"/>
          <a:stretch>
            <a:fillRect/>
          </a:stretch>
        </p:blipFill>
        <p:spPr>
          <a:xfrm>
            <a:off x="5971974" y="2949319"/>
            <a:ext cx="1856939" cy="712334"/>
          </a:xfrm>
          <a:prstGeom prst="rect">
            <a:avLst/>
          </a:prstGeom>
        </p:spPr>
      </p:pic>
      <p:pic>
        <p:nvPicPr>
          <p:cNvPr id="7" name="Picture 6">
            <a:extLst>
              <a:ext uri="{FF2B5EF4-FFF2-40B4-BE49-F238E27FC236}">
                <a16:creationId xmlns:a16="http://schemas.microsoft.com/office/drawing/2014/main" id="{A7CE2399-2882-4510-9C1C-24CCA06346BF}"/>
              </a:ext>
            </a:extLst>
          </p:cNvPr>
          <p:cNvPicPr>
            <a:picLocks noChangeAspect="1"/>
          </p:cNvPicPr>
          <p:nvPr/>
        </p:nvPicPr>
        <p:blipFill>
          <a:blip r:embed="rId4"/>
          <a:stretch>
            <a:fillRect/>
          </a:stretch>
        </p:blipFill>
        <p:spPr>
          <a:xfrm>
            <a:off x="5937047" y="3714100"/>
            <a:ext cx="1926794" cy="733425"/>
          </a:xfrm>
          <a:prstGeom prst="rect">
            <a:avLst/>
          </a:prstGeom>
        </p:spPr>
      </p:pic>
    </p:spTree>
    <p:extLst>
      <p:ext uri="{BB962C8B-B14F-4D97-AF65-F5344CB8AC3E}">
        <p14:creationId xmlns:p14="http://schemas.microsoft.com/office/powerpoint/2010/main" val="18208585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6">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09FD184-1FF4-D6BD-6E99-1CB876F51703}"/>
              </a:ext>
            </a:extLst>
          </p:cNvPr>
          <p:cNvSpPr>
            <a:spLocks noGrp="1"/>
          </p:cNvSpPr>
          <p:nvPr>
            <p:ph type="title"/>
          </p:nvPr>
        </p:nvSpPr>
        <p:spPr>
          <a:xfrm>
            <a:off x="236055" y="711262"/>
            <a:ext cx="3364395" cy="816102"/>
          </a:xfrm>
        </p:spPr>
        <p:txBody>
          <a:bodyPr vert="horz" lIns="91440" tIns="45720" rIns="91440" bIns="45720" rtlCol="0" anchor="b">
            <a:normAutofit/>
          </a:bodyPr>
          <a:lstStyle/>
          <a:p>
            <a:pPr defTabSz="914400"/>
            <a:r>
              <a:rPr lang="en-US" sz="2600" dirty="0"/>
              <a:t>Tips For Taking Rash Photos in the ED </a:t>
            </a:r>
          </a:p>
        </p:txBody>
      </p:sp>
      <p:sp>
        <p:nvSpPr>
          <p:cNvPr id="23" name="Rectangle 18">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6917" y="290954"/>
            <a:ext cx="54864"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610" y="1714500"/>
            <a:ext cx="329184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013DF646-68BC-A3EB-4843-6D032CB3539E}"/>
              </a:ext>
            </a:extLst>
          </p:cNvPr>
          <p:cNvSpPr>
            <a:spLocks noGrp="1"/>
          </p:cNvSpPr>
          <p:nvPr>
            <p:ph sz="half" idx="1"/>
          </p:nvPr>
        </p:nvSpPr>
        <p:spPr>
          <a:xfrm>
            <a:off x="0" y="1714500"/>
            <a:ext cx="3677588" cy="3018444"/>
          </a:xfrm>
        </p:spPr>
        <p:txBody>
          <a:bodyPr vert="horz" lIns="91440" tIns="45720" rIns="91440" bIns="45720" rtlCol="0" anchor="t">
            <a:normAutofit/>
          </a:bodyPr>
          <a:lstStyle/>
          <a:p>
            <a:pPr indent="-228600" defTabSz="914400"/>
            <a:r>
              <a:rPr lang="en-US" sz="1300" dirty="0"/>
              <a:t>Center the lesion in the middle of the photo frame</a:t>
            </a:r>
          </a:p>
          <a:p>
            <a:pPr indent="-228600" defTabSz="914400"/>
            <a:r>
              <a:rPr lang="en-US" sz="1300" dirty="0"/>
              <a:t>Tap on screen where lesion appears for mobile device</a:t>
            </a:r>
          </a:p>
          <a:p>
            <a:pPr indent="-228600" defTabSz="914400"/>
            <a:r>
              <a:rPr lang="en-US" sz="1300" dirty="0"/>
              <a:t>This sets focus and lighting.</a:t>
            </a:r>
          </a:p>
          <a:p>
            <a:pPr indent="-228600" defTabSz="914400"/>
            <a:r>
              <a:rPr lang="en-US" sz="1300" dirty="0"/>
              <a:t>Mobile phone cameras do not focus well when you get too close- step back and use cameras zoom feature. </a:t>
            </a:r>
          </a:p>
          <a:p>
            <a:pPr indent="-228600" defTabSz="914400"/>
            <a:r>
              <a:rPr lang="en-US" sz="1300" b="1" i="0" u="none" strike="noStrike" dirty="0">
                <a:effectLst/>
              </a:rPr>
              <a:t>iPhone</a:t>
            </a:r>
            <a:r>
              <a:rPr lang="en-US" sz="1300" b="0" i="0" u="none" strike="noStrike" dirty="0">
                <a:effectLst/>
              </a:rPr>
              <a:t> – Zoom in with an outward pinch or put your finger on the 1x circle, and slide the “rotator” until you see a close view of the lesion/rash</a:t>
            </a:r>
            <a:endParaRPr lang="en-US" sz="1300" dirty="0"/>
          </a:p>
          <a:p>
            <a:pPr indent="-228600" defTabSz="914400"/>
            <a:endParaRPr lang="en-US" sz="1300" dirty="0"/>
          </a:p>
        </p:txBody>
      </p:sp>
      <p:sp>
        <p:nvSpPr>
          <p:cNvPr id="5" name="Content Placeholder 4">
            <a:extLst>
              <a:ext uri="{FF2B5EF4-FFF2-40B4-BE49-F238E27FC236}">
                <a16:creationId xmlns:a16="http://schemas.microsoft.com/office/drawing/2014/main" id="{60ED8F1B-F73E-94EE-C985-7D73910D1F97}"/>
              </a:ext>
            </a:extLst>
          </p:cNvPr>
          <p:cNvSpPr>
            <a:spLocks noGrp="1"/>
          </p:cNvSpPr>
          <p:nvPr>
            <p:ph sz="half" idx="2"/>
          </p:nvPr>
        </p:nvSpPr>
        <p:spPr/>
        <p:txBody>
          <a:bodyPr/>
          <a:lstStyle/>
          <a:p>
            <a:endParaRPr lang="en-US"/>
          </a:p>
        </p:txBody>
      </p:sp>
      <p:pic>
        <p:nvPicPr>
          <p:cNvPr id="6" name="Picture 5" descr="A close up of a person's ear&#10;&#10;Description automatically generated with low confidence">
            <a:extLst>
              <a:ext uri="{FF2B5EF4-FFF2-40B4-BE49-F238E27FC236}">
                <a16:creationId xmlns:a16="http://schemas.microsoft.com/office/drawing/2014/main" id="{46CF2484-B753-A11A-F866-B599872DE1C3}"/>
              </a:ext>
            </a:extLst>
          </p:cNvPr>
          <p:cNvPicPr>
            <a:picLocks noChangeAspect="1"/>
          </p:cNvPicPr>
          <p:nvPr/>
        </p:nvPicPr>
        <p:blipFill>
          <a:blip r:embed="rId2"/>
          <a:stretch>
            <a:fillRect/>
          </a:stretch>
        </p:blipFill>
        <p:spPr>
          <a:xfrm>
            <a:off x="4081852" y="0"/>
            <a:ext cx="5062147" cy="5129784"/>
          </a:xfrm>
          <a:prstGeom prst="rect">
            <a:avLst/>
          </a:prstGeom>
        </p:spPr>
      </p:pic>
    </p:spTree>
    <p:extLst>
      <p:ext uri="{BB962C8B-B14F-4D97-AF65-F5344CB8AC3E}">
        <p14:creationId xmlns:p14="http://schemas.microsoft.com/office/powerpoint/2010/main" val="428887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5DC95B7-2A72-483B-BA19-2BE7512055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srgbClr val="FFFFFF"/>
              </a:solidFill>
              <a:latin typeface="Corbel" panose="020B0503020204020204"/>
            </a:endParaRPr>
          </a:p>
        </p:txBody>
      </p:sp>
      <p:sp>
        <p:nvSpPr>
          <p:cNvPr id="12" name="Rectangle 11">
            <a:extLst>
              <a:ext uri="{FF2B5EF4-FFF2-40B4-BE49-F238E27FC236}">
                <a16:creationId xmlns:a16="http://schemas.microsoft.com/office/drawing/2014/main" id="{1C822AFE-7E96-4A51-9E55-FCAEACD21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7590" y="567994"/>
            <a:ext cx="3256410" cy="39969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srgbClr val="FFFFFF"/>
              </a:solidFill>
              <a:latin typeface="Corbel" panose="020B0503020204020204"/>
            </a:endParaRPr>
          </a:p>
        </p:txBody>
      </p:sp>
      <p:sp>
        <p:nvSpPr>
          <p:cNvPr id="2" name="Title 1">
            <a:extLst>
              <a:ext uri="{FF2B5EF4-FFF2-40B4-BE49-F238E27FC236}">
                <a16:creationId xmlns:a16="http://schemas.microsoft.com/office/drawing/2014/main" id="{B8A0790C-A8E5-E93C-AC50-D51890B624F9}"/>
              </a:ext>
            </a:extLst>
          </p:cNvPr>
          <p:cNvSpPr>
            <a:spLocks noGrp="1"/>
          </p:cNvSpPr>
          <p:nvPr>
            <p:ph type="title"/>
          </p:nvPr>
        </p:nvSpPr>
        <p:spPr>
          <a:xfrm>
            <a:off x="6121043" y="809828"/>
            <a:ext cx="2741143" cy="1145433"/>
          </a:xfrm>
        </p:spPr>
        <p:txBody>
          <a:bodyPr vert="horz" lIns="68580" tIns="34290" rIns="68580" bIns="34290" rtlCol="0" anchor="ctr">
            <a:normAutofit/>
          </a:bodyPr>
          <a:lstStyle/>
          <a:p>
            <a:r>
              <a:rPr lang="en-US" sz="2400" dirty="0"/>
              <a:t>CRASHED </a:t>
            </a:r>
            <a:br>
              <a:rPr lang="en-US" sz="2400" dirty="0"/>
            </a:br>
            <a:r>
              <a:rPr lang="en-US" sz="2400" dirty="0"/>
              <a:t>Project Sites</a:t>
            </a:r>
          </a:p>
        </p:txBody>
      </p:sp>
      <p:sp>
        <p:nvSpPr>
          <p:cNvPr id="14" name="Rectangle 13">
            <a:extLst>
              <a:ext uri="{FF2B5EF4-FFF2-40B4-BE49-F238E27FC236}">
                <a16:creationId xmlns:a16="http://schemas.microsoft.com/office/drawing/2014/main" id="{9169EA61-C175-4B7E-807B-58199DEA7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Box 4">
            <a:extLst>
              <a:ext uri="{FF2B5EF4-FFF2-40B4-BE49-F238E27FC236}">
                <a16:creationId xmlns:a16="http://schemas.microsoft.com/office/drawing/2014/main" id="{4EF315D3-0B58-D257-7DD8-78CC1B0C04B2}"/>
              </a:ext>
            </a:extLst>
          </p:cNvPr>
          <p:cNvSpPr txBox="1"/>
          <p:nvPr/>
        </p:nvSpPr>
        <p:spPr>
          <a:xfrm>
            <a:off x="6121043" y="1955261"/>
            <a:ext cx="2741143" cy="2368427"/>
          </a:xfrm>
          <a:prstGeom prst="rect">
            <a:avLst/>
          </a:prstGeom>
        </p:spPr>
        <p:txBody>
          <a:bodyPr vert="horz" lIns="68580" tIns="34290" rIns="68580" bIns="34290" rtlCol="0" anchor="t">
            <a:normAutofit/>
          </a:bodyPr>
          <a:lstStyle/>
          <a:p>
            <a:pPr indent="-137160" defTabSz="685800">
              <a:lnSpc>
                <a:spcPct val="90000"/>
              </a:lnSpc>
              <a:spcAft>
                <a:spcPts val="450"/>
              </a:spcAft>
              <a:buClr>
                <a:srgbClr val="40BAD2"/>
              </a:buClr>
              <a:buFont typeface="Wingdings 2" pitchFamily="18" charset="2"/>
              <a:buChar char=""/>
            </a:pPr>
            <a:endParaRPr lang="en-US" sz="1500" dirty="0">
              <a:solidFill>
                <a:srgbClr val="FAB900">
                  <a:lumMod val="40000"/>
                  <a:lumOff val="60000"/>
                </a:srgbClr>
              </a:solidFill>
              <a:latin typeface="Arial" panose="020B0604020202020204" pitchFamily="34" charset="0"/>
              <a:cs typeface="Arial" panose="020B0604020202020204" pitchFamily="34" charset="0"/>
            </a:endParaRPr>
          </a:p>
        </p:txBody>
      </p:sp>
      <p:graphicFrame>
        <p:nvGraphicFramePr>
          <p:cNvPr id="4" name="Content Placeholder 5">
            <a:extLst>
              <a:ext uri="{FF2B5EF4-FFF2-40B4-BE49-F238E27FC236}">
                <a16:creationId xmlns:a16="http://schemas.microsoft.com/office/drawing/2014/main" id="{9784DE6C-37CF-C377-0DD7-1FFD939FD922}"/>
              </a:ext>
            </a:extLst>
          </p:cNvPr>
          <p:cNvGraphicFramePr>
            <a:graphicFrameLocks noGrp="1"/>
          </p:cNvGraphicFramePr>
          <p:nvPr>
            <p:ph idx="1"/>
          </p:nvPr>
        </p:nvGraphicFramePr>
        <p:xfrm>
          <a:off x="521489" y="171748"/>
          <a:ext cx="5084286" cy="4252917"/>
        </p:xfrm>
        <a:graphic>
          <a:graphicData uri="http://schemas.openxmlformats.org/drawingml/2006/table">
            <a:tbl>
              <a:tblPr firstRow="1" firstCol="1" bandRow="1">
                <a:solidFill>
                  <a:schemeClr val="bg1">
                    <a:lumMod val="95000"/>
                  </a:schemeClr>
                </a:solidFill>
                <a:tableStyleId>{16D9F66E-5EB9-4882-86FB-DCBF35E3C3E4}</a:tableStyleId>
              </a:tblPr>
              <a:tblGrid>
                <a:gridCol w="465101">
                  <a:extLst>
                    <a:ext uri="{9D8B030D-6E8A-4147-A177-3AD203B41FA5}">
                      <a16:colId xmlns:a16="http://schemas.microsoft.com/office/drawing/2014/main" val="2147175364"/>
                    </a:ext>
                  </a:extLst>
                </a:gridCol>
                <a:gridCol w="2344613">
                  <a:extLst>
                    <a:ext uri="{9D8B030D-6E8A-4147-A177-3AD203B41FA5}">
                      <a16:colId xmlns:a16="http://schemas.microsoft.com/office/drawing/2014/main" val="5539086"/>
                    </a:ext>
                  </a:extLst>
                </a:gridCol>
                <a:gridCol w="1171671">
                  <a:extLst>
                    <a:ext uri="{9D8B030D-6E8A-4147-A177-3AD203B41FA5}">
                      <a16:colId xmlns:a16="http://schemas.microsoft.com/office/drawing/2014/main" val="558677329"/>
                    </a:ext>
                  </a:extLst>
                </a:gridCol>
                <a:gridCol w="1102901">
                  <a:extLst>
                    <a:ext uri="{9D8B030D-6E8A-4147-A177-3AD203B41FA5}">
                      <a16:colId xmlns:a16="http://schemas.microsoft.com/office/drawing/2014/main" val="144657148"/>
                    </a:ext>
                  </a:extLst>
                </a:gridCol>
              </a:tblGrid>
              <a:tr h="388212">
                <a:tc>
                  <a:txBody>
                    <a:bodyPr/>
                    <a:lstStyle/>
                    <a:p>
                      <a:pPr marL="0" marR="0">
                        <a:lnSpc>
                          <a:spcPct val="107000"/>
                        </a:lnSpc>
                        <a:spcBef>
                          <a:spcPts val="0"/>
                        </a:spcBef>
                        <a:spcAft>
                          <a:spcPts val="0"/>
                        </a:spcAft>
                      </a:pPr>
                      <a:r>
                        <a:rPr lang="en-US" sz="900" b="1"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rPr>
                        <a:t>Site Initials</a:t>
                      </a:r>
                    </a:p>
                  </a:txBody>
                  <a:tcPr marL="43347" marR="47913" marT="12385" marB="92887" anchor="b">
                    <a:lnL w="12700" cmpd="sng">
                      <a:noFill/>
                    </a:lnL>
                    <a:lnR w="12700" cmpd="sng">
                      <a:noFill/>
                    </a:lnR>
                    <a:lnT w="9525" cap="flat" cmpd="sng" algn="ctr">
                      <a:noFill/>
                      <a:prstDash val="soli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nSpc>
                          <a:spcPct val="107000"/>
                        </a:lnSpc>
                        <a:spcBef>
                          <a:spcPts val="0"/>
                        </a:spcBef>
                        <a:spcAft>
                          <a:spcPts val="0"/>
                        </a:spcAft>
                      </a:pPr>
                      <a:r>
                        <a:rPr lang="en-US" sz="900" b="1"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rPr>
                        <a:t>Site name</a:t>
                      </a:r>
                    </a:p>
                  </a:txBody>
                  <a:tcPr marL="43347" marR="47913" marT="12385" marB="92887" anchor="b">
                    <a:lnL w="12700" cmpd="sng">
                      <a:noFill/>
                    </a:lnL>
                    <a:lnR w="12700" cmpd="sng">
                      <a:noFill/>
                    </a:lnR>
                    <a:lnT w="9525" cap="flat" cmpd="sng" algn="ctr">
                      <a:noFill/>
                      <a:prstDash val="soli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nSpc>
                          <a:spcPct val="107000"/>
                        </a:lnSpc>
                        <a:spcBef>
                          <a:spcPts val="0"/>
                        </a:spcBef>
                        <a:spcAft>
                          <a:spcPts val="0"/>
                        </a:spcAft>
                      </a:pPr>
                      <a:r>
                        <a:rPr lang="en-US" sz="900" b="1"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rPr>
                        <a:t> IRB determination</a:t>
                      </a:r>
                    </a:p>
                  </a:txBody>
                  <a:tcPr marL="43347" marR="47913" marT="12385" marB="92887" anchor="b">
                    <a:lnL w="12700" cmpd="sng">
                      <a:noFill/>
                    </a:lnL>
                    <a:lnR w="12700" cmpd="sng">
                      <a:noFill/>
                    </a:lnR>
                    <a:lnT w="9525" cap="flat" cmpd="sng" algn="ctr">
                      <a:noFill/>
                      <a:prstDash val="soli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a:lnSpc>
                          <a:spcPct val="107000"/>
                        </a:lnSpc>
                        <a:spcBef>
                          <a:spcPts val="0"/>
                        </a:spcBef>
                        <a:spcAft>
                          <a:spcPts val="0"/>
                        </a:spcAft>
                      </a:pPr>
                      <a:r>
                        <a:rPr lang="en-US" sz="900" b="1"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rPr>
                        <a:t>Subcontract</a:t>
                      </a:r>
                    </a:p>
                  </a:txBody>
                  <a:tcPr marL="43347" marR="47913" marT="12385" marB="92887" anchor="b">
                    <a:lnL w="12700" cmpd="sng">
                      <a:noFill/>
                    </a:lnL>
                    <a:lnR w="12700" cmpd="sng">
                      <a:noFill/>
                    </a:lnR>
                    <a:lnT w="9525" cap="flat" cmpd="sng" algn="ctr">
                      <a:noFill/>
                      <a:prstDash val="soli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661417794"/>
                  </a:ext>
                </a:extLst>
              </a:tr>
              <a:tr h="297285">
                <a:tc>
                  <a:txBody>
                    <a:bodyPr/>
                    <a:lstStyle/>
                    <a:p>
                      <a:pPr marL="0" marR="0" algn="l">
                        <a:lnSpc>
                          <a:spcPct val="107000"/>
                        </a:lnSpc>
                        <a:spcBef>
                          <a:spcPts val="0"/>
                        </a:spcBef>
                        <a:spcAft>
                          <a:spcPts val="0"/>
                        </a:spcAft>
                      </a:pPr>
                      <a:r>
                        <a:rPr lang="en-US" sz="900" b="1" cap="none" spc="0" dirty="0">
                          <a:solidFill>
                            <a:schemeClr val="tx1"/>
                          </a:solidFill>
                          <a:effectLst/>
                          <a:latin typeface="Arial" panose="020B0604020202020204" pitchFamily="34" charset="0"/>
                          <a:cs typeface="Arial" panose="020B0604020202020204" pitchFamily="34" charset="0"/>
                        </a:rPr>
                        <a:t>BSMP</a:t>
                      </a:r>
                      <a:endParaRPr lang="en-US" sz="900" b="1"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347" marR="47913" marT="12385" marB="92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en-US" sz="900" b="0" cap="none" spc="0" dirty="0">
                          <a:solidFill>
                            <a:schemeClr val="tx1"/>
                          </a:solidFill>
                          <a:effectLst/>
                          <a:latin typeface="Arial" panose="020B0604020202020204" pitchFamily="34" charset="0"/>
                          <a:cs typeface="Arial" panose="020B0604020202020204" pitchFamily="34" charset="0"/>
                        </a:rPr>
                        <a:t>Baystate Medical Center </a:t>
                      </a:r>
                      <a:endParaRPr lang="en-US" sz="900" b="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347" marR="47913" marT="12385" marB="92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en-US" sz="900" b="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txBody>
                  <a:tcPr marL="43347" marR="47913" marT="12385" marB="92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endParaRPr lang="en-US" sz="900" b="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347" marR="47913" marT="12385" marB="92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66050654"/>
                  </a:ext>
                </a:extLst>
              </a:tr>
              <a:tr h="297285">
                <a:tc>
                  <a:txBody>
                    <a:bodyPr/>
                    <a:lstStyle/>
                    <a:p>
                      <a:pPr marL="0" marR="0" algn="l">
                        <a:lnSpc>
                          <a:spcPct val="107000"/>
                        </a:lnSpc>
                        <a:spcBef>
                          <a:spcPts val="0"/>
                        </a:spcBef>
                        <a:spcAft>
                          <a:spcPts val="0"/>
                        </a:spcAft>
                      </a:pPr>
                      <a:r>
                        <a:rPr lang="en-US" sz="900" b="1" cap="none" spc="0">
                          <a:solidFill>
                            <a:schemeClr val="tx1"/>
                          </a:solidFill>
                          <a:effectLst/>
                          <a:latin typeface="Arial" panose="020B0604020202020204" pitchFamily="34" charset="0"/>
                          <a:cs typeface="Arial" panose="020B0604020202020204" pitchFamily="34" charset="0"/>
                        </a:rPr>
                        <a:t>CSMP</a:t>
                      </a:r>
                      <a:endParaRPr lang="en-US" sz="900" b="1" cap="none" spc="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347" marR="47913" marT="12385" marB="92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en-US" sz="900" cap="none" spc="0" dirty="0">
                          <a:solidFill>
                            <a:schemeClr val="tx1"/>
                          </a:solidFill>
                          <a:effectLst/>
                          <a:latin typeface="Arial" panose="020B0604020202020204" pitchFamily="34" charset="0"/>
                          <a:cs typeface="Arial" panose="020B0604020202020204" pitchFamily="34" charset="0"/>
                        </a:rPr>
                        <a:t>Cedars-Sinai Medical Center</a:t>
                      </a:r>
                      <a:endParaRPr lang="en-US" sz="9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347" marR="47913" marT="12385" marB="92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endParaRPr lang="en-US" sz="900" cap="none" spc="0" dirty="0">
                        <a:solidFill>
                          <a:schemeClr val="tx1"/>
                        </a:solidFill>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L="43347" marR="47913" marT="12385" marB="92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endParaRPr lang="en-US" sz="900" cap="none" spc="0" dirty="0">
                        <a:solidFill>
                          <a:schemeClr val="tx1"/>
                        </a:solidFill>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L="43347" marR="47913" marT="12385" marB="92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1480955"/>
                  </a:ext>
                </a:extLst>
              </a:tr>
              <a:tr h="297285">
                <a:tc>
                  <a:txBody>
                    <a:bodyPr/>
                    <a:lstStyle/>
                    <a:p>
                      <a:pPr marL="0" marR="0" algn="l">
                        <a:lnSpc>
                          <a:spcPct val="107000"/>
                        </a:lnSpc>
                        <a:spcBef>
                          <a:spcPts val="0"/>
                        </a:spcBef>
                        <a:spcAft>
                          <a:spcPts val="0"/>
                        </a:spcAft>
                      </a:pPr>
                      <a:r>
                        <a:rPr lang="en-US" sz="900" b="1" cap="none" spc="0" dirty="0">
                          <a:solidFill>
                            <a:schemeClr val="tx1"/>
                          </a:solidFill>
                          <a:effectLst/>
                          <a:latin typeface="Arial" panose="020B0604020202020204" pitchFamily="34" charset="0"/>
                          <a:cs typeface="Arial" panose="020B0604020202020204" pitchFamily="34" charset="0"/>
                        </a:rPr>
                        <a:t>OVMP</a:t>
                      </a:r>
                      <a:endParaRPr lang="en-US" sz="900" b="1"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347" marR="47913" marT="12385" marB="92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en-US" sz="900" cap="none" spc="0" dirty="0">
                          <a:solidFill>
                            <a:schemeClr val="tx1"/>
                          </a:solidFill>
                          <a:effectLst/>
                          <a:latin typeface="Arial" panose="020B0604020202020204" pitchFamily="34" charset="0"/>
                          <a:cs typeface="Arial" panose="020B0604020202020204" pitchFamily="34" charset="0"/>
                        </a:rPr>
                        <a:t>Olive View-UCLA Medical Center</a:t>
                      </a:r>
                      <a:endParaRPr lang="en-US" sz="9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347" marR="47913" marT="12385" marB="92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endParaRPr lang="en-US" sz="900" cap="none" spc="0" dirty="0">
                        <a:solidFill>
                          <a:schemeClr val="tx1"/>
                        </a:solidFill>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L="43347" marR="47913" marT="12385" marB="92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9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rPr>
                        <a:t>N/A</a:t>
                      </a:r>
                    </a:p>
                  </a:txBody>
                  <a:tcPr marL="43347" marR="47913" marT="12385" marB="92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348500"/>
                  </a:ext>
                </a:extLst>
              </a:tr>
              <a:tr h="297285">
                <a:tc>
                  <a:txBody>
                    <a:bodyPr/>
                    <a:lstStyle/>
                    <a:p>
                      <a:pPr marL="0" marR="0" algn="l">
                        <a:lnSpc>
                          <a:spcPct val="107000"/>
                        </a:lnSpc>
                        <a:spcBef>
                          <a:spcPts val="0"/>
                        </a:spcBef>
                        <a:spcAft>
                          <a:spcPts val="0"/>
                        </a:spcAft>
                      </a:pPr>
                      <a:r>
                        <a:rPr lang="en-US" sz="900" b="1" cap="none" spc="0">
                          <a:solidFill>
                            <a:schemeClr val="tx1"/>
                          </a:solidFill>
                          <a:effectLst/>
                          <a:latin typeface="Arial" panose="020B0604020202020204" pitchFamily="34" charset="0"/>
                          <a:cs typeface="Arial" panose="020B0604020202020204" pitchFamily="34" charset="0"/>
                        </a:rPr>
                        <a:t>HCMP</a:t>
                      </a:r>
                      <a:endParaRPr lang="en-US" sz="900" b="1" cap="none" spc="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347" marR="47913" marT="12385" marB="92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en-US" sz="900" cap="none" spc="0" dirty="0">
                          <a:solidFill>
                            <a:schemeClr val="tx1"/>
                          </a:solidFill>
                          <a:effectLst/>
                          <a:latin typeface="Arial" panose="020B0604020202020204" pitchFamily="34" charset="0"/>
                          <a:cs typeface="Arial" panose="020B0604020202020204" pitchFamily="34" charset="0"/>
                        </a:rPr>
                        <a:t>Hennepin County Medical Center</a:t>
                      </a:r>
                      <a:endParaRPr lang="en-US" sz="9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347" marR="47913" marT="12385" marB="92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endParaRPr lang="en-US" sz="9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347" marR="47913" marT="12385" marB="92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endParaRPr lang="en-US" sz="9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347" marR="47913" marT="12385" marB="92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9705251"/>
                  </a:ext>
                </a:extLst>
              </a:tr>
              <a:tr h="297285">
                <a:tc>
                  <a:txBody>
                    <a:bodyPr/>
                    <a:lstStyle/>
                    <a:p>
                      <a:pPr marL="0" marR="0" algn="l">
                        <a:lnSpc>
                          <a:spcPct val="107000"/>
                        </a:lnSpc>
                        <a:spcBef>
                          <a:spcPts val="0"/>
                        </a:spcBef>
                        <a:spcAft>
                          <a:spcPts val="0"/>
                        </a:spcAft>
                      </a:pPr>
                      <a:r>
                        <a:rPr lang="en-US" sz="900" b="1" cap="none" spc="0">
                          <a:solidFill>
                            <a:schemeClr val="tx1"/>
                          </a:solidFill>
                          <a:effectLst/>
                          <a:latin typeface="Arial" panose="020B0604020202020204" pitchFamily="34" charset="0"/>
                          <a:cs typeface="Arial" panose="020B0604020202020204" pitchFamily="34" charset="0"/>
                        </a:rPr>
                        <a:t>JHMP</a:t>
                      </a:r>
                      <a:endParaRPr lang="en-US" sz="900" b="1" cap="none" spc="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347" marR="47913" marT="12385" marB="92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en-US" sz="900" cap="none" spc="0" dirty="0">
                          <a:solidFill>
                            <a:schemeClr val="tx1"/>
                          </a:solidFill>
                          <a:effectLst/>
                          <a:latin typeface="Arial" panose="020B0604020202020204" pitchFamily="34" charset="0"/>
                          <a:cs typeface="Arial" panose="020B0604020202020204" pitchFamily="34" charset="0"/>
                        </a:rPr>
                        <a:t>Johns Hopkins Hospital</a:t>
                      </a:r>
                      <a:endParaRPr lang="en-US" sz="9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347" marR="47913" marT="12385" marB="92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endParaRPr lang="en-US" sz="9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347" marR="47913" marT="12385" marB="92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endParaRPr lang="en-US" sz="9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347" marR="47913" marT="12385" marB="92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5313527"/>
                  </a:ext>
                </a:extLst>
              </a:tr>
              <a:tr h="297285">
                <a:tc>
                  <a:txBody>
                    <a:bodyPr/>
                    <a:lstStyle/>
                    <a:p>
                      <a:pPr marL="0" marR="0" algn="l">
                        <a:lnSpc>
                          <a:spcPct val="107000"/>
                        </a:lnSpc>
                        <a:spcBef>
                          <a:spcPts val="0"/>
                        </a:spcBef>
                        <a:spcAft>
                          <a:spcPts val="0"/>
                        </a:spcAft>
                      </a:pPr>
                      <a:r>
                        <a:rPr lang="en-US" sz="900" b="1" cap="none" spc="0">
                          <a:solidFill>
                            <a:schemeClr val="tx1"/>
                          </a:solidFill>
                          <a:effectLst/>
                          <a:latin typeface="Arial" panose="020B0604020202020204" pitchFamily="34" charset="0"/>
                          <a:cs typeface="Arial" panose="020B0604020202020204" pitchFamily="34" charset="0"/>
                        </a:rPr>
                        <a:t>TUMP</a:t>
                      </a:r>
                      <a:endParaRPr lang="en-US" sz="900" b="1" cap="none" spc="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347" marR="47913" marT="12385" marB="92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en-US" sz="900" cap="none" spc="0" dirty="0">
                          <a:solidFill>
                            <a:schemeClr val="tx1"/>
                          </a:solidFill>
                          <a:effectLst/>
                          <a:latin typeface="Arial" panose="020B0604020202020204" pitchFamily="34" charset="0"/>
                          <a:cs typeface="Arial" panose="020B0604020202020204" pitchFamily="34" charset="0"/>
                        </a:rPr>
                        <a:t>Temple University Hospital</a:t>
                      </a:r>
                      <a:endParaRPr lang="en-US" sz="9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347" marR="47913" marT="12385" marB="92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endParaRPr lang="en-US" sz="9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347" marR="47913" marT="12385" marB="92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endParaRPr lang="en-US" sz="9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347" marR="47913" marT="12385" marB="92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3100336"/>
                  </a:ext>
                </a:extLst>
              </a:tr>
              <a:tr h="297285">
                <a:tc>
                  <a:txBody>
                    <a:bodyPr/>
                    <a:lstStyle/>
                    <a:p>
                      <a:pPr marL="0" marR="0" algn="l">
                        <a:lnSpc>
                          <a:spcPct val="107000"/>
                        </a:lnSpc>
                        <a:spcBef>
                          <a:spcPts val="0"/>
                        </a:spcBef>
                        <a:spcAft>
                          <a:spcPts val="0"/>
                        </a:spcAft>
                      </a:pPr>
                      <a:r>
                        <a:rPr lang="en-US" sz="900" b="1" cap="none" spc="0">
                          <a:solidFill>
                            <a:schemeClr val="tx1"/>
                          </a:solidFill>
                          <a:effectLst/>
                          <a:latin typeface="Arial" panose="020B0604020202020204" pitchFamily="34" charset="0"/>
                          <a:cs typeface="Arial" panose="020B0604020202020204" pitchFamily="34" charset="0"/>
                        </a:rPr>
                        <a:t>OHMP</a:t>
                      </a:r>
                      <a:endParaRPr lang="en-US" sz="900" b="1" cap="none" spc="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347" marR="47913" marT="12385" marB="92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en-US" sz="900" cap="none" spc="0" dirty="0">
                          <a:solidFill>
                            <a:schemeClr val="tx1"/>
                          </a:solidFill>
                          <a:effectLst/>
                          <a:latin typeface="Arial" panose="020B0604020202020204" pitchFamily="34" charset="0"/>
                          <a:cs typeface="Arial" panose="020B0604020202020204" pitchFamily="34" charset="0"/>
                        </a:rPr>
                        <a:t>Oregon Health &amp; Science University</a:t>
                      </a:r>
                      <a:endParaRPr lang="en-US" sz="9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347" marR="47913" marT="12385" marB="92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endParaRPr lang="en-US" sz="9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347" marR="47913" marT="12385" marB="92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endParaRPr lang="en-US" sz="9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347" marR="47913" marT="12385" marB="92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0974447"/>
                  </a:ext>
                </a:extLst>
              </a:tr>
              <a:tr h="297285">
                <a:tc>
                  <a:txBody>
                    <a:bodyPr/>
                    <a:lstStyle/>
                    <a:p>
                      <a:pPr marL="0" marR="0" algn="l">
                        <a:lnSpc>
                          <a:spcPct val="107000"/>
                        </a:lnSpc>
                        <a:spcBef>
                          <a:spcPts val="0"/>
                        </a:spcBef>
                        <a:spcAft>
                          <a:spcPts val="0"/>
                        </a:spcAft>
                      </a:pPr>
                      <a:r>
                        <a:rPr lang="en-US" sz="900" b="1" cap="none" spc="0">
                          <a:solidFill>
                            <a:schemeClr val="tx1"/>
                          </a:solidFill>
                          <a:effectLst/>
                          <a:latin typeface="Arial" panose="020B0604020202020204" pitchFamily="34" charset="0"/>
                          <a:cs typeface="Arial" panose="020B0604020202020204" pitchFamily="34" charset="0"/>
                        </a:rPr>
                        <a:t>RRMP</a:t>
                      </a:r>
                      <a:endParaRPr lang="en-US" sz="900" b="1" cap="none" spc="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347" marR="47913" marT="12385" marB="92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en-US" sz="900" cap="none" spc="0" dirty="0">
                          <a:solidFill>
                            <a:schemeClr val="tx1"/>
                          </a:solidFill>
                          <a:effectLst/>
                          <a:latin typeface="Arial" panose="020B0604020202020204" pitchFamily="34" charset="0"/>
                          <a:cs typeface="Arial" panose="020B0604020202020204" pitchFamily="34" charset="0"/>
                        </a:rPr>
                        <a:t>Ronald Reagan UCLA Medical Center</a:t>
                      </a:r>
                      <a:endParaRPr lang="en-US" sz="9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347" marR="47913" marT="12385" marB="92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endParaRPr lang="en-US" sz="900" cap="none" spc="0">
                        <a:solidFill>
                          <a:schemeClr val="tx1"/>
                        </a:solidFill>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L="43347" marR="47913" marT="12385" marB="92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9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rPr>
                        <a:t>N/A</a:t>
                      </a:r>
                    </a:p>
                  </a:txBody>
                  <a:tcPr marL="43347" marR="47913" marT="12385" marB="92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9843702"/>
                  </a:ext>
                </a:extLst>
              </a:tr>
              <a:tr h="297285">
                <a:tc>
                  <a:txBody>
                    <a:bodyPr/>
                    <a:lstStyle/>
                    <a:p>
                      <a:pPr marL="0" marR="0" algn="l">
                        <a:lnSpc>
                          <a:spcPct val="107000"/>
                        </a:lnSpc>
                        <a:spcBef>
                          <a:spcPts val="0"/>
                        </a:spcBef>
                        <a:spcAft>
                          <a:spcPts val="0"/>
                        </a:spcAft>
                      </a:pPr>
                      <a:r>
                        <a:rPr lang="en-US" sz="900" b="1" cap="none" spc="0">
                          <a:solidFill>
                            <a:schemeClr val="tx1"/>
                          </a:solidFill>
                          <a:effectLst/>
                          <a:latin typeface="Arial" panose="020B0604020202020204" pitchFamily="34" charset="0"/>
                          <a:cs typeface="Arial" panose="020B0604020202020204" pitchFamily="34" charset="0"/>
                        </a:rPr>
                        <a:t>UIMP</a:t>
                      </a:r>
                      <a:endParaRPr lang="en-US" sz="900" b="1" cap="none" spc="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347" marR="47913" marT="12385" marB="92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en-US" sz="900" cap="none" spc="0" dirty="0">
                          <a:solidFill>
                            <a:schemeClr val="tx1"/>
                          </a:solidFill>
                          <a:effectLst/>
                          <a:latin typeface="Arial" panose="020B0604020202020204" pitchFamily="34" charset="0"/>
                          <a:cs typeface="Arial" panose="020B0604020202020204" pitchFamily="34" charset="0"/>
                        </a:rPr>
                        <a:t>University of Iowa</a:t>
                      </a:r>
                      <a:endParaRPr lang="en-US" sz="9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347" marR="47913" marT="12385" marB="92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endParaRPr lang="en-US" sz="9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347" marR="47913" marT="12385" marB="92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endParaRPr lang="en-US" sz="9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347" marR="47913" marT="12385" marB="92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96089119"/>
                  </a:ext>
                </a:extLst>
              </a:tr>
              <a:tr h="297285">
                <a:tc>
                  <a:txBody>
                    <a:bodyPr/>
                    <a:lstStyle/>
                    <a:p>
                      <a:pPr marL="0" marR="0" algn="l">
                        <a:lnSpc>
                          <a:spcPct val="107000"/>
                        </a:lnSpc>
                        <a:spcBef>
                          <a:spcPts val="0"/>
                        </a:spcBef>
                        <a:spcAft>
                          <a:spcPts val="0"/>
                        </a:spcAft>
                      </a:pPr>
                      <a:r>
                        <a:rPr lang="en-US" sz="900" b="1" cap="none" spc="0">
                          <a:solidFill>
                            <a:schemeClr val="tx1"/>
                          </a:solidFill>
                          <a:effectLst/>
                          <a:latin typeface="Arial" panose="020B0604020202020204" pitchFamily="34" charset="0"/>
                          <a:cs typeface="Arial" panose="020B0604020202020204" pitchFamily="34" charset="0"/>
                        </a:rPr>
                        <a:t>UMMP</a:t>
                      </a:r>
                      <a:endParaRPr lang="en-US" sz="900" b="1" cap="none" spc="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347" marR="47913" marT="12385" marB="92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en-US" sz="900" cap="none" spc="0" dirty="0">
                          <a:solidFill>
                            <a:schemeClr val="tx1"/>
                          </a:solidFill>
                          <a:effectLst/>
                          <a:latin typeface="Arial" panose="020B0604020202020204" pitchFamily="34" charset="0"/>
                          <a:cs typeface="Arial" panose="020B0604020202020204" pitchFamily="34" charset="0"/>
                        </a:rPr>
                        <a:t>University of Mississippi Medical Center</a:t>
                      </a:r>
                      <a:endParaRPr lang="en-US" sz="9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347" marR="47913" marT="12385" marB="92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endParaRPr lang="en-US" sz="900" cap="none" spc="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347" marR="47913" marT="12385" marB="92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endParaRPr lang="en-US" sz="9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347" marR="47913" marT="12385" marB="92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2143795"/>
                  </a:ext>
                </a:extLst>
              </a:tr>
              <a:tr h="297285">
                <a:tc>
                  <a:txBody>
                    <a:bodyPr/>
                    <a:lstStyle/>
                    <a:p>
                      <a:pPr marL="0" marR="0" algn="l">
                        <a:lnSpc>
                          <a:spcPct val="107000"/>
                        </a:lnSpc>
                        <a:spcBef>
                          <a:spcPts val="0"/>
                        </a:spcBef>
                        <a:spcAft>
                          <a:spcPts val="0"/>
                        </a:spcAft>
                      </a:pPr>
                      <a:r>
                        <a:rPr lang="en-US" sz="900" b="1" cap="none" spc="0">
                          <a:solidFill>
                            <a:schemeClr val="tx1"/>
                          </a:solidFill>
                          <a:effectLst/>
                          <a:latin typeface="Arial" panose="020B0604020202020204" pitchFamily="34" charset="0"/>
                          <a:cs typeface="Arial" panose="020B0604020202020204" pitchFamily="34" charset="0"/>
                        </a:rPr>
                        <a:t>NMMP</a:t>
                      </a:r>
                      <a:endParaRPr lang="en-US" sz="900" b="1" cap="none" spc="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347" marR="47913" marT="12385" marB="92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en-US" sz="900" cap="none" spc="0" dirty="0">
                          <a:solidFill>
                            <a:schemeClr val="tx1"/>
                          </a:solidFill>
                          <a:effectLst/>
                          <a:latin typeface="Arial" panose="020B0604020202020204" pitchFamily="34" charset="0"/>
                          <a:cs typeface="Arial" panose="020B0604020202020204" pitchFamily="34" charset="0"/>
                        </a:rPr>
                        <a:t>University of New Mexico Hospital</a:t>
                      </a:r>
                      <a:endParaRPr lang="en-US" sz="9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347" marR="47913" marT="12385" marB="92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endParaRPr lang="en-US" sz="900" cap="none" spc="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347" marR="47913" marT="12385" marB="92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endParaRPr lang="en-US" sz="9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347" marR="47913" marT="12385" marB="92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13698200"/>
                  </a:ext>
                </a:extLst>
              </a:tr>
              <a:tr h="297285">
                <a:tc>
                  <a:txBody>
                    <a:bodyPr/>
                    <a:lstStyle/>
                    <a:p>
                      <a:pPr marL="0" marR="0" algn="l">
                        <a:lnSpc>
                          <a:spcPct val="107000"/>
                        </a:lnSpc>
                        <a:spcBef>
                          <a:spcPts val="0"/>
                        </a:spcBef>
                        <a:spcAft>
                          <a:spcPts val="0"/>
                        </a:spcAft>
                      </a:pPr>
                      <a:r>
                        <a:rPr lang="en-US" sz="900" b="1" cap="none" spc="0">
                          <a:solidFill>
                            <a:schemeClr val="tx1"/>
                          </a:solidFill>
                          <a:effectLst/>
                          <a:latin typeface="Arial" panose="020B0604020202020204" pitchFamily="34" charset="0"/>
                          <a:cs typeface="Arial" panose="020B0604020202020204" pitchFamily="34" charset="0"/>
                        </a:rPr>
                        <a:t>MKMP</a:t>
                      </a:r>
                      <a:endParaRPr lang="en-US" sz="900" b="1" cap="none" spc="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347" marR="47913" marT="12385" marB="92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en-US" sz="900" cap="none" spc="0" dirty="0">
                          <a:solidFill>
                            <a:schemeClr val="tx1"/>
                          </a:solidFill>
                          <a:effectLst/>
                          <a:latin typeface="Arial" panose="020B0604020202020204" pitchFamily="34" charset="0"/>
                          <a:cs typeface="Arial" panose="020B0604020202020204" pitchFamily="34" charset="0"/>
                        </a:rPr>
                        <a:t>University of Missouri-Kansas City</a:t>
                      </a:r>
                      <a:endParaRPr lang="en-US" sz="9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347" marR="47913" marT="12385" marB="92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endParaRPr lang="en-US" sz="900" cap="none" spc="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347" marR="47913" marT="12385" marB="92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endParaRPr lang="en-US" sz="9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347" marR="47913" marT="12385" marB="92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7530318"/>
                  </a:ext>
                </a:extLst>
              </a:tr>
              <a:tr h="297285">
                <a:tc>
                  <a:txBody>
                    <a:bodyPr/>
                    <a:lstStyle/>
                    <a:p>
                      <a:pPr marL="0" marR="0" algn="l">
                        <a:lnSpc>
                          <a:spcPct val="107000"/>
                        </a:lnSpc>
                        <a:spcBef>
                          <a:spcPts val="0"/>
                        </a:spcBef>
                        <a:spcAft>
                          <a:spcPts val="0"/>
                        </a:spcAft>
                      </a:pPr>
                      <a:r>
                        <a:rPr lang="en-US" sz="900" b="1" cap="none" spc="0">
                          <a:solidFill>
                            <a:schemeClr val="tx1"/>
                          </a:solidFill>
                          <a:effectLst/>
                          <a:latin typeface="Arial" panose="020B0604020202020204" pitchFamily="34" charset="0"/>
                          <a:cs typeface="Arial" panose="020B0604020202020204" pitchFamily="34" charset="0"/>
                        </a:rPr>
                        <a:t>VWMP</a:t>
                      </a:r>
                      <a:endParaRPr lang="en-US" sz="900" b="1" cap="none" spc="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347" marR="47913" marT="12385" marB="92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en-US" sz="900" cap="none" spc="0" dirty="0" err="1">
                          <a:solidFill>
                            <a:schemeClr val="tx1"/>
                          </a:solidFill>
                          <a:effectLst/>
                          <a:latin typeface="Arial" panose="020B0604020202020204" pitchFamily="34" charset="0"/>
                          <a:cs typeface="Arial" panose="020B0604020202020204" pitchFamily="34" charset="0"/>
                        </a:rPr>
                        <a:t>Valleywise</a:t>
                      </a:r>
                      <a:r>
                        <a:rPr lang="en-US" sz="900" cap="none" spc="0" dirty="0">
                          <a:solidFill>
                            <a:schemeClr val="tx1"/>
                          </a:solidFill>
                          <a:effectLst/>
                          <a:latin typeface="Arial" panose="020B0604020202020204" pitchFamily="34" charset="0"/>
                          <a:cs typeface="Arial" panose="020B0604020202020204" pitchFamily="34" charset="0"/>
                        </a:rPr>
                        <a:t> Medical Center</a:t>
                      </a:r>
                      <a:endParaRPr lang="en-US" sz="9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347" marR="47913" marT="12385" marB="92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endParaRPr lang="en-US" sz="9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347" marR="47913" marT="12385" marB="92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endParaRPr lang="en-US" sz="9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3347" marR="47913" marT="12385" marB="928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0578316"/>
                  </a:ext>
                </a:extLst>
              </a:tr>
            </a:tbl>
          </a:graphicData>
        </a:graphic>
      </p:graphicFrame>
      <p:pic>
        <p:nvPicPr>
          <p:cNvPr id="6" name="Picture 5" descr="A black check mark on a white background&#10;&#10;Description automatically generated with medium confidence">
            <a:extLst>
              <a:ext uri="{FF2B5EF4-FFF2-40B4-BE49-F238E27FC236}">
                <a16:creationId xmlns:a16="http://schemas.microsoft.com/office/drawing/2014/main" id="{D7CCD4C0-CDE7-ABED-5D7E-735AD74F232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857628" y="1518891"/>
            <a:ext cx="183482" cy="183482"/>
          </a:xfrm>
          <a:prstGeom prst="rect">
            <a:avLst/>
          </a:prstGeom>
        </p:spPr>
      </p:pic>
      <p:pic>
        <p:nvPicPr>
          <p:cNvPr id="7" name="Picture 6" descr="A black check mark on a white background&#10;&#10;Description automatically generated with medium confidence">
            <a:extLst>
              <a:ext uri="{FF2B5EF4-FFF2-40B4-BE49-F238E27FC236}">
                <a16:creationId xmlns:a16="http://schemas.microsoft.com/office/drawing/2014/main" id="{4B1CC0DA-E919-255F-AEE4-E0493E5A83D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857628" y="895614"/>
            <a:ext cx="183482" cy="183482"/>
          </a:xfrm>
          <a:prstGeom prst="rect">
            <a:avLst/>
          </a:prstGeom>
        </p:spPr>
      </p:pic>
      <p:pic>
        <p:nvPicPr>
          <p:cNvPr id="8" name="Picture 7" descr="A black check mark on a white background&#10;&#10;Description automatically generated with medium confidence">
            <a:extLst>
              <a:ext uri="{FF2B5EF4-FFF2-40B4-BE49-F238E27FC236}">
                <a16:creationId xmlns:a16="http://schemas.microsoft.com/office/drawing/2014/main" id="{997BAEEF-5DC0-6888-03C0-A6F55A78F1F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822114" y="2083920"/>
            <a:ext cx="183482" cy="183482"/>
          </a:xfrm>
          <a:prstGeom prst="rect">
            <a:avLst/>
          </a:prstGeom>
        </p:spPr>
      </p:pic>
      <p:pic>
        <p:nvPicPr>
          <p:cNvPr id="9" name="Picture 8" descr="A black check mark on a white background&#10;&#10;Description automatically generated with medium confidence">
            <a:extLst>
              <a:ext uri="{FF2B5EF4-FFF2-40B4-BE49-F238E27FC236}">
                <a16:creationId xmlns:a16="http://schemas.microsoft.com/office/drawing/2014/main" id="{3F3BD66C-A23D-E78C-77D7-D65DAAAE0D5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830560" y="2689263"/>
            <a:ext cx="183482" cy="183482"/>
          </a:xfrm>
          <a:prstGeom prst="rect">
            <a:avLst/>
          </a:prstGeom>
        </p:spPr>
      </p:pic>
      <p:pic>
        <p:nvPicPr>
          <p:cNvPr id="11" name="Picture 10" descr="A black check mark on a white background&#10;&#10;Description automatically generated with medium confidence">
            <a:extLst>
              <a:ext uri="{FF2B5EF4-FFF2-40B4-BE49-F238E27FC236}">
                <a16:creationId xmlns:a16="http://schemas.microsoft.com/office/drawing/2014/main" id="{D80E58C5-934A-1D0E-A9E2-3BF27115004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857628" y="1176592"/>
            <a:ext cx="183482" cy="183482"/>
          </a:xfrm>
          <a:prstGeom prst="rect">
            <a:avLst/>
          </a:prstGeom>
        </p:spPr>
      </p:pic>
      <p:pic>
        <p:nvPicPr>
          <p:cNvPr id="13" name="Picture 12" descr="A black check mark on a white background&#10;&#10;Description automatically generated with medium confidence">
            <a:extLst>
              <a:ext uri="{FF2B5EF4-FFF2-40B4-BE49-F238E27FC236}">
                <a16:creationId xmlns:a16="http://schemas.microsoft.com/office/drawing/2014/main" id="{571E1D19-BDD4-CF15-2AAD-D2C39BAB521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830560" y="3000148"/>
            <a:ext cx="183482" cy="183482"/>
          </a:xfrm>
          <a:prstGeom prst="rect">
            <a:avLst/>
          </a:prstGeom>
        </p:spPr>
      </p:pic>
      <p:pic>
        <p:nvPicPr>
          <p:cNvPr id="15" name="Picture 14" descr="A black check mark on a white background&#10;&#10;Description automatically generated with medium confidence">
            <a:extLst>
              <a:ext uri="{FF2B5EF4-FFF2-40B4-BE49-F238E27FC236}">
                <a16:creationId xmlns:a16="http://schemas.microsoft.com/office/drawing/2014/main" id="{8C91C25B-8C0D-0B86-7CCD-73DD124CAE9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836572" y="3324238"/>
            <a:ext cx="183482" cy="183482"/>
          </a:xfrm>
          <a:prstGeom prst="rect">
            <a:avLst/>
          </a:prstGeom>
        </p:spPr>
      </p:pic>
      <p:pic>
        <p:nvPicPr>
          <p:cNvPr id="16" name="Picture 15" descr="A black check mark on a white background&#10;&#10;Description automatically generated with medium confidence">
            <a:extLst>
              <a:ext uri="{FF2B5EF4-FFF2-40B4-BE49-F238E27FC236}">
                <a16:creationId xmlns:a16="http://schemas.microsoft.com/office/drawing/2014/main" id="{6ED1F1F4-CBFA-8F52-6B1F-13B9AB3F6DF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834708" y="3638412"/>
            <a:ext cx="183482" cy="183482"/>
          </a:xfrm>
          <a:prstGeom prst="rect">
            <a:avLst/>
          </a:prstGeom>
        </p:spPr>
      </p:pic>
      <p:pic>
        <p:nvPicPr>
          <p:cNvPr id="17" name="Picture 16" descr="A black check mark on a white background&#10;&#10;Description automatically generated with medium confidence">
            <a:extLst>
              <a:ext uri="{FF2B5EF4-FFF2-40B4-BE49-F238E27FC236}">
                <a16:creationId xmlns:a16="http://schemas.microsoft.com/office/drawing/2014/main" id="{23A06D0D-EC7F-AAD3-E5F2-031B08CC5C0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841663" y="3917094"/>
            <a:ext cx="183482" cy="183482"/>
          </a:xfrm>
          <a:prstGeom prst="rect">
            <a:avLst/>
          </a:prstGeom>
        </p:spPr>
      </p:pic>
      <p:pic>
        <p:nvPicPr>
          <p:cNvPr id="18" name="Picture 17" descr="A black check mark on a white background&#10;&#10;Description automatically generated with medium confidence">
            <a:extLst>
              <a:ext uri="{FF2B5EF4-FFF2-40B4-BE49-F238E27FC236}">
                <a16:creationId xmlns:a16="http://schemas.microsoft.com/office/drawing/2014/main" id="{3E47431C-C758-DBA2-1139-205F6CDA539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836572" y="4198072"/>
            <a:ext cx="183482" cy="183482"/>
          </a:xfrm>
          <a:prstGeom prst="rect">
            <a:avLst/>
          </a:prstGeom>
        </p:spPr>
      </p:pic>
      <p:pic>
        <p:nvPicPr>
          <p:cNvPr id="19" name="Picture 18" descr="A black check mark on a white background&#10;&#10;Description automatically generated with medium confidence">
            <a:extLst>
              <a:ext uri="{FF2B5EF4-FFF2-40B4-BE49-F238E27FC236}">
                <a16:creationId xmlns:a16="http://schemas.microsoft.com/office/drawing/2014/main" id="{1678AA57-9E0F-E174-F608-5579016049D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045157" y="4198072"/>
            <a:ext cx="183482" cy="183482"/>
          </a:xfrm>
          <a:prstGeom prst="rect">
            <a:avLst/>
          </a:prstGeom>
        </p:spPr>
      </p:pic>
      <p:pic>
        <p:nvPicPr>
          <p:cNvPr id="20" name="Picture 19" descr="A black check mark on a white background&#10;&#10;Description automatically generated with medium confidence">
            <a:extLst>
              <a:ext uri="{FF2B5EF4-FFF2-40B4-BE49-F238E27FC236}">
                <a16:creationId xmlns:a16="http://schemas.microsoft.com/office/drawing/2014/main" id="{3E88A95C-7AE1-67B5-457B-F568184B763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032203" y="3876728"/>
            <a:ext cx="189498" cy="189498"/>
          </a:xfrm>
          <a:prstGeom prst="rect">
            <a:avLst/>
          </a:prstGeom>
        </p:spPr>
      </p:pic>
      <p:pic>
        <p:nvPicPr>
          <p:cNvPr id="21" name="Picture 20" descr="A black check mark on a white background&#10;&#10;Description automatically generated with medium confidence">
            <a:extLst>
              <a:ext uri="{FF2B5EF4-FFF2-40B4-BE49-F238E27FC236}">
                <a16:creationId xmlns:a16="http://schemas.microsoft.com/office/drawing/2014/main" id="{7FC732F6-7F56-EC3C-46C4-13BBA8DA7D5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046665" y="2074496"/>
            <a:ext cx="183482" cy="183482"/>
          </a:xfrm>
          <a:prstGeom prst="rect">
            <a:avLst/>
          </a:prstGeom>
        </p:spPr>
      </p:pic>
      <p:pic>
        <p:nvPicPr>
          <p:cNvPr id="3" name="Picture 2" descr="A black check mark on a white background&#10;&#10;Description automatically generated with medium confidence">
            <a:extLst>
              <a:ext uri="{FF2B5EF4-FFF2-40B4-BE49-F238E27FC236}">
                <a16:creationId xmlns:a16="http://schemas.microsoft.com/office/drawing/2014/main" id="{1D391FBD-A002-2DBD-2D84-14B73E5AE8F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003041" y="626346"/>
            <a:ext cx="183482" cy="183482"/>
          </a:xfrm>
          <a:prstGeom prst="rect">
            <a:avLst/>
          </a:prstGeom>
        </p:spPr>
      </p:pic>
      <p:pic>
        <p:nvPicPr>
          <p:cNvPr id="22" name="Picture 21" descr="A black check mark on a white background&#10;&#10;Description automatically generated with medium confidence">
            <a:extLst>
              <a:ext uri="{FF2B5EF4-FFF2-40B4-BE49-F238E27FC236}">
                <a16:creationId xmlns:a16="http://schemas.microsoft.com/office/drawing/2014/main" id="{625E0D6D-BB67-B0CE-2519-45EF6D307DC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034071" y="3562956"/>
            <a:ext cx="183482" cy="183482"/>
          </a:xfrm>
          <a:prstGeom prst="rect">
            <a:avLst/>
          </a:prstGeom>
        </p:spPr>
      </p:pic>
      <p:pic>
        <p:nvPicPr>
          <p:cNvPr id="23" name="Picture 22" descr="A black check mark on a white background&#10;&#10;Description automatically generated with medium confidence">
            <a:extLst>
              <a:ext uri="{FF2B5EF4-FFF2-40B4-BE49-F238E27FC236}">
                <a16:creationId xmlns:a16="http://schemas.microsoft.com/office/drawing/2014/main" id="{175EF435-E983-7CC0-D7F4-7818965546F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032203" y="1490666"/>
            <a:ext cx="183482" cy="183482"/>
          </a:xfrm>
          <a:prstGeom prst="rect">
            <a:avLst/>
          </a:prstGeom>
        </p:spPr>
      </p:pic>
      <p:pic>
        <p:nvPicPr>
          <p:cNvPr id="24" name="Picture 23" descr="A black check mark on a white background&#10;&#10;Description automatically generated with medium confidence">
            <a:extLst>
              <a:ext uri="{FF2B5EF4-FFF2-40B4-BE49-F238E27FC236}">
                <a16:creationId xmlns:a16="http://schemas.microsoft.com/office/drawing/2014/main" id="{3B3BC64D-1407-345B-B99E-0A82DEB7707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007964" y="918261"/>
            <a:ext cx="183482" cy="183482"/>
          </a:xfrm>
          <a:prstGeom prst="rect">
            <a:avLst/>
          </a:prstGeom>
        </p:spPr>
      </p:pic>
      <p:pic>
        <p:nvPicPr>
          <p:cNvPr id="25" name="Picture 24" descr="A black check mark on a white background&#10;&#10;Description automatically generated with medium confidence">
            <a:extLst>
              <a:ext uri="{FF2B5EF4-FFF2-40B4-BE49-F238E27FC236}">
                <a16:creationId xmlns:a16="http://schemas.microsoft.com/office/drawing/2014/main" id="{5010F9A4-3E0B-39FC-C5E9-1D6714C99A3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029950" y="1791005"/>
            <a:ext cx="183482" cy="183482"/>
          </a:xfrm>
          <a:prstGeom prst="rect">
            <a:avLst/>
          </a:prstGeom>
        </p:spPr>
      </p:pic>
    </p:spTree>
    <p:extLst>
      <p:ext uri="{BB962C8B-B14F-4D97-AF65-F5344CB8AC3E}">
        <p14:creationId xmlns:p14="http://schemas.microsoft.com/office/powerpoint/2010/main" val="15494145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59B89EF-1D90-47C7-9695-5E793FA4DCD8}"/>
              </a:ext>
            </a:extLst>
          </p:cNvPr>
          <p:cNvSpPr>
            <a:spLocks noGrp="1"/>
          </p:cNvSpPr>
          <p:nvPr>
            <p:ph type="title"/>
          </p:nvPr>
        </p:nvSpPr>
        <p:spPr>
          <a:xfrm>
            <a:off x="628650" y="273843"/>
            <a:ext cx="7886700" cy="994173"/>
          </a:xfrm>
        </p:spPr>
        <p:txBody>
          <a:bodyPr>
            <a:normAutofit/>
          </a:bodyPr>
          <a:lstStyle/>
          <a:p>
            <a:r>
              <a:rPr lang="en-US" sz="4100"/>
              <a:t>Which Lesions to Swab</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258029"/>
            <a:ext cx="8140446" cy="13716"/>
          </a:xfrm>
          <a:custGeom>
            <a:avLst/>
            <a:gdLst>
              <a:gd name="connsiteX0" fmla="*/ 0 w 8140446"/>
              <a:gd name="connsiteY0" fmla="*/ 0 h 13716"/>
              <a:gd name="connsiteX1" fmla="*/ 434157 w 8140446"/>
              <a:gd name="connsiteY1" fmla="*/ 0 h 13716"/>
              <a:gd name="connsiteX2" fmla="*/ 1193932 w 8140446"/>
              <a:gd name="connsiteY2" fmla="*/ 0 h 13716"/>
              <a:gd name="connsiteX3" fmla="*/ 1628089 w 8140446"/>
              <a:gd name="connsiteY3" fmla="*/ 0 h 13716"/>
              <a:gd name="connsiteX4" fmla="*/ 2225055 w 8140446"/>
              <a:gd name="connsiteY4" fmla="*/ 0 h 13716"/>
              <a:gd name="connsiteX5" fmla="*/ 3066235 w 8140446"/>
              <a:gd name="connsiteY5" fmla="*/ 0 h 13716"/>
              <a:gd name="connsiteX6" fmla="*/ 3744605 w 8140446"/>
              <a:gd name="connsiteY6" fmla="*/ 0 h 13716"/>
              <a:gd name="connsiteX7" fmla="*/ 4504380 w 8140446"/>
              <a:gd name="connsiteY7" fmla="*/ 0 h 13716"/>
              <a:gd name="connsiteX8" fmla="*/ 5101346 w 8140446"/>
              <a:gd name="connsiteY8" fmla="*/ 0 h 13716"/>
              <a:gd name="connsiteX9" fmla="*/ 5779717 w 8140446"/>
              <a:gd name="connsiteY9" fmla="*/ 0 h 13716"/>
              <a:gd name="connsiteX10" fmla="*/ 6620896 w 8140446"/>
              <a:gd name="connsiteY10" fmla="*/ 0 h 13716"/>
              <a:gd name="connsiteX11" fmla="*/ 7136458 w 8140446"/>
              <a:gd name="connsiteY11" fmla="*/ 0 h 13716"/>
              <a:gd name="connsiteX12" fmla="*/ 8140446 w 8140446"/>
              <a:gd name="connsiteY12" fmla="*/ 0 h 13716"/>
              <a:gd name="connsiteX13" fmla="*/ 8140446 w 8140446"/>
              <a:gd name="connsiteY13" fmla="*/ 13716 h 13716"/>
              <a:gd name="connsiteX14" fmla="*/ 7543480 w 8140446"/>
              <a:gd name="connsiteY14" fmla="*/ 13716 h 13716"/>
              <a:gd name="connsiteX15" fmla="*/ 7109323 w 8140446"/>
              <a:gd name="connsiteY15" fmla="*/ 13716 h 13716"/>
              <a:gd name="connsiteX16" fmla="*/ 6430952 w 8140446"/>
              <a:gd name="connsiteY16" fmla="*/ 13716 h 13716"/>
              <a:gd name="connsiteX17" fmla="*/ 5915391 w 8140446"/>
              <a:gd name="connsiteY17" fmla="*/ 13716 h 13716"/>
              <a:gd name="connsiteX18" fmla="*/ 5237020 w 8140446"/>
              <a:gd name="connsiteY18" fmla="*/ 13716 h 13716"/>
              <a:gd name="connsiteX19" fmla="*/ 4558650 w 8140446"/>
              <a:gd name="connsiteY19" fmla="*/ 13716 h 13716"/>
              <a:gd name="connsiteX20" fmla="*/ 3880279 w 8140446"/>
              <a:gd name="connsiteY20" fmla="*/ 13716 h 13716"/>
              <a:gd name="connsiteX21" fmla="*/ 3201909 w 8140446"/>
              <a:gd name="connsiteY21" fmla="*/ 13716 h 13716"/>
              <a:gd name="connsiteX22" fmla="*/ 2604943 w 8140446"/>
              <a:gd name="connsiteY22" fmla="*/ 13716 h 13716"/>
              <a:gd name="connsiteX23" fmla="*/ 1845168 w 8140446"/>
              <a:gd name="connsiteY23" fmla="*/ 13716 h 13716"/>
              <a:gd name="connsiteX24" fmla="*/ 1166797 w 8140446"/>
              <a:gd name="connsiteY24" fmla="*/ 13716 h 13716"/>
              <a:gd name="connsiteX25" fmla="*/ 0 w 8140446"/>
              <a:gd name="connsiteY25" fmla="*/ 13716 h 13716"/>
              <a:gd name="connsiteX26" fmla="*/ 0 w 8140446"/>
              <a:gd name="connsiteY26" fmla="*/ 0 h 13716"/>
              <a:gd name="connsiteX0" fmla="*/ 0 w 8140446"/>
              <a:gd name="connsiteY0" fmla="*/ 0 h 13716"/>
              <a:gd name="connsiteX1" fmla="*/ 596966 w 8140446"/>
              <a:gd name="connsiteY1" fmla="*/ 0 h 13716"/>
              <a:gd name="connsiteX2" fmla="*/ 1031123 w 8140446"/>
              <a:gd name="connsiteY2" fmla="*/ 0 h 13716"/>
              <a:gd name="connsiteX3" fmla="*/ 1872303 w 8140446"/>
              <a:gd name="connsiteY3" fmla="*/ 0 h 13716"/>
              <a:gd name="connsiteX4" fmla="*/ 2469269 w 8140446"/>
              <a:gd name="connsiteY4" fmla="*/ 0 h 13716"/>
              <a:gd name="connsiteX5" fmla="*/ 3066235 w 8140446"/>
              <a:gd name="connsiteY5" fmla="*/ 0 h 13716"/>
              <a:gd name="connsiteX6" fmla="*/ 3907414 w 8140446"/>
              <a:gd name="connsiteY6" fmla="*/ 0 h 13716"/>
              <a:gd name="connsiteX7" fmla="*/ 4422976 w 8140446"/>
              <a:gd name="connsiteY7" fmla="*/ 0 h 13716"/>
              <a:gd name="connsiteX8" fmla="*/ 5264155 w 8140446"/>
              <a:gd name="connsiteY8" fmla="*/ 0 h 13716"/>
              <a:gd name="connsiteX9" fmla="*/ 6105335 w 8140446"/>
              <a:gd name="connsiteY9" fmla="*/ 0 h 13716"/>
              <a:gd name="connsiteX10" fmla="*/ 6783705 w 8140446"/>
              <a:gd name="connsiteY10" fmla="*/ 0 h 13716"/>
              <a:gd name="connsiteX11" fmla="*/ 8140446 w 8140446"/>
              <a:gd name="connsiteY11" fmla="*/ 0 h 13716"/>
              <a:gd name="connsiteX12" fmla="*/ 8140446 w 8140446"/>
              <a:gd name="connsiteY12" fmla="*/ 13716 h 13716"/>
              <a:gd name="connsiteX13" fmla="*/ 7706289 w 8140446"/>
              <a:gd name="connsiteY13" fmla="*/ 13716 h 13716"/>
              <a:gd name="connsiteX14" fmla="*/ 6865109 w 8140446"/>
              <a:gd name="connsiteY14" fmla="*/ 13716 h 13716"/>
              <a:gd name="connsiteX15" fmla="*/ 6349548 w 8140446"/>
              <a:gd name="connsiteY15" fmla="*/ 13716 h 13716"/>
              <a:gd name="connsiteX16" fmla="*/ 5671177 w 8140446"/>
              <a:gd name="connsiteY16" fmla="*/ 13716 h 13716"/>
              <a:gd name="connsiteX17" fmla="*/ 4829998 w 8140446"/>
              <a:gd name="connsiteY17" fmla="*/ 13716 h 13716"/>
              <a:gd name="connsiteX18" fmla="*/ 4151627 w 8140446"/>
              <a:gd name="connsiteY18" fmla="*/ 13716 h 13716"/>
              <a:gd name="connsiteX19" fmla="*/ 3717470 w 8140446"/>
              <a:gd name="connsiteY19" fmla="*/ 13716 h 13716"/>
              <a:gd name="connsiteX20" fmla="*/ 3201909 w 8140446"/>
              <a:gd name="connsiteY20" fmla="*/ 13716 h 13716"/>
              <a:gd name="connsiteX21" fmla="*/ 2360729 w 8140446"/>
              <a:gd name="connsiteY21" fmla="*/ 13716 h 13716"/>
              <a:gd name="connsiteX22" fmla="*/ 1682359 w 8140446"/>
              <a:gd name="connsiteY22" fmla="*/ 13716 h 13716"/>
              <a:gd name="connsiteX23" fmla="*/ 1166797 w 8140446"/>
              <a:gd name="connsiteY23" fmla="*/ 13716 h 13716"/>
              <a:gd name="connsiteX24" fmla="*/ 0 w 8140446"/>
              <a:gd name="connsiteY24" fmla="*/ 13716 h 13716"/>
              <a:gd name="connsiteX25" fmla="*/ 0 w 8140446"/>
              <a:gd name="connsiteY25"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3716"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575" y="3138"/>
                  <a:pt x="8140433" y="8565"/>
                  <a:pt x="8140446" y="13716"/>
                </a:cubicBezTo>
                <a:cubicBezTo>
                  <a:pt x="7908069" y="-25208"/>
                  <a:pt x="7683037" y="17405"/>
                  <a:pt x="7543480" y="13716"/>
                </a:cubicBezTo>
                <a:cubicBezTo>
                  <a:pt x="7393752" y="5478"/>
                  <a:pt x="7221032" y="-7801"/>
                  <a:pt x="7109323" y="13716"/>
                </a:cubicBezTo>
                <a:cubicBezTo>
                  <a:pt x="7015297" y="17911"/>
                  <a:pt x="6599332" y="36327"/>
                  <a:pt x="6430952" y="13716"/>
                </a:cubicBezTo>
                <a:cubicBezTo>
                  <a:pt x="6292915" y="-38722"/>
                  <a:pt x="6142305" y="16935"/>
                  <a:pt x="5915391" y="13716"/>
                </a:cubicBezTo>
                <a:cubicBezTo>
                  <a:pt x="5682725" y="43271"/>
                  <a:pt x="5440566" y="26848"/>
                  <a:pt x="5237020" y="13716"/>
                </a:cubicBezTo>
                <a:cubicBezTo>
                  <a:pt x="5046456" y="6005"/>
                  <a:pt x="4706449" y="47404"/>
                  <a:pt x="4558650" y="13716"/>
                </a:cubicBezTo>
                <a:cubicBezTo>
                  <a:pt x="4361396" y="-5559"/>
                  <a:pt x="4145362" y="-26875"/>
                  <a:pt x="3880279" y="13716"/>
                </a:cubicBezTo>
                <a:cubicBezTo>
                  <a:pt x="3610716" y="20839"/>
                  <a:pt x="3472690" y="-564"/>
                  <a:pt x="3201909" y="13716"/>
                </a:cubicBezTo>
                <a:cubicBezTo>
                  <a:pt x="2913595" y="30525"/>
                  <a:pt x="2753317" y="-5721"/>
                  <a:pt x="2604943" y="13716"/>
                </a:cubicBezTo>
                <a:cubicBezTo>
                  <a:pt x="2450130" y="32417"/>
                  <a:pt x="1974183" y="35587"/>
                  <a:pt x="1845168" y="13716"/>
                </a:cubicBezTo>
                <a:cubicBezTo>
                  <a:pt x="1677929" y="-4352"/>
                  <a:pt x="1378098" y="-5344"/>
                  <a:pt x="1166797" y="13716"/>
                </a:cubicBezTo>
                <a:cubicBezTo>
                  <a:pt x="921150" y="48705"/>
                  <a:pt x="327457" y="42725"/>
                  <a:pt x="0" y="13716"/>
                </a:cubicBezTo>
                <a:cubicBezTo>
                  <a:pt x="-457" y="9675"/>
                  <a:pt x="580" y="3290"/>
                  <a:pt x="0" y="0"/>
                </a:cubicBezTo>
                <a:close/>
              </a:path>
              <a:path w="8140446" h="13716"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39761" y="5232"/>
                  <a:pt x="8140368" y="9058"/>
                  <a:pt x="8140446" y="13716"/>
                </a:cubicBezTo>
                <a:cubicBezTo>
                  <a:pt x="7961834" y="3834"/>
                  <a:pt x="7874097" y="5778"/>
                  <a:pt x="7706289" y="13716"/>
                </a:cubicBezTo>
                <a:cubicBezTo>
                  <a:pt x="7582508" y="-19492"/>
                  <a:pt x="7179551" y="-37683"/>
                  <a:pt x="6865109" y="13716"/>
                </a:cubicBezTo>
                <a:cubicBezTo>
                  <a:pt x="6583382" y="19545"/>
                  <a:pt x="6525821" y="32124"/>
                  <a:pt x="6349548" y="13716"/>
                </a:cubicBezTo>
                <a:cubicBezTo>
                  <a:pt x="6209953" y="6309"/>
                  <a:pt x="5959707" y="-52400"/>
                  <a:pt x="5671177" y="13716"/>
                </a:cubicBezTo>
                <a:cubicBezTo>
                  <a:pt x="5387744" y="25237"/>
                  <a:pt x="5228514" y="96935"/>
                  <a:pt x="4829998" y="13716"/>
                </a:cubicBezTo>
                <a:cubicBezTo>
                  <a:pt x="4415646" y="-33168"/>
                  <a:pt x="4343809" y="24382"/>
                  <a:pt x="4151627" y="13716"/>
                </a:cubicBezTo>
                <a:cubicBezTo>
                  <a:pt x="3950673" y="-14368"/>
                  <a:pt x="3879947" y="36571"/>
                  <a:pt x="3717470" y="13716"/>
                </a:cubicBezTo>
                <a:cubicBezTo>
                  <a:pt x="3558660" y="5538"/>
                  <a:pt x="3468854" y="24803"/>
                  <a:pt x="3201909" y="13716"/>
                </a:cubicBezTo>
                <a:cubicBezTo>
                  <a:pt x="2965673" y="5933"/>
                  <a:pt x="2568327" y="17544"/>
                  <a:pt x="2360729" y="13716"/>
                </a:cubicBezTo>
                <a:cubicBezTo>
                  <a:pt x="2171885" y="44572"/>
                  <a:pt x="1923258" y="11448"/>
                  <a:pt x="1682359" y="13716"/>
                </a:cubicBezTo>
                <a:cubicBezTo>
                  <a:pt x="1430698" y="-6950"/>
                  <a:pt x="1324229" y="-6323"/>
                  <a:pt x="1166797" y="13716"/>
                </a:cubicBezTo>
                <a:cubicBezTo>
                  <a:pt x="1001390" y="37223"/>
                  <a:pt x="324313" y="53392"/>
                  <a:pt x="0" y="13716"/>
                </a:cubicBezTo>
                <a:cubicBezTo>
                  <a:pt x="427" y="7441"/>
                  <a:pt x="425" y="4765"/>
                  <a:pt x="0" y="0"/>
                </a:cubicBezTo>
                <a:close/>
              </a:path>
              <a:path w="8140446" h="13716"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370" y="2812"/>
                  <a:pt x="8139830" y="9122"/>
                  <a:pt x="8140446" y="13716"/>
                </a:cubicBezTo>
                <a:cubicBezTo>
                  <a:pt x="7892673" y="-8584"/>
                  <a:pt x="7668025" y="-3922"/>
                  <a:pt x="7543480" y="13716"/>
                </a:cubicBezTo>
                <a:cubicBezTo>
                  <a:pt x="7406710" y="-8039"/>
                  <a:pt x="7207646" y="4321"/>
                  <a:pt x="7109323" y="13716"/>
                </a:cubicBezTo>
                <a:cubicBezTo>
                  <a:pt x="6993037" y="44439"/>
                  <a:pt x="6598723" y="54833"/>
                  <a:pt x="6430952" y="13716"/>
                </a:cubicBezTo>
                <a:cubicBezTo>
                  <a:pt x="6284771" y="10743"/>
                  <a:pt x="6162730" y="15778"/>
                  <a:pt x="5915391" y="13716"/>
                </a:cubicBezTo>
                <a:cubicBezTo>
                  <a:pt x="5684668" y="9031"/>
                  <a:pt x="5422852" y="49046"/>
                  <a:pt x="5237020" y="13716"/>
                </a:cubicBezTo>
                <a:cubicBezTo>
                  <a:pt x="5035482" y="21724"/>
                  <a:pt x="4719808" y="50573"/>
                  <a:pt x="4558650" y="13716"/>
                </a:cubicBezTo>
                <a:cubicBezTo>
                  <a:pt x="4375169" y="-40159"/>
                  <a:pt x="4137553" y="7514"/>
                  <a:pt x="3880279" y="13716"/>
                </a:cubicBezTo>
                <a:cubicBezTo>
                  <a:pt x="3624533" y="28076"/>
                  <a:pt x="3467387" y="1908"/>
                  <a:pt x="3201909" y="13716"/>
                </a:cubicBezTo>
                <a:cubicBezTo>
                  <a:pt x="2918126" y="68770"/>
                  <a:pt x="2717830" y="-21728"/>
                  <a:pt x="2604943" y="13716"/>
                </a:cubicBezTo>
                <a:cubicBezTo>
                  <a:pt x="2496133" y="39953"/>
                  <a:pt x="2003915" y="13682"/>
                  <a:pt x="1845168" y="13716"/>
                </a:cubicBezTo>
                <a:cubicBezTo>
                  <a:pt x="1694518" y="10417"/>
                  <a:pt x="1344959" y="39616"/>
                  <a:pt x="1166797" y="13716"/>
                </a:cubicBezTo>
                <a:cubicBezTo>
                  <a:pt x="935925" y="64879"/>
                  <a:pt x="319712" y="-68544"/>
                  <a:pt x="0" y="13716"/>
                </a:cubicBezTo>
                <a:cubicBezTo>
                  <a:pt x="203" y="9362"/>
                  <a:pt x="845" y="2328"/>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3716"/>
                      <a:gd name="connsiteX1" fmla="*/ 434157 w 8140446"/>
                      <a:gd name="connsiteY1" fmla="*/ 0 h 13716"/>
                      <a:gd name="connsiteX2" fmla="*/ 1193932 w 8140446"/>
                      <a:gd name="connsiteY2" fmla="*/ 0 h 13716"/>
                      <a:gd name="connsiteX3" fmla="*/ 1628089 w 8140446"/>
                      <a:gd name="connsiteY3" fmla="*/ 0 h 13716"/>
                      <a:gd name="connsiteX4" fmla="*/ 2225055 w 8140446"/>
                      <a:gd name="connsiteY4" fmla="*/ 0 h 13716"/>
                      <a:gd name="connsiteX5" fmla="*/ 3066235 w 8140446"/>
                      <a:gd name="connsiteY5" fmla="*/ 0 h 13716"/>
                      <a:gd name="connsiteX6" fmla="*/ 3744605 w 8140446"/>
                      <a:gd name="connsiteY6" fmla="*/ 0 h 13716"/>
                      <a:gd name="connsiteX7" fmla="*/ 4504380 w 8140446"/>
                      <a:gd name="connsiteY7" fmla="*/ 0 h 13716"/>
                      <a:gd name="connsiteX8" fmla="*/ 5101346 w 8140446"/>
                      <a:gd name="connsiteY8" fmla="*/ 0 h 13716"/>
                      <a:gd name="connsiteX9" fmla="*/ 5779717 w 8140446"/>
                      <a:gd name="connsiteY9" fmla="*/ 0 h 13716"/>
                      <a:gd name="connsiteX10" fmla="*/ 6620896 w 8140446"/>
                      <a:gd name="connsiteY10" fmla="*/ 0 h 13716"/>
                      <a:gd name="connsiteX11" fmla="*/ 7136458 w 8140446"/>
                      <a:gd name="connsiteY11" fmla="*/ 0 h 13716"/>
                      <a:gd name="connsiteX12" fmla="*/ 8140446 w 8140446"/>
                      <a:gd name="connsiteY12" fmla="*/ 0 h 13716"/>
                      <a:gd name="connsiteX13" fmla="*/ 8140446 w 8140446"/>
                      <a:gd name="connsiteY13" fmla="*/ 13716 h 13716"/>
                      <a:gd name="connsiteX14" fmla="*/ 7543480 w 8140446"/>
                      <a:gd name="connsiteY14" fmla="*/ 13716 h 13716"/>
                      <a:gd name="connsiteX15" fmla="*/ 7109323 w 8140446"/>
                      <a:gd name="connsiteY15" fmla="*/ 13716 h 13716"/>
                      <a:gd name="connsiteX16" fmla="*/ 6430952 w 8140446"/>
                      <a:gd name="connsiteY16" fmla="*/ 13716 h 13716"/>
                      <a:gd name="connsiteX17" fmla="*/ 5915391 w 8140446"/>
                      <a:gd name="connsiteY17" fmla="*/ 13716 h 13716"/>
                      <a:gd name="connsiteX18" fmla="*/ 5237020 w 8140446"/>
                      <a:gd name="connsiteY18" fmla="*/ 13716 h 13716"/>
                      <a:gd name="connsiteX19" fmla="*/ 4558650 w 8140446"/>
                      <a:gd name="connsiteY19" fmla="*/ 13716 h 13716"/>
                      <a:gd name="connsiteX20" fmla="*/ 3880279 w 8140446"/>
                      <a:gd name="connsiteY20" fmla="*/ 13716 h 13716"/>
                      <a:gd name="connsiteX21" fmla="*/ 3201909 w 8140446"/>
                      <a:gd name="connsiteY21" fmla="*/ 13716 h 13716"/>
                      <a:gd name="connsiteX22" fmla="*/ 2604943 w 8140446"/>
                      <a:gd name="connsiteY22" fmla="*/ 13716 h 13716"/>
                      <a:gd name="connsiteX23" fmla="*/ 1845168 w 8140446"/>
                      <a:gd name="connsiteY23" fmla="*/ 13716 h 13716"/>
                      <a:gd name="connsiteX24" fmla="*/ 1166797 w 8140446"/>
                      <a:gd name="connsiteY24" fmla="*/ 13716 h 13716"/>
                      <a:gd name="connsiteX25" fmla="*/ 0 w 8140446"/>
                      <a:gd name="connsiteY25" fmla="*/ 13716 h 13716"/>
                      <a:gd name="connsiteX26" fmla="*/ 0 w 8140446"/>
                      <a:gd name="connsiteY2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3716"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543" y="2784"/>
                          <a:pt x="8140462" y="9558"/>
                          <a:pt x="8140446" y="13716"/>
                        </a:cubicBezTo>
                        <a:cubicBezTo>
                          <a:pt x="7906329" y="-7615"/>
                          <a:pt x="7681180" y="22893"/>
                          <a:pt x="7543480" y="13716"/>
                        </a:cubicBezTo>
                        <a:cubicBezTo>
                          <a:pt x="7405780" y="4539"/>
                          <a:pt x="7216607" y="-912"/>
                          <a:pt x="7109323" y="13716"/>
                        </a:cubicBezTo>
                        <a:cubicBezTo>
                          <a:pt x="7002039" y="28344"/>
                          <a:pt x="6576231" y="38120"/>
                          <a:pt x="6430952" y="13716"/>
                        </a:cubicBezTo>
                        <a:cubicBezTo>
                          <a:pt x="6285673" y="-10688"/>
                          <a:pt x="6138840" y="29949"/>
                          <a:pt x="5915391" y="13716"/>
                        </a:cubicBezTo>
                        <a:cubicBezTo>
                          <a:pt x="5691942" y="-2517"/>
                          <a:pt x="5459460" y="47094"/>
                          <a:pt x="5237020" y="13716"/>
                        </a:cubicBezTo>
                        <a:cubicBezTo>
                          <a:pt x="5014580" y="-19662"/>
                          <a:pt x="4747677" y="35877"/>
                          <a:pt x="4558650" y="13716"/>
                        </a:cubicBezTo>
                        <a:cubicBezTo>
                          <a:pt x="4369623" y="-8445"/>
                          <a:pt x="4146061" y="7996"/>
                          <a:pt x="3880279" y="13716"/>
                        </a:cubicBezTo>
                        <a:cubicBezTo>
                          <a:pt x="3614497" y="19436"/>
                          <a:pt x="3473808" y="-17480"/>
                          <a:pt x="3201909" y="13716"/>
                        </a:cubicBezTo>
                        <a:cubicBezTo>
                          <a:pt x="2930010" y="44912"/>
                          <a:pt x="2728175" y="-8002"/>
                          <a:pt x="2604943" y="13716"/>
                        </a:cubicBezTo>
                        <a:cubicBezTo>
                          <a:pt x="2481711" y="35434"/>
                          <a:pt x="2004334" y="22380"/>
                          <a:pt x="1845168" y="13716"/>
                        </a:cubicBezTo>
                        <a:cubicBezTo>
                          <a:pt x="1686003" y="5052"/>
                          <a:pt x="1375070" y="33008"/>
                          <a:pt x="1166797" y="13716"/>
                        </a:cubicBezTo>
                        <a:cubicBezTo>
                          <a:pt x="958524" y="-5576"/>
                          <a:pt x="342846" y="4308"/>
                          <a:pt x="0" y="13716"/>
                        </a:cubicBezTo>
                        <a:cubicBezTo>
                          <a:pt x="-100" y="9589"/>
                          <a:pt x="468" y="2983"/>
                          <a:pt x="0" y="0"/>
                        </a:cubicBezTo>
                        <a:close/>
                      </a:path>
                      <a:path w="8140446" h="13716"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39772" y="5682"/>
                          <a:pt x="8139843" y="9439"/>
                          <a:pt x="8140446" y="13716"/>
                        </a:cubicBezTo>
                        <a:cubicBezTo>
                          <a:pt x="7959314" y="-1227"/>
                          <a:pt x="7870113" y="5865"/>
                          <a:pt x="7706289" y="13716"/>
                        </a:cubicBezTo>
                        <a:cubicBezTo>
                          <a:pt x="7542465" y="21567"/>
                          <a:pt x="7157940" y="12910"/>
                          <a:pt x="6865109" y="13716"/>
                        </a:cubicBezTo>
                        <a:cubicBezTo>
                          <a:pt x="6572278" y="14522"/>
                          <a:pt x="6524256" y="33479"/>
                          <a:pt x="6349548" y="13716"/>
                        </a:cubicBezTo>
                        <a:cubicBezTo>
                          <a:pt x="6174840" y="-6047"/>
                          <a:pt x="5951624" y="-4398"/>
                          <a:pt x="5671177" y="13716"/>
                        </a:cubicBezTo>
                        <a:cubicBezTo>
                          <a:pt x="5390730" y="31830"/>
                          <a:pt x="5222992" y="55486"/>
                          <a:pt x="4829998" y="13716"/>
                        </a:cubicBezTo>
                        <a:cubicBezTo>
                          <a:pt x="4437004" y="-28054"/>
                          <a:pt x="4344181" y="34515"/>
                          <a:pt x="4151627" y="13716"/>
                        </a:cubicBezTo>
                        <a:cubicBezTo>
                          <a:pt x="3959073" y="-7083"/>
                          <a:pt x="3886970" y="28303"/>
                          <a:pt x="3717470" y="13716"/>
                        </a:cubicBezTo>
                        <a:cubicBezTo>
                          <a:pt x="3547970" y="-871"/>
                          <a:pt x="3451521" y="27300"/>
                          <a:pt x="3201909" y="13716"/>
                        </a:cubicBezTo>
                        <a:cubicBezTo>
                          <a:pt x="2952297" y="132"/>
                          <a:pt x="2543413" y="1457"/>
                          <a:pt x="2360729" y="13716"/>
                        </a:cubicBezTo>
                        <a:cubicBezTo>
                          <a:pt x="2178045" y="25975"/>
                          <a:pt x="1906056" y="21275"/>
                          <a:pt x="1682359" y="13716"/>
                        </a:cubicBezTo>
                        <a:cubicBezTo>
                          <a:pt x="1458662" y="6158"/>
                          <a:pt x="1330405" y="3474"/>
                          <a:pt x="1166797" y="13716"/>
                        </a:cubicBezTo>
                        <a:cubicBezTo>
                          <a:pt x="1003189" y="23958"/>
                          <a:pt x="278098" y="14961"/>
                          <a:pt x="0" y="13716"/>
                        </a:cubicBezTo>
                        <a:cubicBezTo>
                          <a:pt x="303" y="7982"/>
                          <a:pt x="182" y="520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4BC62FE-C3DC-4B02-A807-6AADB1009713}"/>
              </a:ext>
            </a:extLst>
          </p:cNvPr>
          <p:cNvSpPr>
            <a:spLocks noGrp="1"/>
          </p:cNvSpPr>
          <p:nvPr>
            <p:ph idx="1"/>
          </p:nvPr>
        </p:nvSpPr>
        <p:spPr>
          <a:xfrm>
            <a:off x="629633" y="1425443"/>
            <a:ext cx="7886700" cy="3188970"/>
          </a:xfrm>
        </p:spPr>
        <p:txBody>
          <a:bodyPr>
            <a:normAutofit/>
          </a:bodyPr>
          <a:lstStyle/>
          <a:p>
            <a:r>
              <a:rPr lang="en-US" sz="1700" dirty="0"/>
              <a:t>If there are &gt;2 lesion locations then provider should find the 2 locations where the lesions are most suspicious for </a:t>
            </a:r>
            <a:r>
              <a:rPr lang="en-US" sz="1700" dirty="0" err="1"/>
              <a:t>mpox</a:t>
            </a:r>
            <a:r>
              <a:rPr lang="en-US" sz="1700" dirty="0"/>
              <a:t> (i.e., vesicular, pustular, fluid filled)</a:t>
            </a:r>
          </a:p>
          <a:p>
            <a:r>
              <a:rPr lang="en-US" sz="1700" dirty="0"/>
              <a:t>If there are 2 different locations that have fluid filled lesions, then 1 swab should be taken for each of those locations. Therefore, a total 2 swabs taken</a:t>
            </a:r>
          </a:p>
          <a:p>
            <a:pPr marL="0" indent="0">
              <a:buNone/>
            </a:pPr>
            <a:endParaRPr lang="en-US" sz="1700" dirty="0"/>
          </a:p>
          <a:p>
            <a:pPr marL="0" indent="0">
              <a:buNone/>
            </a:pPr>
            <a:endParaRPr lang="en-US" sz="1700" dirty="0"/>
          </a:p>
          <a:p>
            <a:pPr marL="0" indent="0">
              <a:buNone/>
            </a:pPr>
            <a:endParaRPr lang="en-US" sz="1700" dirty="0"/>
          </a:p>
          <a:p>
            <a:endParaRPr lang="en-US" sz="1700" dirty="0"/>
          </a:p>
          <a:p>
            <a:endParaRPr lang="en-US" sz="1700" dirty="0"/>
          </a:p>
          <a:p>
            <a:endParaRPr lang="en-US" sz="1700" dirty="0"/>
          </a:p>
          <a:p>
            <a:endParaRPr lang="en-US" sz="1700" dirty="0"/>
          </a:p>
        </p:txBody>
      </p:sp>
      <p:pic>
        <p:nvPicPr>
          <p:cNvPr id="4" name="Picture 3" descr="Logo&#10;&#10;Description automatically generated">
            <a:extLst>
              <a:ext uri="{FF2B5EF4-FFF2-40B4-BE49-F238E27FC236}">
                <a16:creationId xmlns:a16="http://schemas.microsoft.com/office/drawing/2014/main" id="{ACB29A9D-89EC-EA9B-BE15-5B1674571EB1}"/>
              </a:ext>
            </a:extLst>
          </p:cNvPr>
          <p:cNvPicPr>
            <a:picLocks noChangeAspect="1"/>
          </p:cNvPicPr>
          <p:nvPr/>
        </p:nvPicPr>
        <p:blipFill>
          <a:blip r:embed="rId2"/>
          <a:stretch>
            <a:fillRect/>
          </a:stretch>
        </p:blipFill>
        <p:spPr>
          <a:xfrm>
            <a:off x="7863841" y="4069449"/>
            <a:ext cx="796456" cy="798442"/>
          </a:xfrm>
          <a:prstGeom prst="rect">
            <a:avLst/>
          </a:prstGeom>
        </p:spPr>
      </p:pic>
      <p:pic>
        <p:nvPicPr>
          <p:cNvPr id="5" name="Picture 4">
            <a:extLst>
              <a:ext uri="{FF2B5EF4-FFF2-40B4-BE49-F238E27FC236}">
                <a16:creationId xmlns:a16="http://schemas.microsoft.com/office/drawing/2014/main" id="{D9159C36-E773-9D3D-F5A8-03897F341EC1}"/>
              </a:ext>
            </a:extLst>
          </p:cNvPr>
          <p:cNvPicPr>
            <a:picLocks noChangeAspect="1"/>
          </p:cNvPicPr>
          <p:nvPr/>
        </p:nvPicPr>
        <p:blipFill>
          <a:blip r:embed="rId3"/>
          <a:stretch>
            <a:fillRect/>
          </a:stretch>
        </p:blipFill>
        <p:spPr>
          <a:xfrm>
            <a:off x="3642387" y="2669623"/>
            <a:ext cx="1856939" cy="712334"/>
          </a:xfrm>
          <a:prstGeom prst="rect">
            <a:avLst/>
          </a:prstGeom>
        </p:spPr>
      </p:pic>
      <p:pic>
        <p:nvPicPr>
          <p:cNvPr id="7" name="Picture 6">
            <a:extLst>
              <a:ext uri="{FF2B5EF4-FFF2-40B4-BE49-F238E27FC236}">
                <a16:creationId xmlns:a16="http://schemas.microsoft.com/office/drawing/2014/main" id="{595A3CE2-5572-331D-7450-5C0D18445317}"/>
              </a:ext>
            </a:extLst>
          </p:cNvPr>
          <p:cNvPicPr>
            <a:picLocks noChangeAspect="1"/>
          </p:cNvPicPr>
          <p:nvPr/>
        </p:nvPicPr>
        <p:blipFill>
          <a:blip r:embed="rId4"/>
          <a:stretch>
            <a:fillRect/>
          </a:stretch>
        </p:blipFill>
        <p:spPr>
          <a:xfrm>
            <a:off x="878910" y="2631552"/>
            <a:ext cx="1936533" cy="1931655"/>
          </a:xfrm>
          <a:prstGeom prst="rect">
            <a:avLst/>
          </a:prstGeom>
        </p:spPr>
      </p:pic>
      <p:pic>
        <p:nvPicPr>
          <p:cNvPr id="9" name="Picture 8">
            <a:extLst>
              <a:ext uri="{FF2B5EF4-FFF2-40B4-BE49-F238E27FC236}">
                <a16:creationId xmlns:a16="http://schemas.microsoft.com/office/drawing/2014/main" id="{933D9DDF-11AB-B956-E7AB-4D0E4E4AAA87}"/>
              </a:ext>
            </a:extLst>
          </p:cNvPr>
          <p:cNvPicPr>
            <a:picLocks noChangeAspect="1"/>
          </p:cNvPicPr>
          <p:nvPr/>
        </p:nvPicPr>
        <p:blipFill>
          <a:blip r:embed="rId5"/>
          <a:stretch>
            <a:fillRect/>
          </a:stretch>
        </p:blipFill>
        <p:spPr>
          <a:xfrm>
            <a:off x="3642387" y="3642270"/>
            <a:ext cx="1926794" cy="733425"/>
          </a:xfrm>
          <a:prstGeom prst="rect">
            <a:avLst/>
          </a:prstGeom>
        </p:spPr>
      </p:pic>
      <p:sp>
        <p:nvSpPr>
          <p:cNvPr id="11" name="TextBox 10">
            <a:extLst>
              <a:ext uri="{FF2B5EF4-FFF2-40B4-BE49-F238E27FC236}">
                <a16:creationId xmlns:a16="http://schemas.microsoft.com/office/drawing/2014/main" id="{48BDE07F-93BB-47EE-6E15-6528C12A7856}"/>
              </a:ext>
            </a:extLst>
          </p:cNvPr>
          <p:cNvSpPr txBox="1"/>
          <p:nvPr/>
        </p:nvSpPr>
        <p:spPr>
          <a:xfrm>
            <a:off x="4333800" y="3080029"/>
            <a:ext cx="907366"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17L (R thigh)</a:t>
            </a:r>
          </a:p>
        </p:txBody>
      </p:sp>
      <p:sp>
        <p:nvSpPr>
          <p:cNvPr id="12" name="TextBox 11">
            <a:extLst>
              <a:ext uri="{FF2B5EF4-FFF2-40B4-BE49-F238E27FC236}">
                <a16:creationId xmlns:a16="http://schemas.microsoft.com/office/drawing/2014/main" id="{EBBA2588-39D4-2545-5775-E45D302AE76B}"/>
              </a:ext>
            </a:extLst>
          </p:cNvPr>
          <p:cNvSpPr txBox="1"/>
          <p:nvPr/>
        </p:nvSpPr>
        <p:spPr>
          <a:xfrm>
            <a:off x="4060653" y="2695297"/>
            <a:ext cx="525415"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001</a:t>
            </a:r>
          </a:p>
        </p:txBody>
      </p:sp>
      <p:sp>
        <p:nvSpPr>
          <p:cNvPr id="13" name="TextBox 12">
            <a:extLst>
              <a:ext uri="{FF2B5EF4-FFF2-40B4-BE49-F238E27FC236}">
                <a16:creationId xmlns:a16="http://schemas.microsoft.com/office/drawing/2014/main" id="{33535C2E-E277-AEBA-6426-E4CEE2E20FC0}"/>
              </a:ext>
            </a:extLst>
          </p:cNvPr>
          <p:cNvSpPr txBox="1"/>
          <p:nvPr/>
        </p:nvSpPr>
        <p:spPr>
          <a:xfrm>
            <a:off x="4068286" y="2893754"/>
            <a:ext cx="700662"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5/25/23</a:t>
            </a:r>
          </a:p>
        </p:txBody>
      </p:sp>
      <p:sp>
        <p:nvSpPr>
          <p:cNvPr id="14" name="TextBox 13">
            <a:extLst>
              <a:ext uri="{FF2B5EF4-FFF2-40B4-BE49-F238E27FC236}">
                <a16:creationId xmlns:a16="http://schemas.microsoft.com/office/drawing/2014/main" id="{E4CB01AF-2B53-0DA0-93D0-9D0988636128}"/>
              </a:ext>
            </a:extLst>
          </p:cNvPr>
          <p:cNvSpPr txBox="1"/>
          <p:nvPr/>
        </p:nvSpPr>
        <p:spPr>
          <a:xfrm>
            <a:off x="4108185" y="3661558"/>
            <a:ext cx="525415"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001</a:t>
            </a:r>
          </a:p>
        </p:txBody>
      </p:sp>
      <p:sp>
        <p:nvSpPr>
          <p:cNvPr id="15" name="TextBox 14">
            <a:extLst>
              <a:ext uri="{FF2B5EF4-FFF2-40B4-BE49-F238E27FC236}">
                <a16:creationId xmlns:a16="http://schemas.microsoft.com/office/drawing/2014/main" id="{A9303A3F-9E47-8494-3A76-EB7072C92DC4}"/>
              </a:ext>
            </a:extLst>
          </p:cNvPr>
          <p:cNvSpPr txBox="1"/>
          <p:nvPr/>
        </p:nvSpPr>
        <p:spPr>
          <a:xfrm>
            <a:off x="4068286" y="3878177"/>
            <a:ext cx="700662"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5/25/23</a:t>
            </a:r>
          </a:p>
        </p:txBody>
      </p:sp>
      <p:sp>
        <p:nvSpPr>
          <p:cNvPr id="16" name="TextBox 15">
            <a:extLst>
              <a:ext uri="{FF2B5EF4-FFF2-40B4-BE49-F238E27FC236}">
                <a16:creationId xmlns:a16="http://schemas.microsoft.com/office/drawing/2014/main" id="{6DAD7F89-4386-1133-BB03-2195161A0CEF}"/>
              </a:ext>
            </a:extLst>
          </p:cNvPr>
          <p:cNvSpPr txBox="1"/>
          <p:nvPr/>
        </p:nvSpPr>
        <p:spPr>
          <a:xfrm>
            <a:off x="4333800" y="4052977"/>
            <a:ext cx="907366"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7R (R back)</a:t>
            </a:r>
          </a:p>
        </p:txBody>
      </p:sp>
    </p:spTree>
    <p:extLst>
      <p:ext uri="{BB962C8B-B14F-4D97-AF65-F5344CB8AC3E}">
        <p14:creationId xmlns:p14="http://schemas.microsoft.com/office/powerpoint/2010/main" val="10500930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59B89EF-1D90-47C7-9695-5E793FA4DCD8}"/>
              </a:ext>
            </a:extLst>
          </p:cNvPr>
          <p:cNvSpPr>
            <a:spLocks noGrp="1"/>
          </p:cNvSpPr>
          <p:nvPr>
            <p:ph type="title"/>
          </p:nvPr>
        </p:nvSpPr>
        <p:spPr>
          <a:xfrm>
            <a:off x="628650" y="273843"/>
            <a:ext cx="7886700" cy="994173"/>
          </a:xfrm>
        </p:spPr>
        <p:txBody>
          <a:bodyPr>
            <a:normAutofit/>
          </a:bodyPr>
          <a:lstStyle/>
          <a:p>
            <a:r>
              <a:rPr lang="en-US" sz="4100"/>
              <a:t>Which Lesions to Swab</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258029"/>
            <a:ext cx="8140446" cy="13716"/>
          </a:xfrm>
          <a:custGeom>
            <a:avLst/>
            <a:gdLst>
              <a:gd name="connsiteX0" fmla="*/ 0 w 8140446"/>
              <a:gd name="connsiteY0" fmla="*/ 0 h 13716"/>
              <a:gd name="connsiteX1" fmla="*/ 434157 w 8140446"/>
              <a:gd name="connsiteY1" fmla="*/ 0 h 13716"/>
              <a:gd name="connsiteX2" fmla="*/ 1193932 w 8140446"/>
              <a:gd name="connsiteY2" fmla="*/ 0 h 13716"/>
              <a:gd name="connsiteX3" fmla="*/ 1628089 w 8140446"/>
              <a:gd name="connsiteY3" fmla="*/ 0 h 13716"/>
              <a:gd name="connsiteX4" fmla="*/ 2225055 w 8140446"/>
              <a:gd name="connsiteY4" fmla="*/ 0 h 13716"/>
              <a:gd name="connsiteX5" fmla="*/ 3066235 w 8140446"/>
              <a:gd name="connsiteY5" fmla="*/ 0 h 13716"/>
              <a:gd name="connsiteX6" fmla="*/ 3744605 w 8140446"/>
              <a:gd name="connsiteY6" fmla="*/ 0 h 13716"/>
              <a:gd name="connsiteX7" fmla="*/ 4504380 w 8140446"/>
              <a:gd name="connsiteY7" fmla="*/ 0 h 13716"/>
              <a:gd name="connsiteX8" fmla="*/ 5101346 w 8140446"/>
              <a:gd name="connsiteY8" fmla="*/ 0 h 13716"/>
              <a:gd name="connsiteX9" fmla="*/ 5779717 w 8140446"/>
              <a:gd name="connsiteY9" fmla="*/ 0 h 13716"/>
              <a:gd name="connsiteX10" fmla="*/ 6620896 w 8140446"/>
              <a:gd name="connsiteY10" fmla="*/ 0 h 13716"/>
              <a:gd name="connsiteX11" fmla="*/ 7136458 w 8140446"/>
              <a:gd name="connsiteY11" fmla="*/ 0 h 13716"/>
              <a:gd name="connsiteX12" fmla="*/ 8140446 w 8140446"/>
              <a:gd name="connsiteY12" fmla="*/ 0 h 13716"/>
              <a:gd name="connsiteX13" fmla="*/ 8140446 w 8140446"/>
              <a:gd name="connsiteY13" fmla="*/ 13716 h 13716"/>
              <a:gd name="connsiteX14" fmla="*/ 7543480 w 8140446"/>
              <a:gd name="connsiteY14" fmla="*/ 13716 h 13716"/>
              <a:gd name="connsiteX15" fmla="*/ 7109323 w 8140446"/>
              <a:gd name="connsiteY15" fmla="*/ 13716 h 13716"/>
              <a:gd name="connsiteX16" fmla="*/ 6430952 w 8140446"/>
              <a:gd name="connsiteY16" fmla="*/ 13716 h 13716"/>
              <a:gd name="connsiteX17" fmla="*/ 5915391 w 8140446"/>
              <a:gd name="connsiteY17" fmla="*/ 13716 h 13716"/>
              <a:gd name="connsiteX18" fmla="*/ 5237020 w 8140446"/>
              <a:gd name="connsiteY18" fmla="*/ 13716 h 13716"/>
              <a:gd name="connsiteX19" fmla="*/ 4558650 w 8140446"/>
              <a:gd name="connsiteY19" fmla="*/ 13716 h 13716"/>
              <a:gd name="connsiteX20" fmla="*/ 3880279 w 8140446"/>
              <a:gd name="connsiteY20" fmla="*/ 13716 h 13716"/>
              <a:gd name="connsiteX21" fmla="*/ 3201909 w 8140446"/>
              <a:gd name="connsiteY21" fmla="*/ 13716 h 13716"/>
              <a:gd name="connsiteX22" fmla="*/ 2604943 w 8140446"/>
              <a:gd name="connsiteY22" fmla="*/ 13716 h 13716"/>
              <a:gd name="connsiteX23" fmla="*/ 1845168 w 8140446"/>
              <a:gd name="connsiteY23" fmla="*/ 13716 h 13716"/>
              <a:gd name="connsiteX24" fmla="*/ 1166797 w 8140446"/>
              <a:gd name="connsiteY24" fmla="*/ 13716 h 13716"/>
              <a:gd name="connsiteX25" fmla="*/ 0 w 8140446"/>
              <a:gd name="connsiteY25" fmla="*/ 13716 h 13716"/>
              <a:gd name="connsiteX26" fmla="*/ 0 w 8140446"/>
              <a:gd name="connsiteY26" fmla="*/ 0 h 13716"/>
              <a:gd name="connsiteX0" fmla="*/ 0 w 8140446"/>
              <a:gd name="connsiteY0" fmla="*/ 0 h 13716"/>
              <a:gd name="connsiteX1" fmla="*/ 596966 w 8140446"/>
              <a:gd name="connsiteY1" fmla="*/ 0 h 13716"/>
              <a:gd name="connsiteX2" fmla="*/ 1031123 w 8140446"/>
              <a:gd name="connsiteY2" fmla="*/ 0 h 13716"/>
              <a:gd name="connsiteX3" fmla="*/ 1872303 w 8140446"/>
              <a:gd name="connsiteY3" fmla="*/ 0 h 13716"/>
              <a:gd name="connsiteX4" fmla="*/ 2469269 w 8140446"/>
              <a:gd name="connsiteY4" fmla="*/ 0 h 13716"/>
              <a:gd name="connsiteX5" fmla="*/ 3066235 w 8140446"/>
              <a:gd name="connsiteY5" fmla="*/ 0 h 13716"/>
              <a:gd name="connsiteX6" fmla="*/ 3907414 w 8140446"/>
              <a:gd name="connsiteY6" fmla="*/ 0 h 13716"/>
              <a:gd name="connsiteX7" fmla="*/ 4422976 w 8140446"/>
              <a:gd name="connsiteY7" fmla="*/ 0 h 13716"/>
              <a:gd name="connsiteX8" fmla="*/ 5264155 w 8140446"/>
              <a:gd name="connsiteY8" fmla="*/ 0 h 13716"/>
              <a:gd name="connsiteX9" fmla="*/ 6105335 w 8140446"/>
              <a:gd name="connsiteY9" fmla="*/ 0 h 13716"/>
              <a:gd name="connsiteX10" fmla="*/ 6783705 w 8140446"/>
              <a:gd name="connsiteY10" fmla="*/ 0 h 13716"/>
              <a:gd name="connsiteX11" fmla="*/ 8140446 w 8140446"/>
              <a:gd name="connsiteY11" fmla="*/ 0 h 13716"/>
              <a:gd name="connsiteX12" fmla="*/ 8140446 w 8140446"/>
              <a:gd name="connsiteY12" fmla="*/ 13716 h 13716"/>
              <a:gd name="connsiteX13" fmla="*/ 7706289 w 8140446"/>
              <a:gd name="connsiteY13" fmla="*/ 13716 h 13716"/>
              <a:gd name="connsiteX14" fmla="*/ 6865109 w 8140446"/>
              <a:gd name="connsiteY14" fmla="*/ 13716 h 13716"/>
              <a:gd name="connsiteX15" fmla="*/ 6349548 w 8140446"/>
              <a:gd name="connsiteY15" fmla="*/ 13716 h 13716"/>
              <a:gd name="connsiteX16" fmla="*/ 5671177 w 8140446"/>
              <a:gd name="connsiteY16" fmla="*/ 13716 h 13716"/>
              <a:gd name="connsiteX17" fmla="*/ 4829998 w 8140446"/>
              <a:gd name="connsiteY17" fmla="*/ 13716 h 13716"/>
              <a:gd name="connsiteX18" fmla="*/ 4151627 w 8140446"/>
              <a:gd name="connsiteY18" fmla="*/ 13716 h 13716"/>
              <a:gd name="connsiteX19" fmla="*/ 3717470 w 8140446"/>
              <a:gd name="connsiteY19" fmla="*/ 13716 h 13716"/>
              <a:gd name="connsiteX20" fmla="*/ 3201909 w 8140446"/>
              <a:gd name="connsiteY20" fmla="*/ 13716 h 13716"/>
              <a:gd name="connsiteX21" fmla="*/ 2360729 w 8140446"/>
              <a:gd name="connsiteY21" fmla="*/ 13716 h 13716"/>
              <a:gd name="connsiteX22" fmla="*/ 1682359 w 8140446"/>
              <a:gd name="connsiteY22" fmla="*/ 13716 h 13716"/>
              <a:gd name="connsiteX23" fmla="*/ 1166797 w 8140446"/>
              <a:gd name="connsiteY23" fmla="*/ 13716 h 13716"/>
              <a:gd name="connsiteX24" fmla="*/ 0 w 8140446"/>
              <a:gd name="connsiteY24" fmla="*/ 13716 h 13716"/>
              <a:gd name="connsiteX25" fmla="*/ 0 w 8140446"/>
              <a:gd name="connsiteY25"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3716"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575" y="3138"/>
                  <a:pt x="8140433" y="8565"/>
                  <a:pt x="8140446" y="13716"/>
                </a:cubicBezTo>
                <a:cubicBezTo>
                  <a:pt x="7908069" y="-25208"/>
                  <a:pt x="7683037" y="17405"/>
                  <a:pt x="7543480" y="13716"/>
                </a:cubicBezTo>
                <a:cubicBezTo>
                  <a:pt x="7393752" y="5478"/>
                  <a:pt x="7221032" y="-7801"/>
                  <a:pt x="7109323" y="13716"/>
                </a:cubicBezTo>
                <a:cubicBezTo>
                  <a:pt x="7015297" y="17911"/>
                  <a:pt x="6599332" y="36327"/>
                  <a:pt x="6430952" y="13716"/>
                </a:cubicBezTo>
                <a:cubicBezTo>
                  <a:pt x="6292915" y="-38722"/>
                  <a:pt x="6142305" y="16935"/>
                  <a:pt x="5915391" y="13716"/>
                </a:cubicBezTo>
                <a:cubicBezTo>
                  <a:pt x="5682725" y="43271"/>
                  <a:pt x="5440566" y="26848"/>
                  <a:pt x="5237020" y="13716"/>
                </a:cubicBezTo>
                <a:cubicBezTo>
                  <a:pt x="5046456" y="6005"/>
                  <a:pt x="4706449" y="47404"/>
                  <a:pt x="4558650" y="13716"/>
                </a:cubicBezTo>
                <a:cubicBezTo>
                  <a:pt x="4361396" y="-5559"/>
                  <a:pt x="4145362" y="-26875"/>
                  <a:pt x="3880279" y="13716"/>
                </a:cubicBezTo>
                <a:cubicBezTo>
                  <a:pt x="3610716" y="20839"/>
                  <a:pt x="3472690" y="-564"/>
                  <a:pt x="3201909" y="13716"/>
                </a:cubicBezTo>
                <a:cubicBezTo>
                  <a:pt x="2913595" y="30525"/>
                  <a:pt x="2753317" y="-5721"/>
                  <a:pt x="2604943" y="13716"/>
                </a:cubicBezTo>
                <a:cubicBezTo>
                  <a:pt x="2450130" y="32417"/>
                  <a:pt x="1974183" y="35587"/>
                  <a:pt x="1845168" y="13716"/>
                </a:cubicBezTo>
                <a:cubicBezTo>
                  <a:pt x="1677929" y="-4352"/>
                  <a:pt x="1378098" y="-5344"/>
                  <a:pt x="1166797" y="13716"/>
                </a:cubicBezTo>
                <a:cubicBezTo>
                  <a:pt x="921150" y="48705"/>
                  <a:pt x="327457" y="42725"/>
                  <a:pt x="0" y="13716"/>
                </a:cubicBezTo>
                <a:cubicBezTo>
                  <a:pt x="-457" y="9675"/>
                  <a:pt x="580" y="3290"/>
                  <a:pt x="0" y="0"/>
                </a:cubicBezTo>
                <a:close/>
              </a:path>
              <a:path w="8140446" h="13716"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39761" y="5232"/>
                  <a:pt x="8140368" y="9058"/>
                  <a:pt x="8140446" y="13716"/>
                </a:cubicBezTo>
                <a:cubicBezTo>
                  <a:pt x="7961834" y="3834"/>
                  <a:pt x="7874097" y="5778"/>
                  <a:pt x="7706289" y="13716"/>
                </a:cubicBezTo>
                <a:cubicBezTo>
                  <a:pt x="7582508" y="-19492"/>
                  <a:pt x="7179551" y="-37683"/>
                  <a:pt x="6865109" y="13716"/>
                </a:cubicBezTo>
                <a:cubicBezTo>
                  <a:pt x="6583382" y="19545"/>
                  <a:pt x="6525821" y="32124"/>
                  <a:pt x="6349548" y="13716"/>
                </a:cubicBezTo>
                <a:cubicBezTo>
                  <a:pt x="6209953" y="6309"/>
                  <a:pt x="5959707" y="-52400"/>
                  <a:pt x="5671177" y="13716"/>
                </a:cubicBezTo>
                <a:cubicBezTo>
                  <a:pt x="5387744" y="25237"/>
                  <a:pt x="5228514" y="96935"/>
                  <a:pt x="4829998" y="13716"/>
                </a:cubicBezTo>
                <a:cubicBezTo>
                  <a:pt x="4415646" y="-33168"/>
                  <a:pt x="4343809" y="24382"/>
                  <a:pt x="4151627" y="13716"/>
                </a:cubicBezTo>
                <a:cubicBezTo>
                  <a:pt x="3950673" y="-14368"/>
                  <a:pt x="3879947" y="36571"/>
                  <a:pt x="3717470" y="13716"/>
                </a:cubicBezTo>
                <a:cubicBezTo>
                  <a:pt x="3558660" y="5538"/>
                  <a:pt x="3468854" y="24803"/>
                  <a:pt x="3201909" y="13716"/>
                </a:cubicBezTo>
                <a:cubicBezTo>
                  <a:pt x="2965673" y="5933"/>
                  <a:pt x="2568327" y="17544"/>
                  <a:pt x="2360729" y="13716"/>
                </a:cubicBezTo>
                <a:cubicBezTo>
                  <a:pt x="2171885" y="44572"/>
                  <a:pt x="1923258" y="11448"/>
                  <a:pt x="1682359" y="13716"/>
                </a:cubicBezTo>
                <a:cubicBezTo>
                  <a:pt x="1430698" y="-6950"/>
                  <a:pt x="1324229" y="-6323"/>
                  <a:pt x="1166797" y="13716"/>
                </a:cubicBezTo>
                <a:cubicBezTo>
                  <a:pt x="1001390" y="37223"/>
                  <a:pt x="324313" y="53392"/>
                  <a:pt x="0" y="13716"/>
                </a:cubicBezTo>
                <a:cubicBezTo>
                  <a:pt x="427" y="7441"/>
                  <a:pt x="425" y="4765"/>
                  <a:pt x="0" y="0"/>
                </a:cubicBezTo>
                <a:close/>
              </a:path>
              <a:path w="8140446" h="13716"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370" y="2812"/>
                  <a:pt x="8139830" y="9122"/>
                  <a:pt x="8140446" y="13716"/>
                </a:cubicBezTo>
                <a:cubicBezTo>
                  <a:pt x="7892673" y="-8584"/>
                  <a:pt x="7668025" y="-3922"/>
                  <a:pt x="7543480" y="13716"/>
                </a:cubicBezTo>
                <a:cubicBezTo>
                  <a:pt x="7406710" y="-8039"/>
                  <a:pt x="7207646" y="4321"/>
                  <a:pt x="7109323" y="13716"/>
                </a:cubicBezTo>
                <a:cubicBezTo>
                  <a:pt x="6993037" y="44439"/>
                  <a:pt x="6598723" y="54833"/>
                  <a:pt x="6430952" y="13716"/>
                </a:cubicBezTo>
                <a:cubicBezTo>
                  <a:pt x="6284771" y="10743"/>
                  <a:pt x="6162730" y="15778"/>
                  <a:pt x="5915391" y="13716"/>
                </a:cubicBezTo>
                <a:cubicBezTo>
                  <a:pt x="5684668" y="9031"/>
                  <a:pt x="5422852" y="49046"/>
                  <a:pt x="5237020" y="13716"/>
                </a:cubicBezTo>
                <a:cubicBezTo>
                  <a:pt x="5035482" y="21724"/>
                  <a:pt x="4719808" y="50573"/>
                  <a:pt x="4558650" y="13716"/>
                </a:cubicBezTo>
                <a:cubicBezTo>
                  <a:pt x="4375169" y="-40159"/>
                  <a:pt x="4137553" y="7514"/>
                  <a:pt x="3880279" y="13716"/>
                </a:cubicBezTo>
                <a:cubicBezTo>
                  <a:pt x="3624533" y="28076"/>
                  <a:pt x="3467387" y="1908"/>
                  <a:pt x="3201909" y="13716"/>
                </a:cubicBezTo>
                <a:cubicBezTo>
                  <a:pt x="2918126" y="68770"/>
                  <a:pt x="2717830" y="-21728"/>
                  <a:pt x="2604943" y="13716"/>
                </a:cubicBezTo>
                <a:cubicBezTo>
                  <a:pt x="2496133" y="39953"/>
                  <a:pt x="2003915" y="13682"/>
                  <a:pt x="1845168" y="13716"/>
                </a:cubicBezTo>
                <a:cubicBezTo>
                  <a:pt x="1694518" y="10417"/>
                  <a:pt x="1344959" y="39616"/>
                  <a:pt x="1166797" y="13716"/>
                </a:cubicBezTo>
                <a:cubicBezTo>
                  <a:pt x="935925" y="64879"/>
                  <a:pt x="319712" y="-68544"/>
                  <a:pt x="0" y="13716"/>
                </a:cubicBezTo>
                <a:cubicBezTo>
                  <a:pt x="203" y="9362"/>
                  <a:pt x="845" y="2328"/>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3716"/>
                      <a:gd name="connsiteX1" fmla="*/ 434157 w 8140446"/>
                      <a:gd name="connsiteY1" fmla="*/ 0 h 13716"/>
                      <a:gd name="connsiteX2" fmla="*/ 1193932 w 8140446"/>
                      <a:gd name="connsiteY2" fmla="*/ 0 h 13716"/>
                      <a:gd name="connsiteX3" fmla="*/ 1628089 w 8140446"/>
                      <a:gd name="connsiteY3" fmla="*/ 0 h 13716"/>
                      <a:gd name="connsiteX4" fmla="*/ 2225055 w 8140446"/>
                      <a:gd name="connsiteY4" fmla="*/ 0 h 13716"/>
                      <a:gd name="connsiteX5" fmla="*/ 3066235 w 8140446"/>
                      <a:gd name="connsiteY5" fmla="*/ 0 h 13716"/>
                      <a:gd name="connsiteX6" fmla="*/ 3744605 w 8140446"/>
                      <a:gd name="connsiteY6" fmla="*/ 0 h 13716"/>
                      <a:gd name="connsiteX7" fmla="*/ 4504380 w 8140446"/>
                      <a:gd name="connsiteY7" fmla="*/ 0 h 13716"/>
                      <a:gd name="connsiteX8" fmla="*/ 5101346 w 8140446"/>
                      <a:gd name="connsiteY8" fmla="*/ 0 h 13716"/>
                      <a:gd name="connsiteX9" fmla="*/ 5779717 w 8140446"/>
                      <a:gd name="connsiteY9" fmla="*/ 0 h 13716"/>
                      <a:gd name="connsiteX10" fmla="*/ 6620896 w 8140446"/>
                      <a:gd name="connsiteY10" fmla="*/ 0 h 13716"/>
                      <a:gd name="connsiteX11" fmla="*/ 7136458 w 8140446"/>
                      <a:gd name="connsiteY11" fmla="*/ 0 h 13716"/>
                      <a:gd name="connsiteX12" fmla="*/ 8140446 w 8140446"/>
                      <a:gd name="connsiteY12" fmla="*/ 0 h 13716"/>
                      <a:gd name="connsiteX13" fmla="*/ 8140446 w 8140446"/>
                      <a:gd name="connsiteY13" fmla="*/ 13716 h 13716"/>
                      <a:gd name="connsiteX14" fmla="*/ 7543480 w 8140446"/>
                      <a:gd name="connsiteY14" fmla="*/ 13716 h 13716"/>
                      <a:gd name="connsiteX15" fmla="*/ 7109323 w 8140446"/>
                      <a:gd name="connsiteY15" fmla="*/ 13716 h 13716"/>
                      <a:gd name="connsiteX16" fmla="*/ 6430952 w 8140446"/>
                      <a:gd name="connsiteY16" fmla="*/ 13716 h 13716"/>
                      <a:gd name="connsiteX17" fmla="*/ 5915391 w 8140446"/>
                      <a:gd name="connsiteY17" fmla="*/ 13716 h 13716"/>
                      <a:gd name="connsiteX18" fmla="*/ 5237020 w 8140446"/>
                      <a:gd name="connsiteY18" fmla="*/ 13716 h 13716"/>
                      <a:gd name="connsiteX19" fmla="*/ 4558650 w 8140446"/>
                      <a:gd name="connsiteY19" fmla="*/ 13716 h 13716"/>
                      <a:gd name="connsiteX20" fmla="*/ 3880279 w 8140446"/>
                      <a:gd name="connsiteY20" fmla="*/ 13716 h 13716"/>
                      <a:gd name="connsiteX21" fmla="*/ 3201909 w 8140446"/>
                      <a:gd name="connsiteY21" fmla="*/ 13716 h 13716"/>
                      <a:gd name="connsiteX22" fmla="*/ 2604943 w 8140446"/>
                      <a:gd name="connsiteY22" fmla="*/ 13716 h 13716"/>
                      <a:gd name="connsiteX23" fmla="*/ 1845168 w 8140446"/>
                      <a:gd name="connsiteY23" fmla="*/ 13716 h 13716"/>
                      <a:gd name="connsiteX24" fmla="*/ 1166797 w 8140446"/>
                      <a:gd name="connsiteY24" fmla="*/ 13716 h 13716"/>
                      <a:gd name="connsiteX25" fmla="*/ 0 w 8140446"/>
                      <a:gd name="connsiteY25" fmla="*/ 13716 h 13716"/>
                      <a:gd name="connsiteX26" fmla="*/ 0 w 8140446"/>
                      <a:gd name="connsiteY2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3716"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543" y="2784"/>
                          <a:pt x="8140462" y="9558"/>
                          <a:pt x="8140446" y="13716"/>
                        </a:cubicBezTo>
                        <a:cubicBezTo>
                          <a:pt x="7906329" y="-7615"/>
                          <a:pt x="7681180" y="22893"/>
                          <a:pt x="7543480" y="13716"/>
                        </a:cubicBezTo>
                        <a:cubicBezTo>
                          <a:pt x="7405780" y="4539"/>
                          <a:pt x="7216607" y="-912"/>
                          <a:pt x="7109323" y="13716"/>
                        </a:cubicBezTo>
                        <a:cubicBezTo>
                          <a:pt x="7002039" y="28344"/>
                          <a:pt x="6576231" y="38120"/>
                          <a:pt x="6430952" y="13716"/>
                        </a:cubicBezTo>
                        <a:cubicBezTo>
                          <a:pt x="6285673" y="-10688"/>
                          <a:pt x="6138840" y="29949"/>
                          <a:pt x="5915391" y="13716"/>
                        </a:cubicBezTo>
                        <a:cubicBezTo>
                          <a:pt x="5691942" y="-2517"/>
                          <a:pt x="5459460" y="47094"/>
                          <a:pt x="5237020" y="13716"/>
                        </a:cubicBezTo>
                        <a:cubicBezTo>
                          <a:pt x="5014580" y="-19662"/>
                          <a:pt x="4747677" y="35877"/>
                          <a:pt x="4558650" y="13716"/>
                        </a:cubicBezTo>
                        <a:cubicBezTo>
                          <a:pt x="4369623" y="-8445"/>
                          <a:pt x="4146061" y="7996"/>
                          <a:pt x="3880279" y="13716"/>
                        </a:cubicBezTo>
                        <a:cubicBezTo>
                          <a:pt x="3614497" y="19436"/>
                          <a:pt x="3473808" y="-17480"/>
                          <a:pt x="3201909" y="13716"/>
                        </a:cubicBezTo>
                        <a:cubicBezTo>
                          <a:pt x="2930010" y="44912"/>
                          <a:pt x="2728175" y="-8002"/>
                          <a:pt x="2604943" y="13716"/>
                        </a:cubicBezTo>
                        <a:cubicBezTo>
                          <a:pt x="2481711" y="35434"/>
                          <a:pt x="2004334" y="22380"/>
                          <a:pt x="1845168" y="13716"/>
                        </a:cubicBezTo>
                        <a:cubicBezTo>
                          <a:pt x="1686003" y="5052"/>
                          <a:pt x="1375070" y="33008"/>
                          <a:pt x="1166797" y="13716"/>
                        </a:cubicBezTo>
                        <a:cubicBezTo>
                          <a:pt x="958524" y="-5576"/>
                          <a:pt x="342846" y="4308"/>
                          <a:pt x="0" y="13716"/>
                        </a:cubicBezTo>
                        <a:cubicBezTo>
                          <a:pt x="-100" y="9589"/>
                          <a:pt x="468" y="2983"/>
                          <a:pt x="0" y="0"/>
                        </a:cubicBezTo>
                        <a:close/>
                      </a:path>
                      <a:path w="8140446" h="13716"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39772" y="5682"/>
                          <a:pt x="8139843" y="9439"/>
                          <a:pt x="8140446" y="13716"/>
                        </a:cubicBezTo>
                        <a:cubicBezTo>
                          <a:pt x="7959314" y="-1227"/>
                          <a:pt x="7870113" y="5865"/>
                          <a:pt x="7706289" y="13716"/>
                        </a:cubicBezTo>
                        <a:cubicBezTo>
                          <a:pt x="7542465" y="21567"/>
                          <a:pt x="7157940" y="12910"/>
                          <a:pt x="6865109" y="13716"/>
                        </a:cubicBezTo>
                        <a:cubicBezTo>
                          <a:pt x="6572278" y="14522"/>
                          <a:pt x="6524256" y="33479"/>
                          <a:pt x="6349548" y="13716"/>
                        </a:cubicBezTo>
                        <a:cubicBezTo>
                          <a:pt x="6174840" y="-6047"/>
                          <a:pt x="5951624" y="-4398"/>
                          <a:pt x="5671177" y="13716"/>
                        </a:cubicBezTo>
                        <a:cubicBezTo>
                          <a:pt x="5390730" y="31830"/>
                          <a:pt x="5222992" y="55486"/>
                          <a:pt x="4829998" y="13716"/>
                        </a:cubicBezTo>
                        <a:cubicBezTo>
                          <a:pt x="4437004" y="-28054"/>
                          <a:pt x="4344181" y="34515"/>
                          <a:pt x="4151627" y="13716"/>
                        </a:cubicBezTo>
                        <a:cubicBezTo>
                          <a:pt x="3959073" y="-7083"/>
                          <a:pt x="3886970" y="28303"/>
                          <a:pt x="3717470" y="13716"/>
                        </a:cubicBezTo>
                        <a:cubicBezTo>
                          <a:pt x="3547970" y="-871"/>
                          <a:pt x="3451521" y="27300"/>
                          <a:pt x="3201909" y="13716"/>
                        </a:cubicBezTo>
                        <a:cubicBezTo>
                          <a:pt x="2952297" y="132"/>
                          <a:pt x="2543413" y="1457"/>
                          <a:pt x="2360729" y="13716"/>
                        </a:cubicBezTo>
                        <a:cubicBezTo>
                          <a:pt x="2178045" y="25975"/>
                          <a:pt x="1906056" y="21275"/>
                          <a:pt x="1682359" y="13716"/>
                        </a:cubicBezTo>
                        <a:cubicBezTo>
                          <a:pt x="1458662" y="6158"/>
                          <a:pt x="1330405" y="3474"/>
                          <a:pt x="1166797" y="13716"/>
                        </a:cubicBezTo>
                        <a:cubicBezTo>
                          <a:pt x="1003189" y="23958"/>
                          <a:pt x="278098" y="14961"/>
                          <a:pt x="0" y="13716"/>
                        </a:cubicBezTo>
                        <a:cubicBezTo>
                          <a:pt x="303" y="7982"/>
                          <a:pt x="182" y="520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4BC62FE-C3DC-4B02-A807-6AADB1009713}"/>
              </a:ext>
            </a:extLst>
          </p:cNvPr>
          <p:cNvSpPr>
            <a:spLocks noGrp="1"/>
          </p:cNvSpPr>
          <p:nvPr>
            <p:ph idx="1"/>
          </p:nvPr>
        </p:nvSpPr>
        <p:spPr>
          <a:xfrm>
            <a:off x="628650" y="1447038"/>
            <a:ext cx="7886700" cy="3188970"/>
          </a:xfrm>
        </p:spPr>
        <p:txBody>
          <a:bodyPr>
            <a:normAutofit/>
          </a:bodyPr>
          <a:lstStyle/>
          <a:p>
            <a:r>
              <a:rPr lang="en-US" sz="1700" dirty="0"/>
              <a:t>If there is only 1 lesion location with fluid filled lesions, then 2 swabs should be taken from that 1 location</a:t>
            </a:r>
          </a:p>
          <a:p>
            <a:endParaRPr lang="en-US" sz="1700" dirty="0"/>
          </a:p>
          <a:p>
            <a:endParaRPr lang="en-US" sz="1700" dirty="0"/>
          </a:p>
          <a:p>
            <a:endParaRPr lang="en-US" sz="1700" dirty="0"/>
          </a:p>
          <a:p>
            <a:endParaRPr lang="en-US" sz="1700" dirty="0"/>
          </a:p>
          <a:p>
            <a:pPr marL="0" indent="0">
              <a:buNone/>
            </a:pPr>
            <a:endParaRPr lang="en-US" sz="1700" dirty="0"/>
          </a:p>
          <a:p>
            <a:pPr marL="0" indent="0">
              <a:buNone/>
            </a:pPr>
            <a:endParaRPr lang="en-US" sz="1700" dirty="0"/>
          </a:p>
          <a:p>
            <a:r>
              <a:rPr lang="en-US" sz="1700" dirty="0"/>
              <a:t>If there are no vesicular, pustular, or fluid filled lesions, then provider should </a:t>
            </a:r>
            <a:br>
              <a:rPr lang="en-US" sz="1700" dirty="0"/>
            </a:br>
            <a:r>
              <a:rPr lang="en-US" sz="1700" dirty="0"/>
              <a:t>swab the lesion that is an ulcer</a:t>
            </a:r>
          </a:p>
          <a:p>
            <a:endParaRPr lang="en-US" sz="1700" dirty="0"/>
          </a:p>
          <a:p>
            <a:endParaRPr lang="en-US" sz="1700" dirty="0"/>
          </a:p>
          <a:p>
            <a:endParaRPr lang="en-US" sz="1700" dirty="0"/>
          </a:p>
          <a:p>
            <a:endParaRPr lang="en-US" sz="1700" dirty="0"/>
          </a:p>
          <a:p>
            <a:endParaRPr lang="en-US" sz="1700" dirty="0"/>
          </a:p>
        </p:txBody>
      </p:sp>
      <p:pic>
        <p:nvPicPr>
          <p:cNvPr id="4" name="Picture 3" descr="Logo&#10;&#10;Description automatically generated">
            <a:extLst>
              <a:ext uri="{FF2B5EF4-FFF2-40B4-BE49-F238E27FC236}">
                <a16:creationId xmlns:a16="http://schemas.microsoft.com/office/drawing/2014/main" id="{ACB29A9D-89EC-EA9B-BE15-5B1674571EB1}"/>
              </a:ext>
            </a:extLst>
          </p:cNvPr>
          <p:cNvPicPr>
            <a:picLocks noChangeAspect="1"/>
          </p:cNvPicPr>
          <p:nvPr/>
        </p:nvPicPr>
        <p:blipFill>
          <a:blip r:embed="rId2"/>
          <a:stretch>
            <a:fillRect/>
          </a:stretch>
        </p:blipFill>
        <p:spPr>
          <a:xfrm>
            <a:off x="7863841" y="4069449"/>
            <a:ext cx="796456" cy="798442"/>
          </a:xfrm>
          <a:prstGeom prst="rect">
            <a:avLst/>
          </a:prstGeom>
        </p:spPr>
      </p:pic>
      <p:pic>
        <p:nvPicPr>
          <p:cNvPr id="5" name="Picture 4">
            <a:extLst>
              <a:ext uri="{FF2B5EF4-FFF2-40B4-BE49-F238E27FC236}">
                <a16:creationId xmlns:a16="http://schemas.microsoft.com/office/drawing/2014/main" id="{D9159C36-E773-9D3D-F5A8-03897F341EC1}"/>
              </a:ext>
            </a:extLst>
          </p:cNvPr>
          <p:cNvPicPr>
            <a:picLocks noChangeAspect="1"/>
          </p:cNvPicPr>
          <p:nvPr/>
        </p:nvPicPr>
        <p:blipFill>
          <a:blip r:embed="rId3"/>
          <a:stretch>
            <a:fillRect/>
          </a:stretch>
        </p:blipFill>
        <p:spPr>
          <a:xfrm>
            <a:off x="3642387" y="1954534"/>
            <a:ext cx="1856939" cy="712334"/>
          </a:xfrm>
          <a:prstGeom prst="rect">
            <a:avLst/>
          </a:prstGeom>
        </p:spPr>
      </p:pic>
      <p:pic>
        <p:nvPicPr>
          <p:cNvPr id="6" name="Picture 5">
            <a:extLst>
              <a:ext uri="{FF2B5EF4-FFF2-40B4-BE49-F238E27FC236}">
                <a16:creationId xmlns:a16="http://schemas.microsoft.com/office/drawing/2014/main" id="{F8343F9A-C3A5-B065-5FEE-E4C8D405DBAD}"/>
              </a:ext>
            </a:extLst>
          </p:cNvPr>
          <p:cNvPicPr>
            <a:picLocks noChangeAspect="1"/>
          </p:cNvPicPr>
          <p:nvPr/>
        </p:nvPicPr>
        <p:blipFill>
          <a:blip r:embed="rId4"/>
          <a:stretch>
            <a:fillRect/>
          </a:stretch>
        </p:blipFill>
        <p:spPr>
          <a:xfrm>
            <a:off x="1315008" y="2000346"/>
            <a:ext cx="1936533" cy="1931655"/>
          </a:xfrm>
          <a:prstGeom prst="rect">
            <a:avLst/>
          </a:prstGeom>
        </p:spPr>
      </p:pic>
      <p:sp>
        <p:nvSpPr>
          <p:cNvPr id="7" name="TextBox 6">
            <a:extLst>
              <a:ext uri="{FF2B5EF4-FFF2-40B4-BE49-F238E27FC236}">
                <a16:creationId xmlns:a16="http://schemas.microsoft.com/office/drawing/2014/main" id="{AF1E3074-6BE0-632B-3820-FF4C695A3013}"/>
              </a:ext>
            </a:extLst>
          </p:cNvPr>
          <p:cNvSpPr txBox="1"/>
          <p:nvPr/>
        </p:nvSpPr>
        <p:spPr>
          <a:xfrm>
            <a:off x="4109890" y="1990976"/>
            <a:ext cx="525415"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002</a:t>
            </a:r>
          </a:p>
        </p:txBody>
      </p:sp>
      <p:sp>
        <p:nvSpPr>
          <p:cNvPr id="9" name="TextBox 8">
            <a:extLst>
              <a:ext uri="{FF2B5EF4-FFF2-40B4-BE49-F238E27FC236}">
                <a16:creationId xmlns:a16="http://schemas.microsoft.com/office/drawing/2014/main" id="{27BB0CCA-43AB-01A5-A95B-ACE99FD3A23D}"/>
              </a:ext>
            </a:extLst>
          </p:cNvPr>
          <p:cNvSpPr txBox="1"/>
          <p:nvPr/>
        </p:nvSpPr>
        <p:spPr>
          <a:xfrm>
            <a:off x="4022266" y="2179896"/>
            <a:ext cx="700662"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5/26/23</a:t>
            </a:r>
          </a:p>
        </p:txBody>
      </p:sp>
      <p:sp>
        <p:nvSpPr>
          <p:cNvPr id="11" name="TextBox 10">
            <a:extLst>
              <a:ext uri="{FF2B5EF4-FFF2-40B4-BE49-F238E27FC236}">
                <a16:creationId xmlns:a16="http://schemas.microsoft.com/office/drawing/2014/main" id="{06A6D56C-226F-7BD1-BA66-103276C92144}"/>
              </a:ext>
            </a:extLst>
          </p:cNvPr>
          <p:cNvSpPr txBox="1"/>
          <p:nvPr/>
        </p:nvSpPr>
        <p:spPr>
          <a:xfrm>
            <a:off x="4333800" y="2355189"/>
            <a:ext cx="907366"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13L (L arm)</a:t>
            </a:r>
          </a:p>
        </p:txBody>
      </p:sp>
      <p:pic>
        <p:nvPicPr>
          <p:cNvPr id="12" name="Picture 11">
            <a:extLst>
              <a:ext uri="{FF2B5EF4-FFF2-40B4-BE49-F238E27FC236}">
                <a16:creationId xmlns:a16="http://schemas.microsoft.com/office/drawing/2014/main" id="{F08A5BCD-7633-8FBA-7454-9FC5ACB3DAC4}"/>
              </a:ext>
            </a:extLst>
          </p:cNvPr>
          <p:cNvPicPr>
            <a:picLocks noChangeAspect="1"/>
          </p:cNvPicPr>
          <p:nvPr/>
        </p:nvPicPr>
        <p:blipFill>
          <a:blip r:embed="rId5"/>
          <a:stretch>
            <a:fillRect/>
          </a:stretch>
        </p:blipFill>
        <p:spPr>
          <a:xfrm>
            <a:off x="3572532" y="2892230"/>
            <a:ext cx="1926794" cy="733425"/>
          </a:xfrm>
          <a:prstGeom prst="rect">
            <a:avLst/>
          </a:prstGeom>
        </p:spPr>
      </p:pic>
      <p:sp>
        <p:nvSpPr>
          <p:cNvPr id="13" name="TextBox 12">
            <a:extLst>
              <a:ext uri="{FF2B5EF4-FFF2-40B4-BE49-F238E27FC236}">
                <a16:creationId xmlns:a16="http://schemas.microsoft.com/office/drawing/2014/main" id="{DB769199-85B0-3288-679A-F24EA3130D65}"/>
              </a:ext>
            </a:extLst>
          </p:cNvPr>
          <p:cNvSpPr txBox="1"/>
          <p:nvPr/>
        </p:nvSpPr>
        <p:spPr>
          <a:xfrm>
            <a:off x="3983469" y="3128137"/>
            <a:ext cx="700662"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5/26/23</a:t>
            </a:r>
          </a:p>
        </p:txBody>
      </p:sp>
      <p:sp>
        <p:nvSpPr>
          <p:cNvPr id="14" name="TextBox 13">
            <a:extLst>
              <a:ext uri="{FF2B5EF4-FFF2-40B4-BE49-F238E27FC236}">
                <a16:creationId xmlns:a16="http://schemas.microsoft.com/office/drawing/2014/main" id="{7B99136D-E6E8-586A-900D-17C64BBCBC87}"/>
              </a:ext>
            </a:extLst>
          </p:cNvPr>
          <p:cNvSpPr txBox="1"/>
          <p:nvPr/>
        </p:nvSpPr>
        <p:spPr>
          <a:xfrm>
            <a:off x="4071092" y="2912754"/>
            <a:ext cx="525415"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002</a:t>
            </a:r>
          </a:p>
        </p:txBody>
      </p:sp>
      <p:sp>
        <p:nvSpPr>
          <p:cNvPr id="15" name="TextBox 14">
            <a:extLst>
              <a:ext uri="{FF2B5EF4-FFF2-40B4-BE49-F238E27FC236}">
                <a16:creationId xmlns:a16="http://schemas.microsoft.com/office/drawing/2014/main" id="{6EBB3FBE-3BE1-82E8-98C3-973AD017FBBC}"/>
              </a:ext>
            </a:extLst>
          </p:cNvPr>
          <p:cNvSpPr txBox="1"/>
          <p:nvPr/>
        </p:nvSpPr>
        <p:spPr>
          <a:xfrm>
            <a:off x="4316559" y="3303430"/>
            <a:ext cx="907366"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13L (L arm)</a:t>
            </a:r>
          </a:p>
        </p:txBody>
      </p:sp>
    </p:spTree>
    <p:extLst>
      <p:ext uri="{BB962C8B-B14F-4D97-AF65-F5344CB8AC3E}">
        <p14:creationId xmlns:p14="http://schemas.microsoft.com/office/powerpoint/2010/main" val="21373980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59B89EF-1D90-47C7-9695-5E793FA4DCD8}"/>
              </a:ext>
            </a:extLst>
          </p:cNvPr>
          <p:cNvSpPr>
            <a:spLocks noGrp="1"/>
          </p:cNvSpPr>
          <p:nvPr>
            <p:ph type="title"/>
          </p:nvPr>
        </p:nvSpPr>
        <p:spPr>
          <a:xfrm>
            <a:off x="630936" y="411480"/>
            <a:ext cx="2700645" cy="4073652"/>
          </a:xfrm>
        </p:spPr>
        <p:txBody>
          <a:bodyPr>
            <a:normAutofit/>
          </a:bodyPr>
          <a:lstStyle/>
          <a:p>
            <a:r>
              <a:rPr lang="en-US" sz="4100"/>
              <a:t>Preparing for Swab Collection</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907987" y="2444036"/>
            <a:ext cx="3360420" cy="13716"/>
          </a:xfrm>
          <a:custGeom>
            <a:avLst/>
            <a:gdLst>
              <a:gd name="connsiteX0" fmla="*/ 0 w 3360420"/>
              <a:gd name="connsiteY0" fmla="*/ 0 h 13716"/>
              <a:gd name="connsiteX1" fmla="*/ 638480 w 3360420"/>
              <a:gd name="connsiteY1" fmla="*/ 0 h 13716"/>
              <a:gd name="connsiteX2" fmla="*/ 1310564 w 3360420"/>
              <a:gd name="connsiteY2" fmla="*/ 0 h 13716"/>
              <a:gd name="connsiteX3" fmla="*/ 2016252 w 3360420"/>
              <a:gd name="connsiteY3" fmla="*/ 0 h 13716"/>
              <a:gd name="connsiteX4" fmla="*/ 2721940 w 3360420"/>
              <a:gd name="connsiteY4" fmla="*/ 0 h 13716"/>
              <a:gd name="connsiteX5" fmla="*/ 3360420 w 3360420"/>
              <a:gd name="connsiteY5" fmla="*/ 0 h 13716"/>
              <a:gd name="connsiteX6" fmla="*/ 3360420 w 3360420"/>
              <a:gd name="connsiteY6" fmla="*/ 13716 h 13716"/>
              <a:gd name="connsiteX7" fmla="*/ 2621128 w 3360420"/>
              <a:gd name="connsiteY7" fmla="*/ 13716 h 13716"/>
              <a:gd name="connsiteX8" fmla="*/ 1881835 w 3360420"/>
              <a:gd name="connsiteY8" fmla="*/ 13716 h 13716"/>
              <a:gd name="connsiteX9" fmla="*/ 1209751 w 3360420"/>
              <a:gd name="connsiteY9" fmla="*/ 13716 h 13716"/>
              <a:gd name="connsiteX10" fmla="*/ 0 w 3360420"/>
              <a:gd name="connsiteY10" fmla="*/ 13716 h 13716"/>
              <a:gd name="connsiteX11" fmla="*/ 0 w 3360420"/>
              <a:gd name="connsiteY11" fmla="*/ 0 h 13716"/>
              <a:gd name="connsiteX0" fmla="*/ 0 w 3360420"/>
              <a:gd name="connsiteY0" fmla="*/ 0 h 13716"/>
              <a:gd name="connsiteX1" fmla="*/ 638480 w 3360420"/>
              <a:gd name="connsiteY1" fmla="*/ 0 h 13716"/>
              <a:gd name="connsiteX2" fmla="*/ 1209751 w 3360420"/>
              <a:gd name="connsiteY2" fmla="*/ 0 h 13716"/>
              <a:gd name="connsiteX3" fmla="*/ 1949044 w 3360420"/>
              <a:gd name="connsiteY3" fmla="*/ 0 h 13716"/>
              <a:gd name="connsiteX4" fmla="*/ 2587523 w 3360420"/>
              <a:gd name="connsiteY4" fmla="*/ 0 h 13716"/>
              <a:gd name="connsiteX5" fmla="*/ 3360420 w 3360420"/>
              <a:gd name="connsiteY5" fmla="*/ 0 h 13716"/>
              <a:gd name="connsiteX6" fmla="*/ 3360420 w 3360420"/>
              <a:gd name="connsiteY6" fmla="*/ 13716 h 13716"/>
              <a:gd name="connsiteX7" fmla="*/ 2688336 w 3360420"/>
              <a:gd name="connsiteY7" fmla="*/ 13716 h 13716"/>
              <a:gd name="connsiteX8" fmla="*/ 1949044 w 3360420"/>
              <a:gd name="connsiteY8" fmla="*/ 13716 h 13716"/>
              <a:gd name="connsiteX9" fmla="*/ 1377772 w 3360420"/>
              <a:gd name="connsiteY9" fmla="*/ 13716 h 13716"/>
              <a:gd name="connsiteX10" fmla="*/ 705688 w 3360420"/>
              <a:gd name="connsiteY10" fmla="*/ 13716 h 13716"/>
              <a:gd name="connsiteX11" fmla="*/ 0 w 3360420"/>
              <a:gd name="connsiteY11" fmla="*/ 13716 h 13716"/>
              <a:gd name="connsiteX12" fmla="*/ 0 w 3360420"/>
              <a:gd name="connsiteY12"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0420" h="13716" fill="none" extrusionOk="0">
                <a:moveTo>
                  <a:pt x="0" y="0"/>
                </a:moveTo>
                <a:cubicBezTo>
                  <a:pt x="191406" y="10001"/>
                  <a:pt x="492041" y="-46237"/>
                  <a:pt x="638480" y="0"/>
                </a:cubicBezTo>
                <a:cubicBezTo>
                  <a:pt x="757906" y="33197"/>
                  <a:pt x="1156600" y="-41629"/>
                  <a:pt x="1310564" y="0"/>
                </a:cubicBezTo>
                <a:cubicBezTo>
                  <a:pt x="1379184" y="24203"/>
                  <a:pt x="1719005" y="-47956"/>
                  <a:pt x="2016252" y="0"/>
                </a:cubicBezTo>
                <a:cubicBezTo>
                  <a:pt x="2309065" y="7372"/>
                  <a:pt x="2409711" y="1344"/>
                  <a:pt x="2721940" y="0"/>
                </a:cubicBezTo>
                <a:cubicBezTo>
                  <a:pt x="2995269" y="34213"/>
                  <a:pt x="3156613" y="531"/>
                  <a:pt x="3360420" y="0"/>
                </a:cubicBezTo>
                <a:cubicBezTo>
                  <a:pt x="3359915" y="3577"/>
                  <a:pt x="3360235" y="9896"/>
                  <a:pt x="3360420" y="13716"/>
                </a:cubicBezTo>
                <a:cubicBezTo>
                  <a:pt x="3039840" y="-6995"/>
                  <a:pt x="2944234" y="11098"/>
                  <a:pt x="2621128" y="13716"/>
                </a:cubicBezTo>
                <a:cubicBezTo>
                  <a:pt x="2291334" y="35811"/>
                  <a:pt x="2154043" y="38867"/>
                  <a:pt x="1881835" y="13716"/>
                </a:cubicBezTo>
                <a:cubicBezTo>
                  <a:pt x="1588327" y="-7987"/>
                  <a:pt x="1439318" y="-9600"/>
                  <a:pt x="1209751" y="13716"/>
                </a:cubicBezTo>
                <a:cubicBezTo>
                  <a:pt x="977769" y="43531"/>
                  <a:pt x="301166" y="108207"/>
                  <a:pt x="0" y="13716"/>
                </a:cubicBezTo>
                <a:cubicBezTo>
                  <a:pt x="77" y="9528"/>
                  <a:pt x="-88" y="4529"/>
                  <a:pt x="0" y="0"/>
                </a:cubicBezTo>
                <a:close/>
              </a:path>
              <a:path w="3360420" h="13716" stroke="0" extrusionOk="0">
                <a:moveTo>
                  <a:pt x="0" y="0"/>
                </a:moveTo>
                <a:cubicBezTo>
                  <a:pt x="170421" y="-4407"/>
                  <a:pt x="491890" y="-50462"/>
                  <a:pt x="638480" y="0"/>
                </a:cubicBezTo>
                <a:cubicBezTo>
                  <a:pt x="792506" y="30971"/>
                  <a:pt x="1031707" y="-14677"/>
                  <a:pt x="1209751" y="0"/>
                </a:cubicBezTo>
                <a:cubicBezTo>
                  <a:pt x="1357076" y="52145"/>
                  <a:pt x="1723115" y="-4348"/>
                  <a:pt x="1949044" y="0"/>
                </a:cubicBezTo>
                <a:cubicBezTo>
                  <a:pt x="2192488" y="-34098"/>
                  <a:pt x="2339103" y="-31352"/>
                  <a:pt x="2587523" y="0"/>
                </a:cubicBezTo>
                <a:cubicBezTo>
                  <a:pt x="2818806" y="-7742"/>
                  <a:pt x="3217848" y="-30081"/>
                  <a:pt x="3360420" y="0"/>
                </a:cubicBezTo>
                <a:cubicBezTo>
                  <a:pt x="3359513" y="2997"/>
                  <a:pt x="3360180" y="8915"/>
                  <a:pt x="3360420" y="13716"/>
                </a:cubicBezTo>
                <a:cubicBezTo>
                  <a:pt x="3034345" y="-17354"/>
                  <a:pt x="2841928" y="47909"/>
                  <a:pt x="2688336" y="13716"/>
                </a:cubicBezTo>
                <a:cubicBezTo>
                  <a:pt x="2588685" y="8853"/>
                  <a:pt x="2270606" y="-39487"/>
                  <a:pt x="1949044" y="13716"/>
                </a:cubicBezTo>
                <a:cubicBezTo>
                  <a:pt x="1622278" y="37200"/>
                  <a:pt x="1629740" y="12517"/>
                  <a:pt x="1377772" y="13716"/>
                </a:cubicBezTo>
                <a:cubicBezTo>
                  <a:pt x="1148895" y="37407"/>
                  <a:pt x="976686" y="-12334"/>
                  <a:pt x="705688" y="13716"/>
                </a:cubicBezTo>
                <a:cubicBezTo>
                  <a:pt x="451150" y="60066"/>
                  <a:pt x="233487" y="-18420"/>
                  <a:pt x="0" y="13716"/>
                </a:cubicBezTo>
                <a:cubicBezTo>
                  <a:pt x="-131" y="10721"/>
                  <a:pt x="1210" y="5539"/>
                  <a:pt x="0" y="0"/>
                </a:cubicBezTo>
                <a:close/>
              </a:path>
              <a:path w="3360420" h="13716" fill="none" stroke="0" extrusionOk="0">
                <a:moveTo>
                  <a:pt x="0" y="0"/>
                </a:moveTo>
                <a:cubicBezTo>
                  <a:pt x="164693" y="20411"/>
                  <a:pt x="481374" y="-25570"/>
                  <a:pt x="638480" y="0"/>
                </a:cubicBezTo>
                <a:cubicBezTo>
                  <a:pt x="798995" y="30282"/>
                  <a:pt x="1140782" y="-27870"/>
                  <a:pt x="1310564" y="0"/>
                </a:cubicBezTo>
                <a:cubicBezTo>
                  <a:pt x="1415376" y="59022"/>
                  <a:pt x="1712923" y="34543"/>
                  <a:pt x="2016252" y="0"/>
                </a:cubicBezTo>
                <a:cubicBezTo>
                  <a:pt x="2299667" y="30754"/>
                  <a:pt x="2467976" y="-793"/>
                  <a:pt x="2721940" y="0"/>
                </a:cubicBezTo>
                <a:cubicBezTo>
                  <a:pt x="3014119" y="16113"/>
                  <a:pt x="3143946" y="-14907"/>
                  <a:pt x="3360420" y="0"/>
                </a:cubicBezTo>
                <a:cubicBezTo>
                  <a:pt x="3359485" y="2919"/>
                  <a:pt x="3359434" y="10491"/>
                  <a:pt x="3360420" y="13716"/>
                </a:cubicBezTo>
                <a:cubicBezTo>
                  <a:pt x="3046787" y="-23756"/>
                  <a:pt x="2956179" y="16001"/>
                  <a:pt x="2621128" y="13716"/>
                </a:cubicBezTo>
                <a:cubicBezTo>
                  <a:pt x="2297814" y="26084"/>
                  <a:pt x="2182001" y="28084"/>
                  <a:pt x="1881835" y="13716"/>
                </a:cubicBezTo>
                <a:cubicBezTo>
                  <a:pt x="1565437" y="-2872"/>
                  <a:pt x="1471458" y="8566"/>
                  <a:pt x="1209751" y="13716"/>
                </a:cubicBezTo>
                <a:cubicBezTo>
                  <a:pt x="973930" y="42996"/>
                  <a:pt x="321369" y="85738"/>
                  <a:pt x="0" y="13716"/>
                </a:cubicBezTo>
                <a:cubicBezTo>
                  <a:pt x="304" y="9505"/>
                  <a:pt x="1021" y="594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3360420"/>
                      <a:gd name="connsiteY0" fmla="*/ 0 h 13716"/>
                      <a:gd name="connsiteX1" fmla="*/ 638480 w 3360420"/>
                      <a:gd name="connsiteY1" fmla="*/ 0 h 13716"/>
                      <a:gd name="connsiteX2" fmla="*/ 1310564 w 3360420"/>
                      <a:gd name="connsiteY2" fmla="*/ 0 h 13716"/>
                      <a:gd name="connsiteX3" fmla="*/ 2016252 w 3360420"/>
                      <a:gd name="connsiteY3" fmla="*/ 0 h 13716"/>
                      <a:gd name="connsiteX4" fmla="*/ 2721940 w 3360420"/>
                      <a:gd name="connsiteY4" fmla="*/ 0 h 13716"/>
                      <a:gd name="connsiteX5" fmla="*/ 3360420 w 3360420"/>
                      <a:gd name="connsiteY5" fmla="*/ 0 h 13716"/>
                      <a:gd name="connsiteX6" fmla="*/ 3360420 w 3360420"/>
                      <a:gd name="connsiteY6" fmla="*/ 13716 h 13716"/>
                      <a:gd name="connsiteX7" fmla="*/ 2621128 w 3360420"/>
                      <a:gd name="connsiteY7" fmla="*/ 13716 h 13716"/>
                      <a:gd name="connsiteX8" fmla="*/ 1881835 w 3360420"/>
                      <a:gd name="connsiteY8" fmla="*/ 13716 h 13716"/>
                      <a:gd name="connsiteX9" fmla="*/ 1209751 w 3360420"/>
                      <a:gd name="connsiteY9" fmla="*/ 13716 h 13716"/>
                      <a:gd name="connsiteX10" fmla="*/ 0 w 3360420"/>
                      <a:gd name="connsiteY10" fmla="*/ 13716 h 13716"/>
                      <a:gd name="connsiteX11" fmla="*/ 0 w 3360420"/>
                      <a:gd name="connsiteY11"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60420" h="13716" fill="none" extrusionOk="0">
                        <a:moveTo>
                          <a:pt x="0" y="0"/>
                        </a:moveTo>
                        <a:cubicBezTo>
                          <a:pt x="173390" y="25775"/>
                          <a:pt x="488191" y="-28129"/>
                          <a:pt x="638480" y="0"/>
                        </a:cubicBezTo>
                        <a:cubicBezTo>
                          <a:pt x="788769" y="28129"/>
                          <a:pt x="1174965" y="-28957"/>
                          <a:pt x="1310564" y="0"/>
                        </a:cubicBezTo>
                        <a:cubicBezTo>
                          <a:pt x="1446163" y="28957"/>
                          <a:pt x="1725466" y="-34787"/>
                          <a:pt x="2016252" y="0"/>
                        </a:cubicBezTo>
                        <a:cubicBezTo>
                          <a:pt x="2307038" y="34787"/>
                          <a:pt x="2437945" y="-15142"/>
                          <a:pt x="2721940" y="0"/>
                        </a:cubicBezTo>
                        <a:cubicBezTo>
                          <a:pt x="3005935" y="15142"/>
                          <a:pt x="3141795" y="-10480"/>
                          <a:pt x="3360420" y="0"/>
                        </a:cubicBezTo>
                        <a:cubicBezTo>
                          <a:pt x="3359940" y="2989"/>
                          <a:pt x="3359779" y="10166"/>
                          <a:pt x="3360420" y="13716"/>
                        </a:cubicBezTo>
                        <a:cubicBezTo>
                          <a:pt x="3047302" y="-18841"/>
                          <a:pt x="2960325" y="10240"/>
                          <a:pt x="2621128" y="13716"/>
                        </a:cubicBezTo>
                        <a:cubicBezTo>
                          <a:pt x="2281931" y="17192"/>
                          <a:pt x="2176842" y="26844"/>
                          <a:pt x="1881835" y="13716"/>
                        </a:cubicBezTo>
                        <a:cubicBezTo>
                          <a:pt x="1586828" y="588"/>
                          <a:pt x="1449984" y="-8996"/>
                          <a:pt x="1209751" y="13716"/>
                        </a:cubicBezTo>
                        <a:cubicBezTo>
                          <a:pt x="969518" y="36428"/>
                          <a:pt x="318488" y="55902"/>
                          <a:pt x="0" y="13716"/>
                        </a:cubicBezTo>
                        <a:cubicBezTo>
                          <a:pt x="182" y="9317"/>
                          <a:pt x="482" y="5285"/>
                          <a:pt x="0" y="0"/>
                        </a:cubicBezTo>
                        <a:close/>
                      </a:path>
                      <a:path w="3360420" h="13716" stroke="0" extrusionOk="0">
                        <a:moveTo>
                          <a:pt x="0" y="0"/>
                        </a:moveTo>
                        <a:cubicBezTo>
                          <a:pt x="152211" y="-10113"/>
                          <a:pt x="493092" y="-25529"/>
                          <a:pt x="638480" y="0"/>
                        </a:cubicBezTo>
                        <a:cubicBezTo>
                          <a:pt x="783868" y="25529"/>
                          <a:pt x="1051824" y="-19092"/>
                          <a:pt x="1209751" y="0"/>
                        </a:cubicBezTo>
                        <a:cubicBezTo>
                          <a:pt x="1367678" y="19092"/>
                          <a:pt x="1729599" y="16071"/>
                          <a:pt x="1949044" y="0"/>
                        </a:cubicBezTo>
                        <a:cubicBezTo>
                          <a:pt x="2168489" y="-16071"/>
                          <a:pt x="2323758" y="-4710"/>
                          <a:pt x="2587523" y="0"/>
                        </a:cubicBezTo>
                        <a:cubicBezTo>
                          <a:pt x="2851288" y="4710"/>
                          <a:pt x="3195571" y="-8175"/>
                          <a:pt x="3360420" y="0"/>
                        </a:cubicBezTo>
                        <a:cubicBezTo>
                          <a:pt x="3359928" y="2764"/>
                          <a:pt x="3360118" y="8747"/>
                          <a:pt x="3360420" y="13716"/>
                        </a:cubicBezTo>
                        <a:cubicBezTo>
                          <a:pt x="3025528" y="-15604"/>
                          <a:pt x="2845368" y="35037"/>
                          <a:pt x="2688336" y="13716"/>
                        </a:cubicBezTo>
                        <a:cubicBezTo>
                          <a:pt x="2531304" y="-7605"/>
                          <a:pt x="2279760" y="-9642"/>
                          <a:pt x="1949044" y="13716"/>
                        </a:cubicBezTo>
                        <a:cubicBezTo>
                          <a:pt x="1618328" y="37074"/>
                          <a:pt x="1624903" y="7505"/>
                          <a:pt x="1377772" y="13716"/>
                        </a:cubicBezTo>
                        <a:cubicBezTo>
                          <a:pt x="1130641" y="19927"/>
                          <a:pt x="973925" y="-19083"/>
                          <a:pt x="705688" y="13716"/>
                        </a:cubicBezTo>
                        <a:cubicBezTo>
                          <a:pt x="437451" y="46515"/>
                          <a:pt x="236989" y="-13738"/>
                          <a:pt x="0" y="13716"/>
                        </a:cubicBezTo>
                        <a:cubicBezTo>
                          <a:pt x="614" y="9981"/>
                          <a:pt x="600" y="540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4BC62FE-C3DC-4B02-A807-6AADB1009713}"/>
              </a:ext>
            </a:extLst>
          </p:cNvPr>
          <p:cNvSpPr>
            <a:spLocks noGrp="1"/>
          </p:cNvSpPr>
          <p:nvPr>
            <p:ph idx="1"/>
          </p:nvPr>
        </p:nvSpPr>
        <p:spPr>
          <a:xfrm>
            <a:off x="3844813" y="414068"/>
            <a:ext cx="4668251" cy="4073652"/>
          </a:xfrm>
        </p:spPr>
        <p:txBody>
          <a:bodyPr anchor="ctr">
            <a:normAutofit/>
          </a:bodyPr>
          <a:lstStyle/>
          <a:p>
            <a:r>
              <a:rPr lang="en-US" sz="1700"/>
              <a:t>All recommended PPE should be worn</a:t>
            </a:r>
          </a:p>
          <a:p>
            <a:r>
              <a:rPr lang="en-US" sz="1700"/>
              <a:t>Use the research provided ESwabs</a:t>
            </a:r>
          </a:p>
          <a:p>
            <a:r>
              <a:rPr lang="en-US" sz="1700"/>
              <a:t>Vigorous swabbing of lesion gives higher chance of accurate results</a:t>
            </a:r>
          </a:p>
          <a:p>
            <a:r>
              <a:rPr lang="en-US" sz="1700"/>
              <a:t>Specimens that do not contain enough human DNA may lead to inconclusive PCR test results</a:t>
            </a:r>
          </a:p>
          <a:p>
            <a:r>
              <a:rPr lang="en-US" sz="1700"/>
              <a:t>Unroofing or aspiration of lesions or using sharp instruments is not necessary nor recommended due to risk of sharps injury</a:t>
            </a:r>
          </a:p>
          <a:p>
            <a:r>
              <a:rPr lang="en-US" sz="1700"/>
              <a:t>Do not clean lesion with ethanol or any other disinfectant prior to swabbing</a:t>
            </a:r>
          </a:p>
          <a:p>
            <a:endParaRPr lang="en-US" sz="1700"/>
          </a:p>
        </p:txBody>
      </p:sp>
      <p:pic>
        <p:nvPicPr>
          <p:cNvPr id="4" name="Picture 3" descr="Logo&#10;&#10;Description automatically generated">
            <a:extLst>
              <a:ext uri="{FF2B5EF4-FFF2-40B4-BE49-F238E27FC236}">
                <a16:creationId xmlns:a16="http://schemas.microsoft.com/office/drawing/2014/main" id="{F3D561F2-527C-1B6C-3ED8-4DC003DC8BF1}"/>
              </a:ext>
            </a:extLst>
          </p:cNvPr>
          <p:cNvPicPr>
            <a:picLocks noChangeAspect="1"/>
          </p:cNvPicPr>
          <p:nvPr/>
        </p:nvPicPr>
        <p:blipFill>
          <a:blip r:embed="rId2"/>
          <a:stretch>
            <a:fillRect/>
          </a:stretch>
        </p:blipFill>
        <p:spPr>
          <a:xfrm>
            <a:off x="7863841" y="4069449"/>
            <a:ext cx="796456" cy="798442"/>
          </a:xfrm>
          <a:prstGeom prst="rect">
            <a:avLst/>
          </a:prstGeom>
        </p:spPr>
      </p:pic>
    </p:spTree>
    <p:extLst>
      <p:ext uri="{BB962C8B-B14F-4D97-AF65-F5344CB8AC3E}">
        <p14:creationId xmlns:p14="http://schemas.microsoft.com/office/powerpoint/2010/main" val="36739387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C7608DD-F917-447B-F55A-E5CD94B6F984}"/>
              </a:ext>
            </a:extLst>
          </p:cNvPr>
          <p:cNvPicPr>
            <a:picLocks noChangeAspect="1"/>
          </p:cNvPicPr>
          <p:nvPr/>
        </p:nvPicPr>
        <p:blipFill rotWithShape="1">
          <a:blip r:embed="rId2">
            <a:duotone>
              <a:schemeClr val="bg2">
                <a:shade val="45000"/>
                <a:satMod val="135000"/>
              </a:schemeClr>
              <a:prstClr val="white"/>
            </a:duotone>
          </a:blip>
          <a:srcRect t="15730"/>
          <a:stretch/>
        </p:blipFill>
        <p:spPr>
          <a:xfrm>
            <a:off x="20" y="10"/>
            <a:ext cx="9143980" cy="51434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59B89EF-1D90-47C7-9695-5E793FA4DCD8}"/>
              </a:ext>
            </a:extLst>
          </p:cNvPr>
          <p:cNvSpPr>
            <a:spLocks noGrp="1"/>
          </p:cNvSpPr>
          <p:nvPr>
            <p:ph type="title"/>
          </p:nvPr>
        </p:nvSpPr>
        <p:spPr>
          <a:xfrm>
            <a:off x="628650" y="273843"/>
            <a:ext cx="7886700" cy="994173"/>
          </a:xfrm>
        </p:spPr>
        <p:txBody>
          <a:bodyPr>
            <a:normAutofit/>
          </a:bodyPr>
          <a:lstStyle/>
          <a:p>
            <a:r>
              <a:rPr lang="en-US" dirty="0"/>
              <a:t>Swab of Lesion Surface</a:t>
            </a:r>
            <a:endParaRPr lang="en-US"/>
          </a:p>
        </p:txBody>
      </p:sp>
      <p:graphicFrame>
        <p:nvGraphicFramePr>
          <p:cNvPr id="5" name="Content Placeholder 2">
            <a:extLst>
              <a:ext uri="{FF2B5EF4-FFF2-40B4-BE49-F238E27FC236}">
                <a16:creationId xmlns:a16="http://schemas.microsoft.com/office/drawing/2014/main" id="{B59AED37-8CCD-BA08-E2B2-9DE545EFC295}"/>
              </a:ext>
            </a:extLst>
          </p:cNvPr>
          <p:cNvGraphicFramePr>
            <a:graphicFrameLocks noGrp="1"/>
          </p:cNvGraphicFramePr>
          <p:nvPr>
            <p:ph idx="1"/>
          </p:nvPr>
        </p:nvGraphicFramePr>
        <p:xfrm>
          <a:off x="628650" y="1369218"/>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Logo&#10;&#10;Description automatically generated">
            <a:extLst>
              <a:ext uri="{FF2B5EF4-FFF2-40B4-BE49-F238E27FC236}">
                <a16:creationId xmlns:a16="http://schemas.microsoft.com/office/drawing/2014/main" id="{D68BA517-C9E0-BFC1-C60C-94E8902F8269}"/>
              </a:ext>
            </a:extLst>
          </p:cNvPr>
          <p:cNvPicPr>
            <a:picLocks noChangeAspect="1"/>
          </p:cNvPicPr>
          <p:nvPr/>
        </p:nvPicPr>
        <p:blipFill>
          <a:blip r:embed="rId8"/>
          <a:stretch>
            <a:fillRect/>
          </a:stretch>
        </p:blipFill>
        <p:spPr>
          <a:xfrm>
            <a:off x="7863841" y="4069449"/>
            <a:ext cx="796456" cy="798442"/>
          </a:xfrm>
          <a:prstGeom prst="rect">
            <a:avLst/>
          </a:prstGeom>
        </p:spPr>
      </p:pic>
    </p:spTree>
    <p:extLst>
      <p:ext uri="{BB962C8B-B14F-4D97-AF65-F5344CB8AC3E}">
        <p14:creationId xmlns:p14="http://schemas.microsoft.com/office/powerpoint/2010/main" val="38808221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B89EF-1D90-47C7-9695-5E793FA4DCD8}"/>
              </a:ext>
            </a:extLst>
          </p:cNvPr>
          <p:cNvSpPr>
            <a:spLocks noGrp="1"/>
          </p:cNvSpPr>
          <p:nvPr>
            <p:ph type="title"/>
          </p:nvPr>
        </p:nvSpPr>
        <p:spPr>
          <a:xfrm>
            <a:off x="628650" y="253270"/>
            <a:ext cx="7886700" cy="994172"/>
          </a:xfrm>
        </p:spPr>
        <p:txBody>
          <a:bodyPr/>
          <a:lstStyle/>
          <a:p>
            <a:pPr algn="ctr"/>
            <a:r>
              <a:rPr lang="en-US" dirty="0"/>
              <a:t>Swab Storage</a:t>
            </a:r>
          </a:p>
        </p:txBody>
      </p:sp>
      <p:sp>
        <p:nvSpPr>
          <p:cNvPr id="3" name="Content Placeholder 2">
            <a:extLst>
              <a:ext uri="{FF2B5EF4-FFF2-40B4-BE49-F238E27FC236}">
                <a16:creationId xmlns:a16="http://schemas.microsoft.com/office/drawing/2014/main" id="{94BC62FE-C3DC-4B02-A807-6AADB1009713}"/>
              </a:ext>
            </a:extLst>
          </p:cNvPr>
          <p:cNvSpPr>
            <a:spLocks noGrp="1"/>
          </p:cNvSpPr>
          <p:nvPr>
            <p:ph idx="1"/>
          </p:nvPr>
        </p:nvSpPr>
        <p:spPr>
          <a:xfrm>
            <a:off x="628650" y="1179576"/>
            <a:ext cx="7886700" cy="3628397"/>
          </a:xfrm>
        </p:spPr>
        <p:txBody>
          <a:bodyPr>
            <a:normAutofit/>
          </a:bodyPr>
          <a:lstStyle/>
          <a:p>
            <a:r>
              <a:rPr lang="en-US" dirty="0"/>
              <a:t>Store swabs in -70</a:t>
            </a:r>
            <a:r>
              <a:rPr lang="en-US" b="0" i="0" dirty="0">
                <a:solidFill>
                  <a:srgbClr val="202124"/>
                </a:solidFill>
                <a:effectLst/>
                <a:latin typeface="Google Sans"/>
              </a:rPr>
              <a:t>°</a:t>
            </a:r>
            <a:r>
              <a:rPr lang="en-US" dirty="0"/>
              <a:t>C or lower freezer if available, if not then store </a:t>
            </a:r>
            <a:br>
              <a:rPr lang="en-US" dirty="0"/>
            </a:br>
            <a:r>
              <a:rPr lang="en-US" dirty="0"/>
              <a:t>in -20</a:t>
            </a:r>
            <a:r>
              <a:rPr lang="en-US" b="0" i="0" dirty="0">
                <a:solidFill>
                  <a:srgbClr val="202124"/>
                </a:solidFill>
                <a:effectLst/>
                <a:latin typeface="Google Sans"/>
              </a:rPr>
              <a:t>°</a:t>
            </a:r>
            <a:r>
              <a:rPr lang="en-US" dirty="0"/>
              <a:t>C freezer</a:t>
            </a:r>
          </a:p>
          <a:p>
            <a:r>
              <a:rPr lang="en-US" dirty="0"/>
              <a:t>Ship every 2 weeks (the 15</a:t>
            </a:r>
            <a:r>
              <a:rPr lang="en-US" baseline="30000" dirty="0"/>
              <a:t>th</a:t>
            </a:r>
            <a:r>
              <a:rPr lang="en-US" dirty="0"/>
              <a:t> and 30</a:t>
            </a:r>
            <a:r>
              <a:rPr lang="en-US" baseline="30000" dirty="0"/>
              <a:t>th</a:t>
            </a:r>
            <a:r>
              <a:rPr lang="en-US" dirty="0"/>
              <a:t>/31</a:t>
            </a:r>
            <a:r>
              <a:rPr lang="en-US" baseline="30000" dirty="0"/>
              <a:t>st</a:t>
            </a:r>
            <a:r>
              <a:rPr lang="en-US" dirty="0"/>
              <a:t> of every month); </a:t>
            </a:r>
            <a:br>
              <a:rPr lang="en-US" dirty="0"/>
            </a:br>
            <a:r>
              <a:rPr lang="en-US" dirty="0"/>
              <a:t>No Saturday delivery</a:t>
            </a:r>
          </a:p>
          <a:p>
            <a:pPr lvl="1"/>
            <a:endParaRPr lang="en-US" dirty="0"/>
          </a:p>
          <a:p>
            <a:pPr marL="0" indent="0">
              <a:buNone/>
            </a:pPr>
            <a:endParaRPr lang="en-US" dirty="0"/>
          </a:p>
          <a:p>
            <a:r>
              <a:rPr lang="en-US" dirty="0"/>
              <a:t>Review MOP for swab packaging and shipping with dry ice details</a:t>
            </a:r>
          </a:p>
          <a:p>
            <a:r>
              <a:rPr lang="en-US" dirty="0"/>
              <a:t>If </a:t>
            </a:r>
            <a:r>
              <a:rPr lang="en-US" dirty="0" err="1"/>
              <a:t>Mpox</a:t>
            </a:r>
            <a:r>
              <a:rPr lang="en-US" dirty="0"/>
              <a:t> result is positive and participant did not get a </a:t>
            </a:r>
            <a:r>
              <a:rPr lang="en-US" dirty="0" err="1"/>
              <a:t>Mpox</a:t>
            </a:r>
            <a:r>
              <a:rPr lang="en-US" dirty="0"/>
              <a:t> test as part of regular care then the DCC will notify the site of the positive result so that the participant can be informed</a:t>
            </a:r>
          </a:p>
          <a:p>
            <a:endParaRPr lang="en-US" dirty="0"/>
          </a:p>
        </p:txBody>
      </p:sp>
      <p:pic>
        <p:nvPicPr>
          <p:cNvPr id="4" name="Picture 3" descr="Logo&#10;&#10;Description automatically generated">
            <a:extLst>
              <a:ext uri="{FF2B5EF4-FFF2-40B4-BE49-F238E27FC236}">
                <a16:creationId xmlns:a16="http://schemas.microsoft.com/office/drawing/2014/main" id="{71480862-B7C7-2FD3-01A1-C97BA49FF75E}"/>
              </a:ext>
            </a:extLst>
          </p:cNvPr>
          <p:cNvPicPr>
            <a:picLocks noChangeAspect="1"/>
          </p:cNvPicPr>
          <p:nvPr/>
        </p:nvPicPr>
        <p:blipFill>
          <a:blip r:embed="rId3"/>
          <a:stretch>
            <a:fillRect/>
          </a:stretch>
        </p:blipFill>
        <p:spPr>
          <a:xfrm>
            <a:off x="8117122" y="4091788"/>
            <a:ext cx="796456" cy="798442"/>
          </a:xfrm>
          <a:prstGeom prst="rect">
            <a:avLst/>
          </a:prstGeom>
        </p:spPr>
      </p:pic>
      <p:pic>
        <p:nvPicPr>
          <p:cNvPr id="8" name="Picture 7">
            <a:extLst>
              <a:ext uri="{FF2B5EF4-FFF2-40B4-BE49-F238E27FC236}">
                <a16:creationId xmlns:a16="http://schemas.microsoft.com/office/drawing/2014/main" id="{036C13B9-2CFA-3019-AABE-C555C72BE545}"/>
              </a:ext>
            </a:extLst>
          </p:cNvPr>
          <p:cNvPicPr>
            <a:picLocks noChangeAspect="1"/>
          </p:cNvPicPr>
          <p:nvPr/>
        </p:nvPicPr>
        <p:blipFill>
          <a:blip r:embed="rId4"/>
          <a:stretch>
            <a:fillRect/>
          </a:stretch>
        </p:blipFill>
        <p:spPr>
          <a:xfrm>
            <a:off x="3392753" y="2265794"/>
            <a:ext cx="2105025" cy="952500"/>
          </a:xfrm>
          <a:prstGeom prst="rect">
            <a:avLst/>
          </a:prstGeom>
        </p:spPr>
      </p:pic>
    </p:spTree>
    <p:extLst>
      <p:ext uri="{BB962C8B-B14F-4D97-AF65-F5344CB8AC3E}">
        <p14:creationId xmlns:p14="http://schemas.microsoft.com/office/powerpoint/2010/main" val="40713414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B89EF-1D90-47C7-9695-5E793FA4DCD8}"/>
              </a:ext>
            </a:extLst>
          </p:cNvPr>
          <p:cNvSpPr>
            <a:spLocks noGrp="1"/>
          </p:cNvSpPr>
          <p:nvPr>
            <p:ph type="title"/>
          </p:nvPr>
        </p:nvSpPr>
        <p:spPr>
          <a:xfrm>
            <a:off x="628650" y="253270"/>
            <a:ext cx="7886700" cy="691139"/>
          </a:xfrm>
        </p:spPr>
        <p:txBody>
          <a:bodyPr/>
          <a:lstStyle/>
          <a:p>
            <a:pPr algn="ctr"/>
            <a:r>
              <a:rPr lang="en-US" dirty="0"/>
              <a:t>Shipping Form</a:t>
            </a:r>
          </a:p>
        </p:txBody>
      </p:sp>
      <p:sp>
        <p:nvSpPr>
          <p:cNvPr id="3" name="Content Placeholder 2">
            <a:extLst>
              <a:ext uri="{FF2B5EF4-FFF2-40B4-BE49-F238E27FC236}">
                <a16:creationId xmlns:a16="http://schemas.microsoft.com/office/drawing/2014/main" id="{94BC62FE-C3DC-4B02-A807-6AADB1009713}"/>
              </a:ext>
            </a:extLst>
          </p:cNvPr>
          <p:cNvSpPr>
            <a:spLocks noGrp="1"/>
          </p:cNvSpPr>
          <p:nvPr>
            <p:ph idx="1"/>
          </p:nvPr>
        </p:nvSpPr>
        <p:spPr>
          <a:xfrm>
            <a:off x="628650" y="893298"/>
            <a:ext cx="7886700" cy="3739425"/>
          </a:xfrm>
        </p:spPr>
        <p:txBody>
          <a:bodyPr>
            <a:normAutofit/>
          </a:bodyPr>
          <a:lstStyle/>
          <a:p>
            <a:r>
              <a:rPr lang="en-US" sz="1600" dirty="0"/>
              <a:t>Fill out Specimen Shipping Form, include a copy in the shipment and email a copy to </a:t>
            </a: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OGarner@mednet.ucla.edu</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kpathmarajah@dhs.lacounty.gov</a:t>
            </a:r>
            <a:r>
              <a:rPr lang="en-US" sz="1600" dirty="0">
                <a:effectLst/>
                <a:latin typeface="Calibri" panose="020F0502020204030204" pitchFamily="34" charset="0"/>
                <a:ea typeface="Calibri" panose="020F0502020204030204" pitchFamily="34" charset="0"/>
                <a:cs typeface="Times New Roman" panose="02020603050405020304" pitchFamily="18" charset="0"/>
              </a:rPr>
              <a:t> and </a:t>
            </a: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idnet@ucla.edu</a:t>
            </a:r>
            <a:endParaRPr lang="en-US" sz="1600" dirty="0"/>
          </a:p>
          <a:p>
            <a:endParaRPr lang="en-US" dirty="0"/>
          </a:p>
        </p:txBody>
      </p:sp>
      <p:pic>
        <p:nvPicPr>
          <p:cNvPr id="4" name="Picture 3" descr="Logo&#10;&#10;Description automatically generated">
            <a:extLst>
              <a:ext uri="{FF2B5EF4-FFF2-40B4-BE49-F238E27FC236}">
                <a16:creationId xmlns:a16="http://schemas.microsoft.com/office/drawing/2014/main" id="{71480862-B7C7-2FD3-01A1-C97BA49FF75E}"/>
              </a:ext>
            </a:extLst>
          </p:cNvPr>
          <p:cNvPicPr>
            <a:picLocks noChangeAspect="1"/>
          </p:cNvPicPr>
          <p:nvPr/>
        </p:nvPicPr>
        <p:blipFill>
          <a:blip r:embed="rId6"/>
          <a:stretch>
            <a:fillRect/>
          </a:stretch>
        </p:blipFill>
        <p:spPr>
          <a:xfrm>
            <a:off x="7863841" y="4069449"/>
            <a:ext cx="796456" cy="798442"/>
          </a:xfrm>
          <a:prstGeom prst="rect">
            <a:avLst/>
          </a:prstGeom>
        </p:spPr>
      </p:pic>
      <p:pic>
        <p:nvPicPr>
          <p:cNvPr id="6" name="Picture 5">
            <a:extLst>
              <a:ext uri="{FF2B5EF4-FFF2-40B4-BE49-F238E27FC236}">
                <a16:creationId xmlns:a16="http://schemas.microsoft.com/office/drawing/2014/main" id="{1E2E438A-64CE-78D8-273D-55D510CCF46A}"/>
              </a:ext>
            </a:extLst>
          </p:cNvPr>
          <p:cNvPicPr>
            <a:picLocks noChangeAspect="1"/>
          </p:cNvPicPr>
          <p:nvPr/>
        </p:nvPicPr>
        <p:blipFill>
          <a:blip r:embed="rId7"/>
          <a:stretch>
            <a:fillRect/>
          </a:stretch>
        </p:blipFill>
        <p:spPr>
          <a:xfrm>
            <a:off x="766689" y="1762384"/>
            <a:ext cx="6759526" cy="2889296"/>
          </a:xfrm>
          <a:prstGeom prst="rect">
            <a:avLst/>
          </a:prstGeom>
        </p:spPr>
      </p:pic>
      <p:sp>
        <p:nvSpPr>
          <p:cNvPr id="7" name="TextBox 6">
            <a:extLst>
              <a:ext uri="{FF2B5EF4-FFF2-40B4-BE49-F238E27FC236}">
                <a16:creationId xmlns:a16="http://schemas.microsoft.com/office/drawing/2014/main" id="{BFD63AF4-C763-CE14-3BCD-6B5A24264B11}"/>
              </a:ext>
            </a:extLst>
          </p:cNvPr>
          <p:cNvSpPr txBox="1"/>
          <p:nvPr/>
        </p:nvSpPr>
        <p:spPr>
          <a:xfrm>
            <a:off x="1005839" y="1871003"/>
            <a:ext cx="2729133"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CC"/>
                </a:solidFill>
                <a:effectLst/>
                <a:uLnTx/>
                <a:uFillTx/>
                <a:latin typeface="Bookman Old Style" panose="02050604050505020204" pitchFamily="18" charset="0"/>
                <a:ea typeface="+mn-ea"/>
                <a:cs typeface="+mn-cs"/>
              </a:rPr>
              <a:t>Olive View-UCLA Med Ctr</a:t>
            </a:r>
          </a:p>
        </p:txBody>
      </p:sp>
      <p:sp>
        <p:nvSpPr>
          <p:cNvPr id="9" name="TextBox 8">
            <a:extLst>
              <a:ext uri="{FF2B5EF4-FFF2-40B4-BE49-F238E27FC236}">
                <a16:creationId xmlns:a16="http://schemas.microsoft.com/office/drawing/2014/main" id="{090E57D5-AF3C-A966-40E4-BE2505BF16BC}"/>
              </a:ext>
            </a:extLst>
          </p:cNvPr>
          <p:cNvSpPr txBox="1"/>
          <p:nvPr/>
        </p:nvSpPr>
        <p:spPr>
          <a:xfrm>
            <a:off x="2002301" y="2251031"/>
            <a:ext cx="902677"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CC"/>
                </a:solidFill>
                <a:effectLst/>
                <a:uLnTx/>
                <a:uFillTx/>
                <a:latin typeface="Bookman Old Style" panose="02050604050505020204" pitchFamily="18" charset="0"/>
                <a:ea typeface="+mn-ea"/>
                <a:cs typeface="+mn-cs"/>
              </a:rPr>
              <a:t>6/15/23</a:t>
            </a:r>
          </a:p>
        </p:txBody>
      </p:sp>
      <p:sp>
        <p:nvSpPr>
          <p:cNvPr id="10" name="TextBox 9">
            <a:extLst>
              <a:ext uri="{FF2B5EF4-FFF2-40B4-BE49-F238E27FC236}">
                <a16:creationId xmlns:a16="http://schemas.microsoft.com/office/drawing/2014/main" id="{4B7426E3-47E2-19C5-517B-DF4DB9181EA9}"/>
              </a:ext>
            </a:extLst>
          </p:cNvPr>
          <p:cNvSpPr txBox="1"/>
          <p:nvPr/>
        </p:nvSpPr>
        <p:spPr>
          <a:xfrm>
            <a:off x="1550962" y="2541930"/>
            <a:ext cx="1480626"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CC"/>
                </a:solidFill>
                <a:effectLst/>
                <a:uLnTx/>
                <a:uFillTx/>
                <a:latin typeface="Bookman Old Style" panose="02050604050505020204" pitchFamily="18" charset="0"/>
                <a:ea typeface="+mn-ea"/>
                <a:cs typeface="+mn-cs"/>
              </a:rPr>
              <a:t>7648 6660 3245</a:t>
            </a:r>
          </a:p>
        </p:txBody>
      </p:sp>
      <p:sp>
        <p:nvSpPr>
          <p:cNvPr id="11" name="TextBox 10">
            <a:extLst>
              <a:ext uri="{FF2B5EF4-FFF2-40B4-BE49-F238E27FC236}">
                <a16:creationId xmlns:a16="http://schemas.microsoft.com/office/drawing/2014/main" id="{CF667F97-9F80-1ADA-7094-1E38A6AA42F0}"/>
              </a:ext>
            </a:extLst>
          </p:cNvPr>
          <p:cNvSpPr txBox="1"/>
          <p:nvPr/>
        </p:nvSpPr>
        <p:spPr>
          <a:xfrm>
            <a:off x="1011700" y="3852403"/>
            <a:ext cx="99060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CC"/>
                </a:solidFill>
                <a:effectLst/>
                <a:uLnTx/>
                <a:uFillTx/>
                <a:latin typeface="Bookman Old Style" panose="02050604050505020204" pitchFamily="18" charset="0"/>
                <a:ea typeface="+mn-ea"/>
                <a:cs typeface="+mn-cs"/>
              </a:rPr>
              <a:t>OVMP001</a:t>
            </a:r>
          </a:p>
        </p:txBody>
      </p:sp>
      <p:sp>
        <p:nvSpPr>
          <p:cNvPr id="12" name="TextBox 11">
            <a:extLst>
              <a:ext uri="{FF2B5EF4-FFF2-40B4-BE49-F238E27FC236}">
                <a16:creationId xmlns:a16="http://schemas.microsoft.com/office/drawing/2014/main" id="{37AB1EF6-DFEA-E884-0A71-F011ECA90FA3}"/>
              </a:ext>
            </a:extLst>
          </p:cNvPr>
          <p:cNvSpPr txBox="1"/>
          <p:nvPr/>
        </p:nvSpPr>
        <p:spPr>
          <a:xfrm>
            <a:off x="1011700" y="4224175"/>
            <a:ext cx="99060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CC"/>
                </a:solidFill>
                <a:effectLst/>
                <a:uLnTx/>
                <a:uFillTx/>
                <a:latin typeface="Bookman Old Style" panose="02050604050505020204" pitchFamily="18" charset="0"/>
                <a:ea typeface="+mn-ea"/>
                <a:cs typeface="+mn-cs"/>
              </a:rPr>
              <a:t>OVMP001</a:t>
            </a:r>
          </a:p>
        </p:txBody>
      </p:sp>
      <p:sp>
        <p:nvSpPr>
          <p:cNvPr id="13" name="TextBox 12">
            <a:extLst>
              <a:ext uri="{FF2B5EF4-FFF2-40B4-BE49-F238E27FC236}">
                <a16:creationId xmlns:a16="http://schemas.microsoft.com/office/drawing/2014/main" id="{42BEEEFF-B552-836B-F807-9DAFD309307C}"/>
              </a:ext>
            </a:extLst>
          </p:cNvPr>
          <p:cNvSpPr txBox="1"/>
          <p:nvPr/>
        </p:nvSpPr>
        <p:spPr>
          <a:xfrm>
            <a:off x="2169062" y="4256891"/>
            <a:ext cx="402686"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CC"/>
                </a:solidFill>
                <a:effectLst/>
                <a:uLnTx/>
                <a:uFillTx/>
                <a:latin typeface="Bookman Old Style" panose="02050604050505020204" pitchFamily="18" charset="0"/>
                <a:ea typeface="+mn-ea"/>
                <a:cs typeface="+mn-cs"/>
              </a:rPr>
              <a:t>B</a:t>
            </a:r>
          </a:p>
        </p:txBody>
      </p:sp>
      <p:sp>
        <p:nvSpPr>
          <p:cNvPr id="14" name="TextBox 13">
            <a:extLst>
              <a:ext uri="{FF2B5EF4-FFF2-40B4-BE49-F238E27FC236}">
                <a16:creationId xmlns:a16="http://schemas.microsoft.com/office/drawing/2014/main" id="{B076F96F-8414-CFBD-F8C7-484D8992B0A3}"/>
              </a:ext>
            </a:extLst>
          </p:cNvPr>
          <p:cNvSpPr txBox="1"/>
          <p:nvPr/>
        </p:nvSpPr>
        <p:spPr>
          <a:xfrm>
            <a:off x="2169062" y="3883223"/>
            <a:ext cx="402686"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CC"/>
                </a:solidFill>
                <a:effectLst/>
                <a:uLnTx/>
                <a:uFillTx/>
                <a:latin typeface="Bookman Old Style" panose="02050604050505020204" pitchFamily="18" charset="0"/>
                <a:ea typeface="+mn-ea"/>
                <a:cs typeface="+mn-cs"/>
              </a:rPr>
              <a:t>A</a:t>
            </a:r>
          </a:p>
        </p:txBody>
      </p:sp>
      <p:sp>
        <p:nvSpPr>
          <p:cNvPr id="15" name="TextBox 14">
            <a:extLst>
              <a:ext uri="{FF2B5EF4-FFF2-40B4-BE49-F238E27FC236}">
                <a16:creationId xmlns:a16="http://schemas.microsoft.com/office/drawing/2014/main" id="{8CB12BCD-6FB2-D3B5-ED4D-F25D7F161BB1}"/>
              </a:ext>
            </a:extLst>
          </p:cNvPr>
          <p:cNvSpPr txBox="1"/>
          <p:nvPr/>
        </p:nvSpPr>
        <p:spPr>
          <a:xfrm>
            <a:off x="2857728" y="3867351"/>
            <a:ext cx="1355546"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CC"/>
                </a:solidFill>
                <a:effectLst/>
                <a:uLnTx/>
                <a:uFillTx/>
                <a:latin typeface="Bookman Old Style" panose="02050604050505020204" pitchFamily="18" charset="0"/>
                <a:ea typeface="+mn-ea"/>
                <a:cs typeface="+mn-cs"/>
              </a:rPr>
              <a:t>17L (R thigh)</a:t>
            </a:r>
          </a:p>
        </p:txBody>
      </p:sp>
      <p:sp>
        <p:nvSpPr>
          <p:cNvPr id="16" name="TextBox 15">
            <a:extLst>
              <a:ext uri="{FF2B5EF4-FFF2-40B4-BE49-F238E27FC236}">
                <a16:creationId xmlns:a16="http://schemas.microsoft.com/office/drawing/2014/main" id="{FC531770-6079-3FA3-3248-E6BB9F3661C1}"/>
              </a:ext>
            </a:extLst>
          </p:cNvPr>
          <p:cNvSpPr txBox="1"/>
          <p:nvPr/>
        </p:nvSpPr>
        <p:spPr>
          <a:xfrm>
            <a:off x="2857728" y="4296750"/>
            <a:ext cx="1355546"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CC"/>
                </a:solidFill>
                <a:effectLst/>
                <a:uLnTx/>
                <a:uFillTx/>
                <a:latin typeface="Bookman Old Style" panose="02050604050505020204" pitchFamily="18" charset="0"/>
                <a:ea typeface="+mn-ea"/>
                <a:cs typeface="+mn-cs"/>
              </a:rPr>
              <a:t>7R (R thigh)</a:t>
            </a:r>
          </a:p>
        </p:txBody>
      </p:sp>
      <p:sp>
        <p:nvSpPr>
          <p:cNvPr id="17" name="TextBox 16">
            <a:extLst>
              <a:ext uri="{FF2B5EF4-FFF2-40B4-BE49-F238E27FC236}">
                <a16:creationId xmlns:a16="http://schemas.microsoft.com/office/drawing/2014/main" id="{27645AFA-47F9-6AAE-31F0-8B09A5D45FD6}"/>
              </a:ext>
            </a:extLst>
          </p:cNvPr>
          <p:cNvSpPr txBox="1"/>
          <p:nvPr/>
        </p:nvSpPr>
        <p:spPr>
          <a:xfrm>
            <a:off x="4296356" y="3870776"/>
            <a:ext cx="902854"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CC"/>
                </a:solidFill>
                <a:effectLst/>
                <a:uLnTx/>
                <a:uFillTx/>
                <a:latin typeface="Bookman Old Style" panose="02050604050505020204" pitchFamily="18" charset="0"/>
                <a:ea typeface="+mn-ea"/>
                <a:cs typeface="+mn-cs"/>
              </a:rPr>
              <a:t>5/25/23</a:t>
            </a:r>
          </a:p>
        </p:txBody>
      </p:sp>
      <p:sp>
        <p:nvSpPr>
          <p:cNvPr id="18" name="TextBox 17">
            <a:extLst>
              <a:ext uri="{FF2B5EF4-FFF2-40B4-BE49-F238E27FC236}">
                <a16:creationId xmlns:a16="http://schemas.microsoft.com/office/drawing/2014/main" id="{CC7D15F3-7660-625F-2A1A-06DFAB6775E7}"/>
              </a:ext>
            </a:extLst>
          </p:cNvPr>
          <p:cNvSpPr txBox="1"/>
          <p:nvPr/>
        </p:nvSpPr>
        <p:spPr>
          <a:xfrm>
            <a:off x="4312831" y="4256891"/>
            <a:ext cx="902854"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CC"/>
                </a:solidFill>
                <a:effectLst/>
                <a:uLnTx/>
                <a:uFillTx/>
                <a:latin typeface="Bookman Old Style" panose="02050604050505020204" pitchFamily="18" charset="0"/>
                <a:ea typeface="+mn-ea"/>
                <a:cs typeface="+mn-cs"/>
              </a:rPr>
              <a:t>5/25/23</a:t>
            </a:r>
          </a:p>
        </p:txBody>
      </p:sp>
    </p:spTree>
    <p:extLst>
      <p:ext uri="{BB962C8B-B14F-4D97-AF65-F5344CB8AC3E}">
        <p14:creationId xmlns:p14="http://schemas.microsoft.com/office/powerpoint/2010/main" val="32387408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6B3034-B863-6C20-5CEB-18D38A05B21E}"/>
              </a:ext>
            </a:extLst>
          </p:cNvPr>
          <p:cNvSpPr>
            <a:spLocks noGrp="1"/>
          </p:cNvSpPr>
          <p:nvPr>
            <p:ph type="title"/>
          </p:nvPr>
        </p:nvSpPr>
        <p:spPr>
          <a:xfrm>
            <a:off x="515125" y="865179"/>
            <a:ext cx="2400300" cy="3345872"/>
          </a:xfrm>
        </p:spPr>
        <p:txBody>
          <a:bodyPr>
            <a:normAutofit/>
          </a:bodyPr>
          <a:lstStyle/>
          <a:p>
            <a:r>
              <a:rPr lang="en-US" dirty="0">
                <a:solidFill>
                  <a:srgbClr val="FFFFFF"/>
                </a:solidFill>
              </a:rPr>
              <a:t>CRASHED </a:t>
            </a:r>
            <a:r>
              <a:rPr lang="en-US" dirty="0" err="1">
                <a:solidFill>
                  <a:srgbClr val="FFFFFF"/>
                </a:solidFill>
              </a:rPr>
              <a:t>REDCap</a:t>
            </a:r>
            <a:endParaRPr lang="en-US"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1841609"/>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88156E7-D23A-9654-B376-2F9E1849A3EA}"/>
              </a:ext>
            </a:extLst>
          </p:cNvPr>
          <p:cNvSpPr>
            <a:spLocks noGrp="1"/>
          </p:cNvSpPr>
          <p:nvPr>
            <p:ph idx="1"/>
          </p:nvPr>
        </p:nvSpPr>
        <p:spPr>
          <a:xfrm>
            <a:off x="3335481" y="443508"/>
            <a:ext cx="5179868" cy="4189214"/>
          </a:xfrm>
        </p:spPr>
        <p:txBody>
          <a:bodyPr anchor="ctr">
            <a:normAutofit/>
          </a:bodyPr>
          <a:lstStyle/>
          <a:p>
            <a:r>
              <a:rPr lang="en-US" dirty="0"/>
              <a:t>How to get access</a:t>
            </a:r>
          </a:p>
          <a:p>
            <a:pPr lvl="1"/>
            <a:r>
              <a:rPr lang="en-US" dirty="0"/>
              <a:t>If you already have access to UCLA </a:t>
            </a:r>
            <a:r>
              <a:rPr lang="en-US" dirty="0" err="1"/>
              <a:t>REDCap</a:t>
            </a:r>
            <a:r>
              <a:rPr lang="en-US" dirty="0"/>
              <a:t>, send an email to Anusha (</a:t>
            </a:r>
            <a:r>
              <a:rPr lang="en-US" dirty="0">
                <a:hlinkClick r:id="rId2"/>
              </a:rPr>
              <a:t>idnet@ucla.edu</a:t>
            </a:r>
            <a:r>
              <a:rPr lang="en-US" dirty="0"/>
              <a:t>) with list of staff to add to CRASHED project.</a:t>
            </a:r>
          </a:p>
          <a:p>
            <a:pPr lvl="1"/>
            <a:r>
              <a:rPr lang="en-US" dirty="0"/>
              <a:t>If you do not have access to UCLA </a:t>
            </a:r>
            <a:r>
              <a:rPr lang="en-US" dirty="0" err="1"/>
              <a:t>REDCap</a:t>
            </a:r>
            <a:r>
              <a:rPr lang="en-US" dirty="0"/>
              <a:t>, send Lorenzo the following </a:t>
            </a:r>
          </a:p>
          <a:p>
            <a:pPr marL="1028700" lvl="2" indent="-342900">
              <a:buFont typeface="+mj-lt"/>
              <a:buAutoNum type="arabicPeriod"/>
            </a:pPr>
            <a:r>
              <a:rPr lang="en-US" dirty="0"/>
              <a:t>Signed </a:t>
            </a:r>
            <a:r>
              <a:rPr lang="en-US" dirty="0" err="1"/>
              <a:t>REDCap</a:t>
            </a:r>
            <a:r>
              <a:rPr lang="en-US" dirty="0"/>
              <a:t> access form (</a:t>
            </a:r>
            <a:r>
              <a:rPr lang="en-US" i="1" dirty="0"/>
              <a:t>available on CRASHED website</a:t>
            </a:r>
            <a:r>
              <a:rPr lang="en-US" dirty="0"/>
              <a:t>) and </a:t>
            </a:r>
          </a:p>
          <a:p>
            <a:pPr marL="1028700" lvl="2" indent="-342900">
              <a:buFont typeface="+mj-lt"/>
              <a:buAutoNum type="arabicPeriod"/>
            </a:pPr>
            <a:r>
              <a:rPr lang="en-US" dirty="0"/>
              <a:t>CITI human subjects training certificate</a:t>
            </a:r>
          </a:p>
          <a:p>
            <a:pPr marL="685800" lvl="2" indent="0">
              <a:buNone/>
            </a:pPr>
            <a:endParaRPr lang="en-US" dirty="0"/>
          </a:p>
          <a:p>
            <a:r>
              <a:rPr lang="en-US" dirty="0" err="1"/>
              <a:t>REDCap</a:t>
            </a:r>
            <a:r>
              <a:rPr lang="en-US" dirty="0"/>
              <a:t> demo of the database</a:t>
            </a:r>
          </a:p>
          <a:p>
            <a:pPr lvl="1"/>
            <a:r>
              <a:rPr lang="en-US" dirty="0"/>
              <a:t>Dual entry of non-survey forms</a:t>
            </a:r>
          </a:p>
          <a:p>
            <a:pPr lvl="1"/>
            <a:r>
              <a:rPr lang="en-US" dirty="0"/>
              <a:t>Demo of how to administer Enrollment Survey</a:t>
            </a:r>
          </a:p>
        </p:txBody>
      </p:sp>
      <p:pic>
        <p:nvPicPr>
          <p:cNvPr id="4" name="Picture 3" descr="Logo&#10;&#10;Description automatically generated">
            <a:extLst>
              <a:ext uri="{FF2B5EF4-FFF2-40B4-BE49-F238E27FC236}">
                <a16:creationId xmlns:a16="http://schemas.microsoft.com/office/drawing/2014/main" id="{B8F2788E-9607-CDCA-7DF9-D15F4A329E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6738" y="4236088"/>
            <a:ext cx="753294" cy="755172"/>
          </a:xfrm>
          <a:prstGeom prst="rect">
            <a:avLst/>
          </a:prstGeom>
        </p:spPr>
      </p:pic>
    </p:spTree>
    <p:extLst>
      <p:ext uri="{BB962C8B-B14F-4D97-AF65-F5344CB8AC3E}">
        <p14:creationId xmlns:p14="http://schemas.microsoft.com/office/powerpoint/2010/main" val="418497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04B2E-48D9-553D-A4DA-3B9B7A2DBF48}"/>
              </a:ext>
            </a:extLst>
          </p:cNvPr>
          <p:cNvSpPr>
            <a:spLocks noGrp="1"/>
          </p:cNvSpPr>
          <p:nvPr>
            <p:ph type="title"/>
          </p:nvPr>
        </p:nvSpPr>
        <p:spPr/>
        <p:txBody>
          <a:bodyPr>
            <a:normAutofit/>
          </a:bodyPr>
          <a:lstStyle/>
          <a:p>
            <a:r>
              <a:rPr lang="en-US" b="1" dirty="0"/>
              <a:t>Audit of non-enrolled eligible cases</a:t>
            </a:r>
          </a:p>
        </p:txBody>
      </p:sp>
      <p:sp>
        <p:nvSpPr>
          <p:cNvPr id="3" name="Content Placeholder 2">
            <a:extLst>
              <a:ext uri="{FF2B5EF4-FFF2-40B4-BE49-F238E27FC236}">
                <a16:creationId xmlns:a16="http://schemas.microsoft.com/office/drawing/2014/main" id="{53F47E68-9BD6-BCFA-CF32-B20304585BFE}"/>
              </a:ext>
            </a:extLst>
          </p:cNvPr>
          <p:cNvSpPr>
            <a:spLocks noGrp="1"/>
          </p:cNvSpPr>
          <p:nvPr>
            <p:ph idx="1"/>
          </p:nvPr>
        </p:nvSpPr>
        <p:spPr/>
        <p:txBody>
          <a:bodyPr/>
          <a:lstStyle/>
          <a:p>
            <a:pPr marL="0" indent="0">
              <a:buNone/>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Objectives</a:t>
            </a:r>
          </a:p>
          <a:p>
            <a:pPr lvl="1"/>
            <a:r>
              <a:rPr lang="en-US" sz="1500" dirty="0">
                <a:latin typeface="Times New Roman" panose="02020603050405020304" pitchFamily="18" charset="0"/>
                <a:ea typeface="Calibri" panose="020F0502020204030204" pitchFamily="34" charset="0"/>
                <a:cs typeface="Times New Roman" panose="02020603050405020304" pitchFamily="18" charset="0"/>
              </a:rPr>
              <a:t>D</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etermine our capture rate of eligible patients</a:t>
            </a:r>
          </a:p>
          <a:p>
            <a:pPr lvl="1"/>
            <a:r>
              <a:rPr lang="en-US" sz="1500" dirty="0">
                <a:latin typeface="Times New Roman" panose="02020603050405020304" pitchFamily="18" charset="0"/>
                <a:ea typeface="Calibri" panose="020F0502020204030204" pitchFamily="34" charset="0"/>
                <a:cs typeface="Times New Roman" panose="02020603050405020304" pitchFamily="18" charset="0"/>
              </a:rPr>
              <a:t>Identify issues with patient screening procedures </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a:t>
            </a:r>
          </a:p>
          <a:p>
            <a:pPr lvl="1"/>
            <a:r>
              <a:rPr lang="en-US" sz="1500" dirty="0">
                <a:effectLst/>
                <a:latin typeface="Times New Roman" panose="02020603050405020304" pitchFamily="18" charset="0"/>
                <a:ea typeface="Calibri" panose="020F0502020204030204" pitchFamily="34" charset="0"/>
                <a:cs typeface="Times New Roman" panose="02020603050405020304" pitchFamily="18" charset="0"/>
              </a:rPr>
              <a:t>Assess whether there is any selection bias in the patient population that agrees to participate in the project, e.g., are patients </a:t>
            </a:r>
            <a:r>
              <a:rPr lang="en-US" sz="1500" dirty="0">
                <a:latin typeface="Times New Roman" panose="02020603050405020304" pitchFamily="18" charset="0"/>
                <a:ea typeface="Calibri" panose="020F0502020204030204" pitchFamily="34" charset="0"/>
                <a:cs typeface="Times New Roman" panose="02020603050405020304" pitchFamily="18" charset="0"/>
              </a:rPr>
              <a:t>with certain demographics </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who are enrolled more or less likely to have Mpox infection compared to those who were not enrolled. </a:t>
            </a:r>
          </a:p>
          <a:p>
            <a:pPr lvl="1"/>
            <a:endParaRPr lang="en-US" sz="1500" dirty="0">
              <a:latin typeface="Times New Roman" panose="02020603050405020304" pitchFamily="18" charset="0"/>
              <a:ea typeface="Calibri" panose="020F0502020204030204" pitchFamily="34" charset="0"/>
              <a:cs typeface="Times New Roman" panose="02020603050405020304" pitchFamily="18" charset="0"/>
            </a:endParaRPr>
          </a:p>
          <a:p>
            <a:pPr lvl="1"/>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1" indent="0">
              <a:buNone/>
            </a:pPr>
            <a:r>
              <a:rPr lang="en-US" sz="15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***Set this process up soon so you can complete your June audit early July.</a:t>
            </a:r>
            <a:endParaRPr lang="en-US" sz="15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1" indent="0">
              <a:buNone/>
            </a:pPr>
            <a:endParaRPr lang="en-US" sz="15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descr="Logo&#10;&#10;Description automatically generated">
            <a:extLst>
              <a:ext uri="{FF2B5EF4-FFF2-40B4-BE49-F238E27FC236}">
                <a16:creationId xmlns:a16="http://schemas.microsoft.com/office/drawing/2014/main" id="{D005FAE1-92B7-68FF-742B-363C256A19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6738" y="4236088"/>
            <a:ext cx="753294" cy="755172"/>
          </a:xfrm>
          <a:prstGeom prst="rect">
            <a:avLst/>
          </a:prstGeom>
        </p:spPr>
      </p:pic>
    </p:spTree>
    <p:extLst>
      <p:ext uri="{BB962C8B-B14F-4D97-AF65-F5344CB8AC3E}">
        <p14:creationId xmlns:p14="http://schemas.microsoft.com/office/powerpoint/2010/main" val="24965920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13402D-0F93-FF83-3E36-45BD58336AB0}"/>
              </a:ext>
            </a:extLst>
          </p:cNvPr>
          <p:cNvSpPr>
            <a:spLocks noGrp="1"/>
          </p:cNvSpPr>
          <p:nvPr>
            <p:ph type="title"/>
          </p:nvPr>
        </p:nvSpPr>
        <p:spPr>
          <a:xfrm>
            <a:off x="515125" y="865179"/>
            <a:ext cx="2400300" cy="3345872"/>
          </a:xfrm>
        </p:spPr>
        <p:txBody>
          <a:bodyPr>
            <a:normAutofit/>
          </a:bodyPr>
          <a:lstStyle/>
          <a:p>
            <a:r>
              <a:rPr lang="en-US">
                <a:solidFill>
                  <a:srgbClr val="FFFFFF"/>
                </a:solidFill>
              </a:rPr>
              <a:t>Audit of non-enrolled eligible cases procedures</a:t>
            </a:r>
          </a:p>
        </p:txBody>
      </p:sp>
      <p:sp>
        <p:nvSpPr>
          <p:cNvPr id="29" name="Arc 2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1841609"/>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04DCBD5-386C-224D-3D87-9FCEAA57E625}"/>
              </a:ext>
            </a:extLst>
          </p:cNvPr>
          <p:cNvSpPr>
            <a:spLocks noGrp="1"/>
          </p:cNvSpPr>
          <p:nvPr>
            <p:ph idx="1"/>
          </p:nvPr>
        </p:nvSpPr>
        <p:spPr>
          <a:xfrm>
            <a:off x="3335481" y="443508"/>
            <a:ext cx="5179868" cy="4189214"/>
          </a:xfrm>
        </p:spPr>
        <p:txBody>
          <a:bodyPr anchor="ctr">
            <a:normAutofit/>
          </a:bodyPr>
          <a:lstStyle/>
          <a:p>
            <a:pPr marL="228600" marR="0" lvl="0" indent="-228600">
              <a:spcBef>
                <a:spcPts val="0"/>
              </a:spcBef>
              <a:spcAft>
                <a:spcPts val="0"/>
              </a:spcAf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Generate a mo</a:t>
            </a:r>
            <a:r>
              <a:rPr lang="en-US" sz="1100" dirty="0">
                <a:latin typeface="Times New Roman" panose="02020603050405020304" pitchFamily="18" charset="0"/>
                <a:ea typeface="Calibri" panose="020F0502020204030204" pitchFamily="34" charset="0"/>
                <a:cs typeface="Times New Roman" panose="02020603050405020304" pitchFamily="18" charset="0"/>
              </a:rPr>
              <a:t>nthly report</a:t>
            </a:r>
          </a:p>
          <a:p>
            <a:pPr marL="0" marR="0" lvl="0" indent="0">
              <a:spcBef>
                <a:spcPts val="0"/>
              </a:spcBef>
              <a:spcAft>
                <a:spcPts val="0"/>
              </a:spcAft>
              <a:buNone/>
            </a:pPr>
            <a:endParaRPr lang="en-US" sz="110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Patients (</a:t>
            </a:r>
            <a:r>
              <a:rPr lang="en-US" sz="1100" u="sng" dirty="0">
                <a:effectLst/>
                <a:latin typeface="Times New Roman" panose="02020603050405020304" pitchFamily="18" charset="0"/>
                <a:ea typeface="Calibri" panose="020F0502020204030204" pitchFamily="34" charset="0"/>
                <a:cs typeface="Times New Roman" panose="02020603050405020304" pitchFamily="18" charset="0"/>
              </a:rPr>
              <a:t>&gt;</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3 months of age), </a:t>
            </a:r>
            <a:r>
              <a:rPr lang="en-US" sz="1100" b="1" u="sng" dirty="0">
                <a:effectLst/>
                <a:latin typeface="Times New Roman" panose="02020603050405020304" pitchFamily="18" charset="0"/>
                <a:ea typeface="Calibri" panose="020F0502020204030204" pitchFamily="34" charset="0"/>
                <a:cs typeface="Times New Roman" panose="02020603050405020304" pitchFamily="18" charset="0"/>
              </a:rPr>
              <a:t>AND</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a:latin typeface="Times New Roman" panose="02020603050405020304" pitchFamily="18" charset="0"/>
                <a:ea typeface="Calibri" panose="020F0502020204030204" pitchFamily="34" charset="0"/>
                <a:cs typeface="Times New Roman" panose="02020603050405020304" pitchFamily="18" charset="0"/>
              </a:rPr>
              <a:t> </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has </a:t>
            </a:r>
            <a:r>
              <a:rPr lang="en-US" sz="1100" b="1" u="sng" dirty="0">
                <a:effectLst/>
                <a:latin typeface="Times New Roman" panose="02020603050405020304" pitchFamily="18" charset="0"/>
                <a:ea typeface="Calibri" panose="020F0502020204030204" pitchFamily="34" charset="0"/>
                <a:cs typeface="Times New Roman" panose="02020603050405020304" pitchFamily="18" charset="0"/>
              </a:rPr>
              <a:t>any</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of the following ICD 10 ED discharge diagnosis codes: </a:t>
            </a:r>
          </a:p>
          <a:p>
            <a:pPr marL="742950" marR="0" lvl="1" indent="-285750">
              <a:spcBef>
                <a:spcPts val="0"/>
              </a:spcBef>
              <a:spcAft>
                <a:spcPts val="0"/>
              </a:spcAft>
              <a:buFont typeface="+mj-lt"/>
              <a:buAutoNum type="alphaLcParenR"/>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B00-B09: Viral infections characterized by skin and mucous membrane lesions (includes Mpox: B04)</a:t>
            </a:r>
          </a:p>
          <a:p>
            <a:pPr marL="742950" marR="0" lvl="1" indent="-285750">
              <a:spcBef>
                <a:spcPts val="0"/>
              </a:spcBef>
              <a:spcAft>
                <a:spcPts val="0"/>
              </a:spcAft>
              <a:buFont typeface="+mj-lt"/>
              <a:buAutoNum type="alphaLcParenR"/>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L10-L14: Bullous disorders</a:t>
            </a:r>
          </a:p>
          <a:p>
            <a:pPr marL="742950" marR="0" lvl="1" indent="-285750">
              <a:spcBef>
                <a:spcPts val="0"/>
              </a:spcBef>
              <a:spcAft>
                <a:spcPts val="0"/>
              </a:spcAft>
              <a:buFont typeface="+mj-lt"/>
              <a:buAutoNum type="alphaLcParenR"/>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R21: Rash</a:t>
            </a:r>
          </a:p>
          <a:p>
            <a:pPr marL="742950" marR="0" lvl="1" indent="-285750">
              <a:spcBef>
                <a:spcPts val="0"/>
              </a:spcBef>
              <a:spcAft>
                <a:spcPts val="0"/>
              </a:spcAft>
              <a:buFont typeface="+mj-lt"/>
              <a:buAutoNum type="alphaLcParenR"/>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R22: Localized swelling, mass, or lump of skin</a:t>
            </a:r>
          </a:p>
          <a:p>
            <a:pPr marL="742950" marR="0" lvl="1" indent="-285750">
              <a:spcBef>
                <a:spcPts val="0"/>
              </a:spcBef>
              <a:spcAft>
                <a:spcPts val="0"/>
              </a:spcAft>
              <a:buFont typeface="+mj-lt"/>
              <a:buAutoNum type="alphaLcParenR"/>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R23.8: Vesicular Eruption, Blister, Papule, Pimple, Bleb</a:t>
            </a:r>
          </a:p>
          <a:p>
            <a:pPr marL="742950" marR="0" lvl="1" indent="-285750">
              <a:spcBef>
                <a:spcPts val="0"/>
              </a:spcBef>
              <a:spcAft>
                <a:spcPts val="0"/>
              </a:spcAft>
              <a:buFont typeface="+mj-lt"/>
              <a:buAutoNum type="alphaLcParenR"/>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N48-N49: Other disorders of Penis or Male Genital Organs</a:t>
            </a:r>
          </a:p>
          <a:p>
            <a:pPr marL="742950" marR="0" lvl="1" indent="-285750">
              <a:spcBef>
                <a:spcPts val="0"/>
              </a:spcBef>
              <a:spcAft>
                <a:spcPts val="0"/>
              </a:spcAft>
              <a:buFont typeface="+mj-lt"/>
              <a:buAutoNum type="alphaLcParenR"/>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N76: Other inflammation of vagina and vulva</a:t>
            </a:r>
          </a:p>
          <a:p>
            <a:pPr marL="742950" marR="0" lvl="1" indent="-285750">
              <a:spcBef>
                <a:spcPts val="0"/>
              </a:spcBef>
              <a:spcAft>
                <a:spcPts val="0"/>
              </a:spcAft>
              <a:buFont typeface="+mj-lt"/>
              <a:buAutoNum type="alphaLcParenR"/>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K60-K62: Fissure, Abscess, or other disease of anal and rectal regions</a:t>
            </a:r>
          </a:p>
          <a:p>
            <a:pPr marL="228600" indent="-228600">
              <a:buFont typeface="+mj-lt"/>
              <a:buAutoNum type="arabicPeriod" startAt="2"/>
            </a:pPr>
            <a:r>
              <a:rPr lang="en-US" sz="1100" dirty="0">
                <a:effectLst/>
                <a:latin typeface="Times New Roman" panose="02020603050405020304" pitchFamily="18" charset="0"/>
                <a:ea typeface="Calibri" panose="020F0502020204030204" pitchFamily="34" charset="0"/>
              </a:rPr>
              <a:t>Remove the patients who do not meet inclusion criteria AND the patients that you enrolled from the list. </a:t>
            </a:r>
          </a:p>
          <a:p>
            <a:pPr marL="228600" indent="-228600">
              <a:buFont typeface="+mj-lt"/>
              <a:buAutoNum type="arabicPeriod" startAt="2"/>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For </a:t>
            </a:r>
            <a:r>
              <a:rPr lang="en-US" sz="1100" u="sng" dirty="0">
                <a:effectLst/>
                <a:latin typeface="Times New Roman" panose="02020603050405020304" pitchFamily="18" charset="0"/>
                <a:ea typeface="Calibri" panose="020F0502020204030204" pitchFamily="34" charset="0"/>
                <a:cs typeface="Times New Roman" panose="02020603050405020304" pitchFamily="18" charset="0"/>
              </a:rPr>
              <a:t>each patient</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who met inclusion criteria who you </a:t>
            </a:r>
            <a:r>
              <a:rPr lang="en-US" sz="1100" u="sng" dirty="0">
                <a:effectLst/>
                <a:latin typeface="Times New Roman" panose="02020603050405020304" pitchFamily="18" charset="0"/>
                <a:ea typeface="Calibri" panose="020F0502020204030204" pitchFamily="34" charset="0"/>
                <a:cs typeface="Times New Roman" panose="02020603050405020304" pitchFamily="18" charset="0"/>
              </a:rPr>
              <a:t>did not enroll</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fill out the Audit form. </a:t>
            </a:r>
          </a:p>
          <a:p>
            <a:pPr marL="228600" indent="-228600">
              <a:buFont typeface="+mj-lt"/>
              <a:buAutoNum type="arabicPeriod" startAt="2"/>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Follow the instructions on the form to assign each patient an Audit ID. </a:t>
            </a:r>
          </a:p>
          <a:p>
            <a:pPr marL="228600" indent="-228600">
              <a:buFont typeface="+mj-lt"/>
              <a:buAutoNum type="arabicPeriod" startAt="2"/>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Redcap study audit data entry module. </a:t>
            </a:r>
          </a:p>
          <a:p>
            <a:endParaRPr lang="en-US" sz="1100" dirty="0"/>
          </a:p>
        </p:txBody>
      </p:sp>
      <p:pic>
        <p:nvPicPr>
          <p:cNvPr id="4" name="Picture 3" descr="Logo&#10;&#10;Description automatically generated">
            <a:extLst>
              <a:ext uri="{FF2B5EF4-FFF2-40B4-BE49-F238E27FC236}">
                <a16:creationId xmlns:a16="http://schemas.microsoft.com/office/drawing/2014/main" id="{9CA9C95F-6A3D-0992-EE4D-FAC0FE9B40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6738" y="4236088"/>
            <a:ext cx="753294" cy="755172"/>
          </a:xfrm>
          <a:prstGeom prst="rect">
            <a:avLst/>
          </a:prstGeom>
        </p:spPr>
      </p:pic>
    </p:spTree>
    <p:extLst>
      <p:ext uri="{BB962C8B-B14F-4D97-AF65-F5344CB8AC3E}">
        <p14:creationId xmlns:p14="http://schemas.microsoft.com/office/powerpoint/2010/main" val="19966017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181966"/>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182309"/>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80833" y="-3980834"/>
            <a:ext cx="1182335"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B6917E-EC48-93BF-A385-150F3A56AE86}"/>
              </a:ext>
            </a:extLst>
          </p:cNvPr>
          <p:cNvSpPr>
            <a:spLocks noGrp="1"/>
          </p:cNvSpPr>
          <p:nvPr>
            <p:ph type="title"/>
          </p:nvPr>
        </p:nvSpPr>
        <p:spPr>
          <a:xfrm>
            <a:off x="1028697" y="261648"/>
            <a:ext cx="7533018" cy="658297"/>
          </a:xfrm>
        </p:spPr>
        <p:txBody>
          <a:bodyPr anchor="ctr">
            <a:normAutofit/>
          </a:bodyPr>
          <a:lstStyle/>
          <a:p>
            <a:r>
              <a:rPr lang="en-US" sz="3000" dirty="0">
                <a:solidFill>
                  <a:srgbClr val="FFFFFF"/>
                </a:solidFill>
              </a:rPr>
              <a:t>Site team communication</a:t>
            </a:r>
          </a:p>
        </p:txBody>
      </p:sp>
      <p:graphicFrame>
        <p:nvGraphicFramePr>
          <p:cNvPr id="5" name="Content Placeholder 2">
            <a:extLst>
              <a:ext uri="{FF2B5EF4-FFF2-40B4-BE49-F238E27FC236}">
                <a16:creationId xmlns:a16="http://schemas.microsoft.com/office/drawing/2014/main" id="{CE1D24FB-6E21-6CB7-EF7F-B883ED030158}"/>
              </a:ext>
            </a:extLst>
          </p:cNvPr>
          <p:cNvGraphicFramePr>
            <a:graphicFrameLocks noGrp="1"/>
          </p:cNvGraphicFramePr>
          <p:nvPr>
            <p:ph idx="1"/>
            <p:extLst>
              <p:ext uri="{D42A27DB-BD31-4B8C-83A1-F6EECF244321}">
                <p14:modId xmlns:p14="http://schemas.microsoft.com/office/powerpoint/2010/main" val="1521097409"/>
              </p:ext>
            </p:extLst>
          </p:nvPr>
        </p:nvGraphicFramePr>
        <p:xfrm>
          <a:off x="483042" y="1584434"/>
          <a:ext cx="8195871" cy="3144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8319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CD1267-E492-E79C-0542-817C5C2DD0F1}"/>
              </a:ext>
            </a:extLst>
          </p:cNvPr>
          <p:cNvSpPr>
            <a:spLocks noGrp="1"/>
          </p:cNvSpPr>
          <p:nvPr>
            <p:ph type="title"/>
          </p:nvPr>
        </p:nvSpPr>
        <p:spPr>
          <a:xfrm>
            <a:off x="627509" y="542923"/>
            <a:ext cx="4501582" cy="1121569"/>
          </a:xfrm>
        </p:spPr>
        <p:txBody>
          <a:bodyPr>
            <a:normAutofit/>
          </a:bodyPr>
          <a:lstStyle/>
          <a:p>
            <a:r>
              <a:rPr lang="en-US" sz="3000"/>
              <a:t>What is Mpox?</a:t>
            </a:r>
          </a:p>
        </p:txBody>
      </p:sp>
      <p:sp>
        <p:nvSpPr>
          <p:cNvPr id="3" name="Content Placeholder 2">
            <a:extLst>
              <a:ext uri="{FF2B5EF4-FFF2-40B4-BE49-F238E27FC236}">
                <a16:creationId xmlns:a16="http://schemas.microsoft.com/office/drawing/2014/main" id="{23EB4CF2-7BCD-744F-F723-63D781563CC0}"/>
              </a:ext>
            </a:extLst>
          </p:cNvPr>
          <p:cNvSpPr>
            <a:spLocks noGrp="1"/>
          </p:cNvSpPr>
          <p:nvPr>
            <p:ph idx="1"/>
          </p:nvPr>
        </p:nvSpPr>
        <p:spPr>
          <a:xfrm>
            <a:off x="625222" y="1412861"/>
            <a:ext cx="4501582" cy="2796775"/>
          </a:xfrm>
        </p:spPr>
        <p:txBody>
          <a:bodyPr>
            <a:normAutofit/>
          </a:bodyPr>
          <a:lstStyle/>
          <a:p>
            <a:pPr lvl="1"/>
            <a:r>
              <a:rPr lang="en-US" sz="1500" dirty="0"/>
              <a:t>In 2022, the world experienced an outbreak of a virus called Mpox (aka monkeypox), which is a virus from the class </a:t>
            </a:r>
            <a:r>
              <a:rPr lang="en-US" sz="1500" dirty="0" err="1"/>
              <a:t>orthopoxviridae</a:t>
            </a:r>
            <a:r>
              <a:rPr lang="en-US" sz="1500" dirty="0"/>
              <a:t> that has been circulating in Africa for decades</a:t>
            </a:r>
          </a:p>
          <a:p>
            <a:pPr lvl="1"/>
            <a:r>
              <a:rPr lang="en-US" sz="1500" dirty="0"/>
              <a:t>As of 3/1/2023, the US has had 30,225 cases and 38 deaths (56,006 more cases worldwide)</a:t>
            </a:r>
          </a:p>
          <a:p>
            <a:pPr lvl="1"/>
            <a:r>
              <a:rPr lang="en-US" sz="1500" dirty="0"/>
              <a:t>Most cases have been in gay, bisexual, &amp; other men who have sex with men</a:t>
            </a:r>
          </a:p>
          <a:p>
            <a:pPr lvl="1"/>
            <a:r>
              <a:rPr lang="en-US" sz="1500" dirty="0"/>
              <a:t>Mpox is </a:t>
            </a:r>
            <a:r>
              <a:rPr lang="en-US" sz="1500" b="1" u="sng" dirty="0"/>
              <a:t>not</a:t>
            </a:r>
            <a:r>
              <a:rPr lang="en-US" sz="1500" dirty="0"/>
              <a:t> a sexually transmitted disease.</a:t>
            </a:r>
          </a:p>
          <a:p>
            <a:pPr lvl="2"/>
            <a:r>
              <a:rPr lang="en-US" dirty="0"/>
              <a:t>It spreads through close contact, so it does often spread during contact with sexual partners</a:t>
            </a:r>
          </a:p>
        </p:txBody>
      </p:sp>
      <p:pic>
        <p:nvPicPr>
          <p:cNvPr id="4" name="Picture 3" descr="A picture containing colorful, half, bright">
            <a:extLst>
              <a:ext uri="{FF2B5EF4-FFF2-40B4-BE49-F238E27FC236}">
                <a16:creationId xmlns:a16="http://schemas.microsoft.com/office/drawing/2014/main" id="{A1DF11D8-591C-F112-E0A6-0268EEAC68D0}"/>
              </a:ext>
            </a:extLst>
          </p:cNvPr>
          <p:cNvPicPr>
            <a:picLocks noChangeAspect="1"/>
          </p:cNvPicPr>
          <p:nvPr/>
        </p:nvPicPr>
        <p:blipFill rotWithShape="1">
          <a:blip r:embed="rId2">
            <a:extLst>
              <a:ext uri="{28A0092B-C50C-407E-A947-70E740481C1C}">
                <a14:useLocalDpi xmlns:a14="http://schemas.microsoft.com/office/drawing/2010/main" val="0"/>
              </a:ext>
            </a:extLst>
          </a:blip>
          <a:srcRect l="17481" r="31560" b="2"/>
          <a:stretch/>
        </p:blipFill>
        <p:spPr>
          <a:xfrm>
            <a:off x="5399580" y="10"/>
            <a:ext cx="3744420" cy="5143490"/>
          </a:xfrm>
          <a:prstGeom prst="rect">
            <a:avLst/>
          </a:prstGeom>
          <a:solidFill>
            <a:schemeClr val="bg2"/>
          </a:solidFill>
          <a:effectLst/>
        </p:spPr>
      </p:pic>
      <p:pic>
        <p:nvPicPr>
          <p:cNvPr id="5" name="Picture 4" descr="Logo&#10;&#10;Description automatically generated">
            <a:extLst>
              <a:ext uri="{FF2B5EF4-FFF2-40B4-BE49-F238E27FC236}">
                <a16:creationId xmlns:a16="http://schemas.microsoft.com/office/drawing/2014/main" id="{88950444-DE9E-C73D-9E64-2AF130F358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6738" y="4236088"/>
            <a:ext cx="753294" cy="755172"/>
          </a:xfrm>
          <a:prstGeom prst="rect">
            <a:avLst/>
          </a:prstGeom>
        </p:spPr>
      </p:pic>
    </p:spTree>
    <p:extLst>
      <p:ext uri="{BB962C8B-B14F-4D97-AF65-F5344CB8AC3E}">
        <p14:creationId xmlns:p14="http://schemas.microsoft.com/office/powerpoint/2010/main" val="4294410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56495" cy="51435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le 6">
            <a:extLst>
              <a:ext uri="{FF2B5EF4-FFF2-40B4-BE49-F238E27FC236}">
                <a16:creationId xmlns:a16="http://schemas.microsoft.com/office/drawing/2014/main" id="{BFFFE825-34F6-7627-7626-C6F21BF3516B}"/>
              </a:ext>
            </a:extLst>
          </p:cNvPr>
          <p:cNvSpPr>
            <a:spLocks noGrp="1"/>
          </p:cNvSpPr>
          <p:nvPr>
            <p:ph type="title"/>
          </p:nvPr>
        </p:nvSpPr>
        <p:spPr>
          <a:xfrm>
            <a:off x="852775" y="457200"/>
            <a:ext cx="3588597" cy="998130"/>
          </a:xfrm>
        </p:spPr>
        <p:txBody>
          <a:bodyPr>
            <a:noAutofit/>
          </a:bodyPr>
          <a:lstStyle/>
          <a:p>
            <a:br>
              <a:rPr lang="en-US" sz="2000" dirty="0"/>
            </a:br>
            <a:endParaRPr lang="en-US" sz="2000" dirty="0"/>
          </a:p>
        </p:txBody>
      </p:sp>
      <p:sp>
        <p:nvSpPr>
          <p:cNvPr id="8" name="Content Placeholder 7">
            <a:extLst>
              <a:ext uri="{FF2B5EF4-FFF2-40B4-BE49-F238E27FC236}">
                <a16:creationId xmlns:a16="http://schemas.microsoft.com/office/drawing/2014/main" id="{325CFAB7-487D-BA08-7EAB-CEDA3AE214EB}"/>
              </a:ext>
            </a:extLst>
          </p:cNvPr>
          <p:cNvSpPr>
            <a:spLocks noGrp="1"/>
          </p:cNvSpPr>
          <p:nvPr>
            <p:ph idx="1"/>
          </p:nvPr>
        </p:nvSpPr>
        <p:spPr>
          <a:xfrm>
            <a:off x="237652" y="983596"/>
            <a:ext cx="4093277" cy="3192968"/>
          </a:xfrm>
        </p:spPr>
        <p:txBody>
          <a:bodyPr>
            <a:normAutofit fontScale="92500" lnSpcReduction="20000"/>
          </a:bodyPr>
          <a:lstStyle/>
          <a:p>
            <a:pPr marL="0" indent="0">
              <a:buNone/>
            </a:pPr>
            <a:r>
              <a:rPr lang="en-US" sz="1500" dirty="0"/>
              <a:t>Next steps</a:t>
            </a:r>
          </a:p>
          <a:p>
            <a:pPr>
              <a:buFontTx/>
              <a:buChar char="-"/>
            </a:pPr>
            <a:r>
              <a:rPr lang="en-US" sz="1500" dirty="0"/>
              <a:t>Set your launch date</a:t>
            </a:r>
          </a:p>
          <a:p>
            <a:pPr>
              <a:buFontTx/>
              <a:buChar char="-"/>
            </a:pPr>
            <a:r>
              <a:rPr lang="en-US" sz="1500" dirty="0"/>
              <a:t>Test audit procedures</a:t>
            </a:r>
          </a:p>
          <a:p>
            <a:pPr>
              <a:buFontTx/>
              <a:buChar char="-"/>
            </a:pPr>
            <a:r>
              <a:rPr lang="en-US" sz="1500" dirty="0"/>
              <a:t>Test screening procedures</a:t>
            </a:r>
          </a:p>
          <a:p>
            <a:pPr>
              <a:buFontTx/>
              <a:buChar char="-"/>
            </a:pPr>
            <a:endParaRPr lang="en-US" sz="1500" dirty="0"/>
          </a:p>
          <a:p>
            <a:r>
              <a:rPr lang="en-US" sz="1600" dirty="0"/>
              <a:t>Questions? </a:t>
            </a:r>
            <a:br>
              <a:rPr lang="en-US" sz="1600" dirty="0"/>
            </a:br>
            <a:r>
              <a:rPr lang="en-US" sz="1600" dirty="0">
                <a:hlinkClick r:id="rId2"/>
              </a:rPr>
              <a:t>idnet@ucla.edu</a:t>
            </a:r>
            <a:br>
              <a:rPr lang="en-US" sz="1600" dirty="0"/>
            </a:br>
            <a:r>
              <a:rPr lang="en-US" sz="1600" dirty="0">
                <a:hlinkClick r:id="rId3"/>
              </a:rPr>
              <a:t>kpathmarajah@dhs.lacounty.gov</a:t>
            </a:r>
            <a:endParaRPr lang="en-US" sz="1500" dirty="0"/>
          </a:p>
          <a:p>
            <a:r>
              <a:rPr lang="en-US" sz="1500" dirty="0" err="1"/>
              <a:t>REDCap</a:t>
            </a:r>
            <a:r>
              <a:rPr lang="en-US" sz="1500" dirty="0"/>
              <a:t> : </a:t>
            </a:r>
            <a:r>
              <a:rPr lang="en-US" sz="1600" b="0" i="0" dirty="0">
                <a:solidFill>
                  <a:srgbClr val="1155CC"/>
                </a:solidFill>
                <a:effectLst/>
                <a:latin typeface="Google Sans"/>
                <a:hlinkClick r:id="rId4"/>
              </a:rPr>
              <a:t>lduvergne@mednet.ucla.edu</a:t>
            </a:r>
            <a:endParaRPr lang="en-US" sz="1600" b="0" i="0" dirty="0">
              <a:solidFill>
                <a:srgbClr val="1155CC"/>
              </a:solidFill>
              <a:effectLst/>
              <a:latin typeface="Google Sans"/>
            </a:endParaRPr>
          </a:p>
          <a:p>
            <a:pPr marL="0" indent="0">
              <a:buNone/>
            </a:pPr>
            <a:endParaRPr lang="en-US" sz="1600" dirty="0">
              <a:solidFill>
                <a:srgbClr val="1155CC"/>
              </a:solidFill>
              <a:latin typeface="Google Sans"/>
            </a:endParaRPr>
          </a:p>
          <a:p>
            <a:pPr marL="0" indent="0">
              <a:buNone/>
            </a:pPr>
            <a:r>
              <a:rPr lang="en-US" sz="1600" b="1" u="sng" dirty="0">
                <a:latin typeface="Google Sans"/>
              </a:rPr>
              <a:t>All project materials (including MOP) available at</a:t>
            </a:r>
          </a:p>
          <a:p>
            <a:pPr marL="0" indent="0">
              <a:buNone/>
            </a:pPr>
            <a:r>
              <a:rPr lang="en-US" sz="1600" b="0" i="0" dirty="0">
                <a:solidFill>
                  <a:srgbClr val="1155CC"/>
                </a:solidFill>
                <a:effectLst/>
                <a:latin typeface="Google Sans"/>
              </a:rPr>
              <a:t>https://www.emergencyidnet.org/current-research/crashed-project</a:t>
            </a:r>
          </a:p>
          <a:p>
            <a:endParaRPr lang="en-US" sz="1600" dirty="0">
              <a:solidFill>
                <a:srgbClr val="1155CC"/>
              </a:solidFill>
              <a:latin typeface="Google Sans"/>
            </a:endParaRPr>
          </a:p>
          <a:p>
            <a:endParaRPr lang="en-US" sz="1500" dirty="0"/>
          </a:p>
          <a:p>
            <a:endParaRPr lang="en-US" sz="1500" dirty="0"/>
          </a:p>
          <a:p>
            <a:pPr lvl="1"/>
            <a:endParaRPr lang="en-US" sz="1500" dirty="0"/>
          </a:p>
        </p:txBody>
      </p:sp>
      <p:pic>
        <p:nvPicPr>
          <p:cNvPr id="9" name="Picture 8" descr="Logo&#10;&#10;Description automatically generated">
            <a:extLst>
              <a:ext uri="{FF2B5EF4-FFF2-40B4-BE49-F238E27FC236}">
                <a16:creationId xmlns:a16="http://schemas.microsoft.com/office/drawing/2014/main" id="{E087F712-8297-7008-BF24-F879873E452B}"/>
              </a:ext>
            </a:extLst>
          </p:cNvPr>
          <p:cNvPicPr>
            <a:picLocks noChangeAspect="1"/>
          </p:cNvPicPr>
          <p:nvPr/>
        </p:nvPicPr>
        <p:blipFill>
          <a:blip r:embed="rId5"/>
          <a:stretch>
            <a:fillRect/>
          </a:stretch>
        </p:blipFill>
        <p:spPr>
          <a:xfrm>
            <a:off x="5160457" y="799009"/>
            <a:ext cx="3553238" cy="3562143"/>
          </a:xfrm>
          <a:prstGeom prst="rect">
            <a:avLst/>
          </a:prstGeom>
        </p:spPr>
      </p:pic>
    </p:spTree>
    <p:extLst>
      <p:ext uri="{BB962C8B-B14F-4D97-AF65-F5344CB8AC3E}">
        <p14:creationId xmlns:p14="http://schemas.microsoft.com/office/powerpoint/2010/main" val="2167065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34C793-4B5C-C3C4-C1D8-F684F27D41F0}"/>
              </a:ext>
            </a:extLst>
          </p:cNvPr>
          <p:cNvSpPr>
            <a:spLocks noGrp="1"/>
          </p:cNvSpPr>
          <p:nvPr>
            <p:ph type="title"/>
          </p:nvPr>
        </p:nvSpPr>
        <p:spPr>
          <a:xfrm>
            <a:off x="429369" y="178904"/>
            <a:ext cx="8263890" cy="1075811"/>
          </a:xfrm>
        </p:spPr>
        <p:txBody>
          <a:bodyPr anchor="b">
            <a:normAutofit/>
          </a:bodyPr>
          <a:lstStyle/>
          <a:p>
            <a:r>
              <a:rPr lang="en-US" sz="4100"/>
              <a:t>What are the symptoms of Mpox?</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261158"/>
            <a:ext cx="8229600" cy="13716"/>
          </a:xfrm>
          <a:custGeom>
            <a:avLst/>
            <a:gdLst>
              <a:gd name="connsiteX0" fmla="*/ 0 w 8229600"/>
              <a:gd name="connsiteY0" fmla="*/ 0 h 13716"/>
              <a:gd name="connsiteX1" fmla="*/ 521208 w 8229600"/>
              <a:gd name="connsiteY1" fmla="*/ 0 h 13716"/>
              <a:gd name="connsiteX2" fmla="*/ 1371600 w 8229600"/>
              <a:gd name="connsiteY2" fmla="*/ 0 h 13716"/>
              <a:gd name="connsiteX3" fmla="*/ 2221992 w 8229600"/>
              <a:gd name="connsiteY3" fmla="*/ 0 h 13716"/>
              <a:gd name="connsiteX4" fmla="*/ 3072384 w 8229600"/>
              <a:gd name="connsiteY4" fmla="*/ 0 h 13716"/>
              <a:gd name="connsiteX5" fmla="*/ 3511296 w 8229600"/>
              <a:gd name="connsiteY5" fmla="*/ 0 h 13716"/>
              <a:gd name="connsiteX6" fmla="*/ 4114800 w 8229600"/>
              <a:gd name="connsiteY6" fmla="*/ 0 h 13716"/>
              <a:gd name="connsiteX7" fmla="*/ 4553712 w 8229600"/>
              <a:gd name="connsiteY7" fmla="*/ 0 h 13716"/>
              <a:gd name="connsiteX8" fmla="*/ 5239512 w 8229600"/>
              <a:gd name="connsiteY8" fmla="*/ 0 h 13716"/>
              <a:gd name="connsiteX9" fmla="*/ 5843016 w 8229600"/>
              <a:gd name="connsiteY9" fmla="*/ 0 h 13716"/>
              <a:gd name="connsiteX10" fmla="*/ 6611112 w 8229600"/>
              <a:gd name="connsiteY10" fmla="*/ 0 h 13716"/>
              <a:gd name="connsiteX11" fmla="*/ 7461504 w 8229600"/>
              <a:gd name="connsiteY11" fmla="*/ 0 h 13716"/>
              <a:gd name="connsiteX12" fmla="*/ 8229600 w 8229600"/>
              <a:gd name="connsiteY12" fmla="*/ 0 h 13716"/>
              <a:gd name="connsiteX13" fmla="*/ 8229600 w 8229600"/>
              <a:gd name="connsiteY13" fmla="*/ 13716 h 13716"/>
              <a:gd name="connsiteX14" fmla="*/ 7461504 w 8229600"/>
              <a:gd name="connsiteY14" fmla="*/ 13716 h 13716"/>
              <a:gd name="connsiteX15" fmla="*/ 6940296 w 8229600"/>
              <a:gd name="connsiteY15" fmla="*/ 13716 h 13716"/>
              <a:gd name="connsiteX16" fmla="*/ 6419088 w 8229600"/>
              <a:gd name="connsiteY16" fmla="*/ 13716 h 13716"/>
              <a:gd name="connsiteX17" fmla="*/ 5650992 w 8229600"/>
              <a:gd name="connsiteY17" fmla="*/ 13716 h 13716"/>
              <a:gd name="connsiteX18" fmla="*/ 5129784 w 8229600"/>
              <a:gd name="connsiteY18" fmla="*/ 13716 h 13716"/>
              <a:gd name="connsiteX19" fmla="*/ 4690872 w 8229600"/>
              <a:gd name="connsiteY19" fmla="*/ 13716 h 13716"/>
              <a:gd name="connsiteX20" fmla="*/ 4087368 w 8229600"/>
              <a:gd name="connsiteY20" fmla="*/ 13716 h 13716"/>
              <a:gd name="connsiteX21" fmla="*/ 3401568 w 8229600"/>
              <a:gd name="connsiteY21" fmla="*/ 13716 h 13716"/>
              <a:gd name="connsiteX22" fmla="*/ 2798064 w 8229600"/>
              <a:gd name="connsiteY22" fmla="*/ 13716 h 13716"/>
              <a:gd name="connsiteX23" fmla="*/ 2276856 w 8229600"/>
              <a:gd name="connsiteY23" fmla="*/ 13716 h 13716"/>
              <a:gd name="connsiteX24" fmla="*/ 1426464 w 8229600"/>
              <a:gd name="connsiteY24" fmla="*/ 13716 h 13716"/>
              <a:gd name="connsiteX25" fmla="*/ 740664 w 8229600"/>
              <a:gd name="connsiteY25" fmla="*/ 13716 h 13716"/>
              <a:gd name="connsiteX26" fmla="*/ 0 w 8229600"/>
              <a:gd name="connsiteY26" fmla="*/ 13716 h 13716"/>
              <a:gd name="connsiteX27" fmla="*/ 0 w 8229600"/>
              <a:gd name="connsiteY27" fmla="*/ 0 h 13716"/>
              <a:gd name="connsiteX0" fmla="*/ 0 w 8229600"/>
              <a:gd name="connsiteY0" fmla="*/ 0 h 13716"/>
              <a:gd name="connsiteX1" fmla="*/ 521208 w 8229600"/>
              <a:gd name="connsiteY1" fmla="*/ 0 h 13716"/>
              <a:gd name="connsiteX2" fmla="*/ 960120 w 8229600"/>
              <a:gd name="connsiteY2" fmla="*/ 0 h 13716"/>
              <a:gd name="connsiteX3" fmla="*/ 1481328 w 8229600"/>
              <a:gd name="connsiteY3" fmla="*/ 0 h 13716"/>
              <a:gd name="connsiteX4" fmla="*/ 2167128 w 8229600"/>
              <a:gd name="connsiteY4" fmla="*/ 0 h 13716"/>
              <a:gd name="connsiteX5" fmla="*/ 2935224 w 8229600"/>
              <a:gd name="connsiteY5" fmla="*/ 0 h 13716"/>
              <a:gd name="connsiteX6" fmla="*/ 3785616 w 8229600"/>
              <a:gd name="connsiteY6" fmla="*/ 0 h 13716"/>
              <a:gd name="connsiteX7" fmla="*/ 4636008 w 8229600"/>
              <a:gd name="connsiteY7" fmla="*/ 0 h 13716"/>
              <a:gd name="connsiteX8" fmla="*/ 5239512 w 8229600"/>
              <a:gd name="connsiteY8" fmla="*/ 0 h 13716"/>
              <a:gd name="connsiteX9" fmla="*/ 6007608 w 8229600"/>
              <a:gd name="connsiteY9" fmla="*/ 0 h 13716"/>
              <a:gd name="connsiteX10" fmla="*/ 6693408 w 8229600"/>
              <a:gd name="connsiteY10" fmla="*/ 0 h 13716"/>
              <a:gd name="connsiteX11" fmla="*/ 7296912 w 8229600"/>
              <a:gd name="connsiteY11" fmla="*/ 0 h 13716"/>
              <a:gd name="connsiteX12" fmla="*/ 8229600 w 8229600"/>
              <a:gd name="connsiteY12" fmla="*/ 0 h 13716"/>
              <a:gd name="connsiteX13" fmla="*/ 8229600 w 8229600"/>
              <a:gd name="connsiteY13" fmla="*/ 13716 h 13716"/>
              <a:gd name="connsiteX14" fmla="*/ 7626096 w 8229600"/>
              <a:gd name="connsiteY14" fmla="*/ 13716 h 13716"/>
              <a:gd name="connsiteX15" fmla="*/ 7022592 w 8229600"/>
              <a:gd name="connsiteY15" fmla="*/ 13716 h 13716"/>
              <a:gd name="connsiteX16" fmla="*/ 6172200 w 8229600"/>
              <a:gd name="connsiteY16" fmla="*/ 13716 h 13716"/>
              <a:gd name="connsiteX17" fmla="*/ 5650992 w 8229600"/>
              <a:gd name="connsiteY17" fmla="*/ 13716 h 13716"/>
              <a:gd name="connsiteX18" fmla="*/ 4882896 w 8229600"/>
              <a:gd name="connsiteY18" fmla="*/ 13716 h 13716"/>
              <a:gd name="connsiteX19" fmla="*/ 4443984 w 8229600"/>
              <a:gd name="connsiteY19" fmla="*/ 13716 h 13716"/>
              <a:gd name="connsiteX20" fmla="*/ 3758184 w 8229600"/>
              <a:gd name="connsiteY20" fmla="*/ 13716 h 13716"/>
              <a:gd name="connsiteX21" fmla="*/ 3236976 w 8229600"/>
              <a:gd name="connsiteY21" fmla="*/ 13716 h 13716"/>
              <a:gd name="connsiteX22" fmla="*/ 2386584 w 8229600"/>
              <a:gd name="connsiteY22" fmla="*/ 13716 h 13716"/>
              <a:gd name="connsiteX23" fmla="*/ 1947672 w 8229600"/>
              <a:gd name="connsiteY23" fmla="*/ 13716 h 13716"/>
              <a:gd name="connsiteX24" fmla="*/ 1261872 w 8229600"/>
              <a:gd name="connsiteY24" fmla="*/ 13716 h 13716"/>
              <a:gd name="connsiteX25" fmla="*/ 822960 w 8229600"/>
              <a:gd name="connsiteY25" fmla="*/ 13716 h 13716"/>
              <a:gd name="connsiteX26" fmla="*/ 0 w 8229600"/>
              <a:gd name="connsiteY26" fmla="*/ 13716 h 13716"/>
              <a:gd name="connsiteX27" fmla="*/ 0 w 8229600"/>
              <a:gd name="connsiteY27"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3716"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997" y="6635"/>
                  <a:pt x="8229550" y="9822"/>
                  <a:pt x="8229600" y="13716"/>
                </a:cubicBezTo>
                <a:cubicBezTo>
                  <a:pt x="7945777" y="15373"/>
                  <a:pt x="7812308" y="-13083"/>
                  <a:pt x="7461504" y="13716"/>
                </a:cubicBezTo>
                <a:cubicBezTo>
                  <a:pt x="7129391" y="48613"/>
                  <a:pt x="7087333" y="37334"/>
                  <a:pt x="6940296" y="13716"/>
                </a:cubicBezTo>
                <a:cubicBezTo>
                  <a:pt x="6810862" y="-27592"/>
                  <a:pt x="6701312" y="14789"/>
                  <a:pt x="6419088" y="13716"/>
                </a:cubicBezTo>
                <a:cubicBezTo>
                  <a:pt x="6152777" y="14283"/>
                  <a:pt x="5868611" y="44230"/>
                  <a:pt x="5650992" y="13716"/>
                </a:cubicBezTo>
                <a:cubicBezTo>
                  <a:pt x="5439747" y="10678"/>
                  <a:pt x="5334901" y="-5616"/>
                  <a:pt x="5129784" y="13716"/>
                </a:cubicBezTo>
                <a:cubicBezTo>
                  <a:pt x="4955906" y="35886"/>
                  <a:pt x="4793216" y="29316"/>
                  <a:pt x="4690872" y="13716"/>
                </a:cubicBezTo>
                <a:cubicBezTo>
                  <a:pt x="4552374" y="26515"/>
                  <a:pt x="4318742" y="1676"/>
                  <a:pt x="4087368" y="13716"/>
                </a:cubicBezTo>
                <a:cubicBezTo>
                  <a:pt x="3849418" y="28053"/>
                  <a:pt x="3751577" y="25116"/>
                  <a:pt x="3401568" y="13716"/>
                </a:cubicBezTo>
                <a:cubicBezTo>
                  <a:pt x="3067953" y="15837"/>
                  <a:pt x="3012425" y="22307"/>
                  <a:pt x="2798064" y="13716"/>
                </a:cubicBezTo>
                <a:cubicBezTo>
                  <a:pt x="2565154" y="11948"/>
                  <a:pt x="2426719" y="-36366"/>
                  <a:pt x="2276856" y="13716"/>
                </a:cubicBezTo>
                <a:cubicBezTo>
                  <a:pt x="2090980" y="-190"/>
                  <a:pt x="1702030" y="-12752"/>
                  <a:pt x="1426464" y="13716"/>
                </a:cubicBezTo>
                <a:cubicBezTo>
                  <a:pt x="1104481" y="65071"/>
                  <a:pt x="985013" y="-12262"/>
                  <a:pt x="740664" y="13716"/>
                </a:cubicBezTo>
                <a:cubicBezTo>
                  <a:pt x="507391" y="37071"/>
                  <a:pt x="191740" y="-16226"/>
                  <a:pt x="0" y="13716"/>
                </a:cubicBezTo>
                <a:cubicBezTo>
                  <a:pt x="503" y="9208"/>
                  <a:pt x="165" y="5575"/>
                  <a:pt x="0" y="0"/>
                </a:cubicBezTo>
                <a:close/>
              </a:path>
              <a:path w="8229600" h="13716"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29236" y="7266"/>
                  <a:pt x="8229919" y="9308"/>
                  <a:pt x="8229600" y="13716"/>
                </a:cubicBezTo>
                <a:cubicBezTo>
                  <a:pt x="8094333" y="-9824"/>
                  <a:pt x="7850928" y="32876"/>
                  <a:pt x="7626096" y="13716"/>
                </a:cubicBezTo>
                <a:cubicBezTo>
                  <a:pt x="7448378" y="-5141"/>
                  <a:pt x="7315174" y="-6416"/>
                  <a:pt x="7022592" y="13716"/>
                </a:cubicBezTo>
                <a:cubicBezTo>
                  <a:pt x="6686163" y="45927"/>
                  <a:pt x="6352629" y="18938"/>
                  <a:pt x="6172200" y="13716"/>
                </a:cubicBezTo>
                <a:cubicBezTo>
                  <a:pt x="6015590" y="37773"/>
                  <a:pt x="5770309" y="16706"/>
                  <a:pt x="5650992" y="13716"/>
                </a:cubicBezTo>
                <a:cubicBezTo>
                  <a:pt x="5483975" y="7520"/>
                  <a:pt x="5165324" y="64376"/>
                  <a:pt x="4882896" y="13716"/>
                </a:cubicBezTo>
                <a:cubicBezTo>
                  <a:pt x="4568934" y="2481"/>
                  <a:pt x="4556334" y="23104"/>
                  <a:pt x="4443984" y="13716"/>
                </a:cubicBezTo>
                <a:cubicBezTo>
                  <a:pt x="4320775" y="6004"/>
                  <a:pt x="4034988" y="-8062"/>
                  <a:pt x="3758184" y="13716"/>
                </a:cubicBezTo>
                <a:cubicBezTo>
                  <a:pt x="3445155" y="-5570"/>
                  <a:pt x="3367892" y="9252"/>
                  <a:pt x="3236976" y="13716"/>
                </a:cubicBezTo>
                <a:cubicBezTo>
                  <a:pt x="3093796" y="21836"/>
                  <a:pt x="2635824" y="19560"/>
                  <a:pt x="2386584" y="13716"/>
                </a:cubicBezTo>
                <a:cubicBezTo>
                  <a:pt x="2139815" y="-7869"/>
                  <a:pt x="2105958" y="21373"/>
                  <a:pt x="1947672" y="13716"/>
                </a:cubicBezTo>
                <a:cubicBezTo>
                  <a:pt x="1801011" y="-24483"/>
                  <a:pt x="1533636" y="10074"/>
                  <a:pt x="1261872" y="13716"/>
                </a:cubicBezTo>
                <a:cubicBezTo>
                  <a:pt x="989528" y="27655"/>
                  <a:pt x="1025848" y="10113"/>
                  <a:pt x="822960" y="13716"/>
                </a:cubicBezTo>
                <a:cubicBezTo>
                  <a:pt x="653456" y="16384"/>
                  <a:pt x="304027" y="3429"/>
                  <a:pt x="0" y="13716"/>
                </a:cubicBezTo>
                <a:cubicBezTo>
                  <a:pt x="326" y="10292"/>
                  <a:pt x="-17" y="5199"/>
                  <a:pt x="0" y="0"/>
                </a:cubicBezTo>
                <a:close/>
              </a:path>
              <a:path w="8229600" h="13716"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815" y="6665"/>
                  <a:pt x="8229309" y="10133"/>
                  <a:pt x="8229600" y="13716"/>
                </a:cubicBezTo>
                <a:cubicBezTo>
                  <a:pt x="7944174" y="-33676"/>
                  <a:pt x="7795646" y="-38977"/>
                  <a:pt x="7461504" y="13716"/>
                </a:cubicBezTo>
                <a:cubicBezTo>
                  <a:pt x="7129776" y="46515"/>
                  <a:pt x="7082769" y="26874"/>
                  <a:pt x="6940296" y="13716"/>
                </a:cubicBezTo>
                <a:cubicBezTo>
                  <a:pt x="6799665" y="-20447"/>
                  <a:pt x="6652769" y="27211"/>
                  <a:pt x="6419088" y="13716"/>
                </a:cubicBezTo>
                <a:cubicBezTo>
                  <a:pt x="6143970" y="47703"/>
                  <a:pt x="5863165" y="-21103"/>
                  <a:pt x="5650992" y="13716"/>
                </a:cubicBezTo>
                <a:cubicBezTo>
                  <a:pt x="5419172" y="36034"/>
                  <a:pt x="5309448" y="-4977"/>
                  <a:pt x="5129784" y="13716"/>
                </a:cubicBezTo>
                <a:cubicBezTo>
                  <a:pt x="4947928" y="21451"/>
                  <a:pt x="4795021" y="1288"/>
                  <a:pt x="4690872" y="13716"/>
                </a:cubicBezTo>
                <a:cubicBezTo>
                  <a:pt x="4564358" y="-14151"/>
                  <a:pt x="4295485" y="-29852"/>
                  <a:pt x="4087368" y="13716"/>
                </a:cubicBezTo>
                <a:cubicBezTo>
                  <a:pt x="3871704" y="35834"/>
                  <a:pt x="3732927" y="-15470"/>
                  <a:pt x="3401568" y="13716"/>
                </a:cubicBezTo>
                <a:cubicBezTo>
                  <a:pt x="3075889" y="15088"/>
                  <a:pt x="3025898" y="39828"/>
                  <a:pt x="2798064" y="13716"/>
                </a:cubicBezTo>
                <a:cubicBezTo>
                  <a:pt x="2581856" y="-25441"/>
                  <a:pt x="2428311" y="-9472"/>
                  <a:pt x="2276856" y="13716"/>
                </a:cubicBezTo>
                <a:cubicBezTo>
                  <a:pt x="2098246" y="48711"/>
                  <a:pt x="1737531" y="51387"/>
                  <a:pt x="1426464" y="13716"/>
                </a:cubicBezTo>
                <a:cubicBezTo>
                  <a:pt x="1104708" y="21917"/>
                  <a:pt x="1006595" y="11356"/>
                  <a:pt x="740664" y="13716"/>
                </a:cubicBezTo>
                <a:cubicBezTo>
                  <a:pt x="480378" y="28512"/>
                  <a:pt x="202592" y="-16929"/>
                  <a:pt x="0" y="13716"/>
                </a:cubicBezTo>
                <a:cubicBezTo>
                  <a:pt x="244" y="8978"/>
                  <a:pt x="436" y="6414"/>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3716"/>
                      <a:gd name="connsiteX1" fmla="*/ 521208 w 8229600"/>
                      <a:gd name="connsiteY1" fmla="*/ 0 h 13716"/>
                      <a:gd name="connsiteX2" fmla="*/ 1371600 w 8229600"/>
                      <a:gd name="connsiteY2" fmla="*/ 0 h 13716"/>
                      <a:gd name="connsiteX3" fmla="*/ 2221992 w 8229600"/>
                      <a:gd name="connsiteY3" fmla="*/ 0 h 13716"/>
                      <a:gd name="connsiteX4" fmla="*/ 3072384 w 8229600"/>
                      <a:gd name="connsiteY4" fmla="*/ 0 h 13716"/>
                      <a:gd name="connsiteX5" fmla="*/ 3511296 w 8229600"/>
                      <a:gd name="connsiteY5" fmla="*/ 0 h 13716"/>
                      <a:gd name="connsiteX6" fmla="*/ 4114800 w 8229600"/>
                      <a:gd name="connsiteY6" fmla="*/ 0 h 13716"/>
                      <a:gd name="connsiteX7" fmla="*/ 4553712 w 8229600"/>
                      <a:gd name="connsiteY7" fmla="*/ 0 h 13716"/>
                      <a:gd name="connsiteX8" fmla="*/ 5239512 w 8229600"/>
                      <a:gd name="connsiteY8" fmla="*/ 0 h 13716"/>
                      <a:gd name="connsiteX9" fmla="*/ 5843016 w 8229600"/>
                      <a:gd name="connsiteY9" fmla="*/ 0 h 13716"/>
                      <a:gd name="connsiteX10" fmla="*/ 6611112 w 8229600"/>
                      <a:gd name="connsiteY10" fmla="*/ 0 h 13716"/>
                      <a:gd name="connsiteX11" fmla="*/ 7461504 w 8229600"/>
                      <a:gd name="connsiteY11" fmla="*/ 0 h 13716"/>
                      <a:gd name="connsiteX12" fmla="*/ 8229600 w 8229600"/>
                      <a:gd name="connsiteY12" fmla="*/ 0 h 13716"/>
                      <a:gd name="connsiteX13" fmla="*/ 8229600 w 8229600"/>
                      <a:gd name="connsiteY13" fmla="*/ 13716 h 13716"/>
                      <a:gd name="connsiteX14" fmla="*/ 7461504 w 8229600"/>
                      <a:gd name="connsiteY14" fmla="*/ 13716 h 13716"/>
                      <a:gd name="connsiteX15" fmla="*/ 6940296 w 8229600"/>
                      <a:gd name="connsiteY15" fmla="*/ 13716 h 13716"/>
                      <a:gd name="connsiteX16" fmla="*/ 6419088 w 8229600"/>
                      <a:gd name="connsiteY16" fmla="*/ 13716 h 13716"/>
                      <a:gd name="connsiteX17" fmla="*/ 5650992 w 8229600"/>
                      <a:gd name="connsiteY17" fmla="*/ 13716 h 13716"/>
                      <a:gd name="connsiteX18" fmla="*/ 5129784 w 8229600"/>
                      <a:gd name="connsiteY18" fmla="*/ 13716 h 13716"/>
                      <a:gd name="connsiteX19" fmla="*/ 4690872 w 8229600"/>
                      <a:gd name="connsiteY19" fmla="*/ 13716 h 13716"/>
                      <a:gd name="connsiteX20" fmla="*/ 4087368 w 8229600"/>
                      <a:gd name="connsiteY20" fmla="*/ 13716 h 13716"/>
                      <a:gd name="connsiteX21" fmla="*/ 3401568 w 8229600"/>
                      <a:gd name="connsiteY21" fmla="*/ 13716 h 13716"/>
                      <a:gd name="connsiteX22" fmla="*/ 2798064 w 8229600"/>
                      <a:gd name="connsiteY22" fmla="*/ 13716 h 13716"/>
                      <a:gd name="connsiteX23" fmla="*/ 2276856 w 8229600"/>
                      <a:gd name="connsiteY23" fmla="*/ 13716 h 13716"/>
                      <a:gd name="connsiteX24" fmla="*/ 1426464 w 8229600"/>
                      <a:gd name="connsiteY24" fmla="*/ 13716 h 13716"/>
                      <a:gd name="connsiteX25" fmla="*/ 740664 w 8229600"/>
                      <a:gd name="connsiteY25" fmla="*/ 13716 h 13716"/>
                      <a:gd name="connsiteX26" fmla="*/ 0 w 8229600"/>
                      <a:gd name="connsiteY26" fmla="*/ 13716 h 13716"/>
                      <a:gd name="connsiteX27" fmla="*/ 0 w 8229600"/>
                      <a:gd name="connsiteY27"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3716"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9169" y="6566"/>
                          <a:pt x="8229218" y="9895"/>
                          <a:pt x="8229600" y="13716"/>
                        </a:cubicBezTo>
                        <a:cubicBezTo>
                          <a:pt x="7940706" y="-13865"/>
                          <a:pt x="7792584" y="-20581"/>
                          <a:pt x="7461504" y="13716"/>
                        </a:cubicBezTo>
                        <a:cubicBezTo>
                          <a:pt x="7130424" y="48013"/>
                          <a:pt x="7080072" y="39273"/>
                          <a:pt x="6940296" y="13716"/>
                        </a:cubicBezTo>
                        <a:cubicBezTo>
                          <a:pt x="6800520" y="-11841"/>
                          <a:pt x="6672872" y="22099"/>
                          <a:pt x="6419088" y="13716"/>
                        </a:cubicBezTo>
                        <a:cubicBezTo>
                          <a:pt x="6165304" y="5333"/>
                          <a:pt x="5869721" y="415"/>
                          <a:pt x="5650992" y="13716"/>
                        </a:cubicBezTo>
                        <a:cubicBezTo>
                          <a:pt x="5432263" y="27017"/>
                          <a:pt x="5308310" y="-1549"/>
                          <a:pt x="5129784" y="13716"/>
                        </a:cubicBezTo>
                        <a:cubicBezTo>
                          <a:pt x="4951258" y="28981"/>
                          <a:pt x="4799696" y="10785"/>
                          <a:pt x="4690872" y="13716"/>
                        </a:cubicBezTo>
                        <a:cubicBezTo>
                          <a:pt x="4582048" y="16647"/>
                          <a:pt x="4311124" y="-12408"/>
                          <a:pt x="4087368" y="13716"/>
                        </a:cubicBezTo>
                        <a:cubicBezTo>
                          <a:pt x="3863612" y="39840"/>
                          <a:pt x="3730288" y="8802"/>
                          <a:pt x="3401568" y="13716"/>
                        </a:cubicBezTo>
                        <a:cubicBezTo>
                          <a:pt x="3072848" y="18630"/>
                          <a:pt x="3020684" y="27853"/>
                          <a:pt x="2798064" y="13716"/>
                        </a:cubicBezTo>
                        <a:cubicBezTo>
                          <a:pt x="2575444" y="-421"/>
                          <a:pt x="2440915" y="-11924"/>
                          <a:pt x="2276856" y="13716"/>
                        </a:cubicBezTo>
                        <a:cubicBezTo>
                          <a:pt x="2112797" y="39356"/>
                          <a:pt x="1726502" y="-14132"/>
                          <a:pt x="1426464" y="13716"/>
                        </a:cubicBezTo>
                        <a:cubicBezTo>
                          <a:pt x="1126426" y="41564"/>
                          <a:pt x="992925" y="16444"/>
                          <a:pt x="740664" y="13716"/>
                        </a:cubicBezTo>
                        <a:cubicBezTo>
                          <a:pt x="488403" y="10988"/>
                          <a:pt x="195650" y="-20633"/>
                          <a:pt x="0" y="13716"/>
                        </a:cubicBezTo>
                        <a:cubicBezTo>
                          <a:pt x="120" y="8944"/>
                          <a:pt x="-32" y="6034"/>
                          <a:pt x="0" y="0"/>
                        </a:cubicBezTo>
                        <a:close/>
                      </a:path>
                      <a:path w="8229600" h="13716"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29365" y="6754"/>
                          <a:pt x="8229865" y="9234"/>
                          <a:pt x="8229600" y="13716"/>
                        </a:cubicBezTo>
                        <a:cubicBezTo>
                          <a:pt x="8075287" y="30482"/>
                          <a:pt x="7821366" y="17278"/>
                          <a:pt x="7626096" y="13716"/>
                        </a:cubicBezTo>
                        <a:cubicBezTo>
                          <a:pt x="7430826" y="10154"/>
                          <a:pt x="7320004" y="-14241"/>
                          <a:pt x="7022592" y="13716"/>
                        </a:cubicBezTo>
                        <a:cubicBezTo>
                          <a:pt x="6725180" y="41673"/>
                          <a:pt x="6348804" y="-18597"/>
                          <a:pt x="6172200" y="13716"/>
                        </a:cubicBezTo>
                        <a:cubicBezTo>
                          <a:pt x="5995596" y="46029"/>
                          <a:pt x="5788102" y="18318"/>
                          <a:pt x="5650992" y="13716"/>
                        </a:cubicBezTo>
                        <a:cubicBezTo>
                          <a:pt x="5513882" y="9114"/>
                          <a:pt x="5198399" y="24549"/>
                          <a:pt x="4882896" y="13716"/>
                        </a:cubicBezTo>
                        <a:cubicBezTo>
                          <a:pt x="4567393" y="2883"/>
                          <a:pt x="4557008" y="22393"/>
                          <a:pt x="4443984" y="13716"/>
                        </a:cubicBezTo>
                        <a:cubicBezTo>
                          <a:pt x="4330960" y="5039"/>
                          <a:pt x="4061674" y="24319"/>
                          <a:pt x="3758184" y="13716"/>
                        </a:cubicBezTo>
                        <a:cubicBezTo>
                          <a:pt x="3454694" y="3113"/>
                          <a:pt x="3380392" y="14547"/>
                          <a:pt x="3236976" y="13716"/>
                        </a:cubicBezTo>
                        <a:cubicBezTo>
                          <a:pt x="3093560" y="12885"/>
                          <a:pt x="2632116" y="33035"/>
                          <a:pt x="2386584" y="13716"/>
                        </a:cubicBezTo>
                        <a:cubicBezTo>
                          <a:pt x="2141052" y="-5603"/>
                          <a:pt x="2110884" y="24205"/>
                          <a:pt x="1947672" y="13716"/>
                        </a:cubicBezTo>
                        <a:cubicBezTo>
                          <a:pt x="1784460" y="3227"/>
                          <a:pt x="1535467" y="-4111"/>
                          <a:pt x="1261872" y="13716"/>
                        </a:cubicBezTo>
                        <a:cubicBezTo>
                          <a:pt x="988277" y="31543"/>
                          <a:pt x="1021096" y="5803"/>
                          <a:pt x="822960" y="13716"/>
                        </a:cubicBezTo>
                        <a:cubicBezTo>
                          <a:pt x="624824" y="21629"/>
                          <a:pt x="298309" y="-3289"/>
                          <a:pt x="0" y="13716"/>
                        </a:cubicBezTo>
                        <a:cubicBezTo>
                          <a:pt x="52" y="10594"/>
                          <a:pt x="386" y="5364"/>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97554BC-69D3-996C-A814-6A7940C4CF1C}"/>
              </a:ext>
            </a:extLst>
          </p:cNvPr>
          <p:cNvSpPr>
            <a:spLocks noGrp="1"/>
          </p:cNvSpPr>
          <p:nvPr>
            <p:ph idx="1"/>
          </p:nvPr>
        </p:nvSpPr>
        <p:spPr>
          <a:xfrm>
            <a:off x="429369" y="1553487"/>
            <a:ext cx="5035164" cy="3089379"/>
          </a:xfrm>
        </p:spPr>
        <p:txBody>
          <a:bodyPr anchor="t">
            <a:normAutofit/>
          </a:bodyPr>
          <a:lstStyle/>
          <a:p>
            <a:pPr marL="342900" lvl="1" indent="0">
              <a:buNone/>
            </a:pPr>
            <a:r>
              <a:rPr lang="en-US" sz="1300" dirty="0"/>
              <a:t>According to the CDC, this is how Mpox “presents”:</a:t>
            </a:r>
          </a:p>
          <a:p>
            <a:pPr lvl="2"/>
            <a:r>
              <a:rPr lang="en-US" sz="1300" dirty="0"/>
              <a:t>Contact with an infected person occurs</a:t>
            </a:r>
          </a:p>
          <a:p>
            <a:pPr lvl="2"/>
            <a:r>
              <a:rPr lang="en-US" sz="1300" dirty="0"/>
              <a:t>3-17 day incubation period without any symptoms</a:t>
            </a:r>
          </a:p>
          <a:p>
            <a:pPr lvl="2"/>
            <a:r>
              <a:rPr lang="en-US" sz="1300" b="1" u="sng" dirty="0"/>
              <a:t>Rash</a:t>
            </a:r>
            <a:r>
              <a:rPr lang="en-US" sz="1300" dirty="0"/>
              <a:t> starts on “hands, feet, chest, face, or mouth or near the genitals, including penis, testicles, labia, and vagina, and anus”</a:t>
            </a:r>
          </a:p>
          <a:p>
            <a:pPr lvl="2"/>
            <a:r>
              <a:rPr lang="en-US" sz="1300" dirty="0"/>
              <a:t>Flu-like symptoms can occur: fever, chills, swollen lymph nodes, exhaustion, muscle aches, backache, headache, respiratory symptoms </a:t>
            </a:r>
          </a:p>
          <a:p>
            <a:pPr lvl="2"/>
            <a:r>
              <a:rPr lang="en-US" sz="1300" dirty="0"/>
              <a:t>Some have flu-like symptoms before rash</a:t>
            </a:r>
          </a:p>
          <a:p>
            <a:pPr lvl="2"/>
            <a:r>
              <a:rPr lang="en-US" sz="1300" dirty="0"/>
              <a:t>Some get a rash first then flu-like symptoms</a:t>
            </a:r>
          </a:p>
          <a:p>
            <a:pPr lvl="2"/>
            <a:r>
              <a:rPr lang="en-US" sz="1300" dirty="0"/>
              <a:t>Some only get a rash</a:t>
            </a:r>
          </a:p>
          <a:p>
            <a:pPr marL="0" indent="0">
              <a:buNone/>
            </a:pPr>
            <a:endParaRPr lang="en-US" sz="1300" dirty="0"/>
          </a:p>
        </p:txBody>
      </p:sp>
      <p:pic>
        <p:nvPicPr>
          <p:cNvPr id="4" name="Picture 3" descr="pustular, bullous lesions from Mpox">
            <a:extLst>
              <a:ext uri="{FF2B5EF4-FFF2-40B4-BE49-F238E27FC236}">
                <a16:creationId xmlns:a16="http://schemas.microsoft.com/office/drawing/2014/main" id="{9C5255C1-6CA7-9FDB-22D6-7F922C1C1CB6}"/>
              </a:ext>
            </a:extLst>
          </p:cNvPr>
          <p:cNvPicPr>
            <a:picLocks noChangeAspect="1"/>
          </p:cNvPicPr>
          <p:nvPr/>
        </p:nvPicPr>
        <p:blipFill rotWithShape="1">
          <a:blip r:embed="rId2"/>
          <a:srcRect l="1600" r="26970" b="3"/>
          <a:stretch/>
        </p:blipFill>
        <p:spPr>
          <a:xfrm>
            <a:off x="5756743" y="1570482"/>
            <a:ext cx="2955798" cy="3072384"/>
          </a:xfrm>
          <a:prstGeom prst="rect">
            <a:avLst/>
          </a:prstGeom>
        </p:spPr>
      </p:pic>
      <p:pic>
        <p:nvPicPr>
          <p:cNvPr id="5" name="Picture 4" descr="Logo&#10;&#10;Description automatically generated">
            <a:extLst>
              <a:ext uri="{FF2B5EF4-FFF2-40B4-BE49-F238E27FC236}">
                <a16:creationId xmlns:a16="http://schemas.microsoft.com/office/drawing/2014/main" id="{3512B521-6DE0-BCE4-628C-D638458716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6738" y="4236088"/>
            <a:ext cx="753294" cy="755172"/>
          </a:xfrm>
          <a:prstGeom prst="rect">
            <a:avLst/>
          </a:prstGeom>
        </p:spPr>
      </p:pic>
    </p:spTree>
    <p:extLst>
      <p:ext uri="{BB962C8B-B14F-4D97-AF65-F5344CB8AC3E}">
        <p14:creationId xmlns:p14="http://schemas.microsoft.com/office/powerpoint/2010/main" val="1993552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3" y="1057562"/>
            <a:ext cx="51435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4" y="1065164"/>
            <a:ext cx="51434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75942" y="2691064"/>
            <a:ext cx="1876484"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727288"/>
            <a:ext cx="2925267" cy="313421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71" y="1057559"/>
            <a:ext cx="5143502"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76317B-DF75-6196-2279-10F224A2D1A1}"/>
              </a:ext>
            </a:extLst>
          </p:cNvPr>
          <p:cNvSpPr>
            <a:spLocks noGrp="1"/>
          </p:cNvSpPr>
          <p:nvPr>
            <p:ph type="title"/>
          </p:nvPr>
        </p:nvSpPr>
        <p:spPr>
          <a:xfrm>
            <a:off x="439858" y="1262817"/>
            <a:ext cx="2336449" cy="1797269"/>
          </a:xfrm>
        </p:spPr>
        <p:txBody>
          <a:bodyPr anchor="b">
            <a:normAutofit/>
          </a:bodyPr>
          <a:lstStyle/>
          <a:p>
            <a:pPr algn="r"/>
            <a:r>
              <a:rPr lang="en-US" sz="3000">
                <a:solidFill>
                  <a:srgbClr val="FFFFFF"/>
                </a:solidFill>
              </a:rPr>
              <a:t>Why look in EDs for Mpox now?</a:t>
            </a:r>
          </a:p>
        </p:txBody>
      </p:sp>
      <p:graphicFrame>
        <p:nvGraphicFramePr>
          <p:cNvPr id="5" name="Content Placeholder 2">
            <a:extLst>
              <a:ext uri="{FF2B5EF4-FFF2-40B4-BE49-F238E27FC236}">
                <a16:creationId xmlns:a16="http://schemas.microsoft.com/office/drawing/2014/main" id="{A1765BE0-C075-5D24-9932-ECB785549C06}"/>
              </a:ext>
            </a:extLst>
          </p:cNvPr>
          <p:cNvGraphicFramePr>
            <a:graphicFrameLocks noGrp="1"/>
          </p:cNvGraphicFramePr>
          <p:nvPr>
            <p:ph idx="1"/>
            <p:extLst>
              <p:ext uri="{D42A27DB-BD31-4B8C-83A1-F6EECF244321}">
                <p14:modId xmlns:p14="http://schemas.microsoft.com/office/powerpoint/2010/main" val="405568078"/>
              </p:ext>
            </p:extLst>
          </p:nvPr>
        </p:nvGraphicFramePr>
        <p:xfrm>
          <a:off x="3678789" y="562830"/>
          <a:ext cx="5000124" cy="409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Logo&#10;&#10;Description automatically generated">
            <a:extLst>
              <a:ext uri="{FF2B5EF4-FFF2-40B4-BE49-F238E27FC236}">
                <a16:creationId xmlns:a16="http://schemas.microsoft.com/office/drawing/2014/main" id="{E9CB2592-5F86-D00F-7291-CA5E4ABC182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86738" y="4236088"/>
            <a:ext cx="753294" cy="755172"/>
          </a:xfrm>
          <a:prstGeom prst="rect">
            <a:avLst/>
          </a:prstGeom>
        </p:spPr>
      </p:pic>
    </p:spTree>
    <p:extLst>
      <p:ext uri="{BB962C8B-B14F-4D97-AF65-F5344CB8AC3E}">
        <p14:creationId xmlns:p14="http://schemas.microsoft.com/office/powerpoint/2010/main" val="4093125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69CBB56-AFBE-4023-669D-B19E554D1A82}"/>
              </a:ext>
            </a:extLst>
          </p:cNvPr>
          <p:cNvPicPr>
            <a:picLocks noChangeAspect="1"/>
          </p:cNvPicPr>
          <p:nvPr/>
        </p:nvPicPr>
        <p:blipFill rotWithShape="1">
          <a:blip r:embed="rId2"/>
          <a:srcRect l="9288" t="11389" r="9549" b="34861"/>
          <a:stretch/>
        </p:blipFill>
        <p:spPr>
          <a:xfrm>
            <a:off x="4657736" y="3142328"/>
            <a:ext cx="4505598" cy="1864887"/>
          </a:xfrm>
          <a:prstGeom prst="roundRect">
            <a:avLst>
              <a:gd name="adj" fmla="val 3876"/>
            </a:avLst>
          </a:prstGeom>
          <a:ln>
            <a:solidFill>
              <a:schemeClr val="accent1"/>
            </a:solidFill>
          </a:ln>
          <a:effectLst/>
        </p:spPr>
      </p:pic>
      <p:pic>
        <p:nvPicPr>
          <p:cNvPr id="3" name="Picture 2">
            <a:extLst>
              <a:ext uri="{FF2B5EF4-FFF2-40B4-BE49-F238E27FC236}">
                <a16:creationId xmlns:a16="http://schemas.microsoft.com/office/drawing/2014/main" id="{D1780E1A-3A7D-D13B-5736-175F20D68F3C}"/>
              </a:ext>
            </a:extLst>
          </p:cNvPr>
          <p:cNvPicPr>
            <a:picLocks noChangeAspect="1"/>
          </p:cNvPicPr>
          <p:nvPr/>
        </p:nvPicPr>
        <p:blipFill rotWithShape="1">
          <a:blip r:embed="rId3"/>
          <a:srcRect l="4386" t="9107" r="-99" b="5036"/>
          <a:stretch/>
        </p:blipFill>
        <p:spPr>
          <a:xfrm>
            <a:off x="76786" y="54410"/>
            <a:ext cx="4879181" cy="2735502"/>
          </a:xfrm>
          <a:prstGeom prst="rect">
            <a:avLst/>
          </a:prstGeom>
        </p:spPr>
      </p:pic>
      <p:pic>
        <p:nvPicPr>
          <p:cNvPr id="5" name="Content Placeholder 4">
            <a:extLst>
              <a:ext uri="{FF2B5EF4-FFF2-40B4-BE49-F238E27FC236}">
                <a16:creationId xmlns:a16="http://schemas.microsoft.com/office/drawing/2014/main" id="{D6069167-DE06-EAD3-658C-8441CDF99CC5}"/>
              </a:ext>
            </a:extLst>
          </p:cNvPr>
          <p:cNvPicPr>
            <a:picLocks noGrp="1" noChangeAspect="1"/>
          </p:cNvPicPr>
          <p:nvPr>
            <p:ph idx="1"/>
          </p:nvPr>
        </p:nvPicPr>
        <p:blipFill rotWithShape="1">
          <a:blip r:embed="rId4"/>
          <a:srcRect l="22940" t="16412" r="9900" b="10781"/>
          <a:stretch/>
        </p:blipFill>
        <p:spPr>
          <a:xfrm>
            <a:off x="4657736" y="131873"/>
            <a:ext cx="4339066" cy="2939940"/>
          </a:xfrm>
          <a:prstGeom prst="roundRect">
            <a:avLst>
              <a:gd name="adj" fmla="val 3876"/>
            </a:avLst>
          </a:prstGeom>
          <a:ln>
            <a:solidFill>
              <a:schemeClr val="accent1"/>
            </a:solidFill>
          </a:ln>
          <a:effectLst/>
        </p:spPr>
      </p:pic>
      <p:pic>
        <p:nvPicPr>
          <p:cNvPr id="9" name="Picture 8">
            <a:extLst>
              <a:ext uri="{FF2B5EF4-FFF2-40B4-BE49-F238E27FC236}">
                <a16:creationId xmlns:a16="http://schemas.microsoft.com/office/drawing/2014/main" id="{CBBF6924-4951-F13D-3FDF-163534ECC3C4}"/>
              </a:ext>
            </a:extLst>
          </p:cNvPr>
          <p:cNvPicPr>
            <a:picLocks noChangeAspect="1"/>
          </p:cNvPicPr>
          <p:nvPr/>
        </p:nvPicPr>
        <p:blipFill rotWithShape="1">
          <a:blip r:embed="rId5"/>
          <a:srcRect l="2864" t="8195" r="35590" b="13333"/>
          <a:stretch/>
        </p:blipFill>
        <p:spPr>
          <a:xfrm>
            <a:off x="280402" y="2324967"/>
            <a:ext cx="4291598" cy="2682248"/>
          </a:xfrm>
          <a:prstGeom prst="roundRect">
            <a:avLst>
              <a:gd name="adj" fmla="val 0"/>
            </a:avLst>
          </a:prstGeom>
          <a:ln>
            <a:solidFill>
              <a:schemeClr val="accent1"/>
            </a:solidFill>
          </a:ln>
          <a:effectLst/>
        </p:spPr>
      </p:pic>
      <p:pic>
        <p:nvPicPr>
          <p:cNvPr id="2" name="Picture 1" descr="Logo&#10;&#10;Description automatically generated">
            <a:extLst>
              <a:ext uri="{FF2B5EF4-FFF2-40B4-BE49-F238E27FC236}">
                <a16:creationId xmlns:a16="http://schemas.microsoft.com/office/drawing/2014/main" id="{E3ED152B-0ABB-DB71-98EA-1EF7F34649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86738" y="4236088"/>
            <a:ext cx="753294" cy="755172"/>
          </a:xfrm>
          <a:prstGeom prst="rect">
            <a:avLst/>
          </a:prstGeom>
        </p:spPr>
      </p:pic>
    </p:spTree>
    <p:extLst>
      <p:ext uri="{BB962C8B-B14F-4D97-AF65-F5344CB8AC3E}">
        <p14:creationId xmlns:p14="http://schemas.microsoft.com/office/powerpoint/2010/main" val="3636178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F83EFD-1350-FAB9-7A8C-51475A04ED6B}"/>
              </a:ext>
            </a:extLst>
          </p:cNvPr>
          <p:cNvSpPr>
            <a:spLocks noGrp="1"/>
          </p:cNvSpPr>
          <p:nvPr>
            <p:ph type="title"/>
          </p:nvPr>
        </p:nvSpPr>
        <p:spPr>
          <a:xfrm>
            <a:off x="515125" y="865179"/>
            <a:ext cx="2400300" cy="3345872"/>
          </a:xfrm>
        </p:spPr>
        <p:txBody>
          <a:bodyPr>
            <a:normAutofit/>
          </a:bodyPr>
          <a:lstStyle/>
          <a:p>
            <a:r>
              <a:rPr lang="en-US">
                <a:solidFill>
                  <a:srgbClr val="FFFFFF"/>
                </a:solidFill>
              </a:rPr>
              <a:t>Project Design and objectives</a:t>
            </a:r>
          </a:p>
        </p:txBody>
      </p:sp>
      <p:sp>
        <p:nvSpPr>
          <p:cNvPr id="23" name="Arc 2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1841609"/>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89FAD81-1DE0-FB82-54B5-8745F728068C}"/>
              </a:ext>
            </a:extLst>
          </p:cNvPr>
          <p:cNvSpPr>
            <a:spLocks noGrp="1"/>
          </p:cNvSpPr>
          <p:nvPr>
            <p:ph idx="1"/>
          </p:nvPr>
        </p:nvSpPr>
        <p:spPr>
          <a:xfrm>
            <a:off x="3335481" y="443508"/>
            <a:ext cx="5179868" cy="4189214"/>
          </a:xfrm>
        </p:spPr>
        <p:txBody>
          <a:bodyPr anchor="ctr">
            <a:normAutofit/>
          </a:bodyPr>
          <a:lstStyle/>
          <a:p>
            <a:pPr marL="285750" indent="-285750">
              <a:buFont typeface="Arial" panose="020B0604020202020204" pitchFamily="34" charset="0"/>
              <a:buChar char="•"/>
            </a:pPr>
            <a:r>
              <a:rPr lang="en-US" b="0" dirty="0"/>
              <a:t>Design - Multi-center prospective surveillance project</a:t>
            </a:r>
          </a:p>
          <a:p>
            <a:pPr marL="285750" indent="-285750">
              <a:buFont typeface="Arial" panose="020B0604020202020204" pitchFamily="34" charset="0"/>
              <a:buChar char="•"/>
            </a:pPr>
            <a:r>
              <a:rPr lang="en-US" b="0" dirty="0"/>
              <a:t>13 </a:t>
            </a:r>
            <a:r>
              <a:rPr lang="en-US" b="0" i="1" dirty="0" err="1"/>
              <a:t>EMERGE</a:t>
            </a:r>
            <a:r>
              <a:rPr lang="en-US" b="0" dirty="0" err="1"/>
              <a:t>ncy</a:t>
            </a:r>
            <a:r>
              <a:rPr lang="en-US" b="0" dirty="0"/>
              <a:t> ID NET U.S. sites</a:t>
            </a:r>
          </a:p>
          <a:p>
            <a:pPr marL="285750" indent="-285750">
              <a:buFont typeface="Arial" panose="020B0604020202020204" pitchFamily="34" charset="0"/>
              <a:buChar char="•"/>
            </a:pPr>
            <a:r>
              <a:rPr lang="en-US" b="0" dirty="0">
                <a:effectLst/>
                <a:latin typeface="Arial" panose="020B0604020202020204" pitchFamily="34" charset="0"/>
                <a:ea typeface="DengXian" panose="02010600030101010101" pitchFamily="2" charset="-122"/>
                <a:cs typeface="Arial" panose="020B0604020202020204" pitchFamily="34" charset="0"/>
              </a:rPr>
              <a:t>Objectives:</a:t>
            </a:r>
          </a:p>
          <a:p>
            <a:pPr marL="514350" lvl="2" indent="-342900">
              <a:buFont typeface="+mj-lt"/>
              <a:buAutoNum type="arabicPeriod"/>
            </a:pPr>
            <a:r>
              <a:rPr lang="en-US" dirty="0">
                <a:latin typeface="Arial" panose="020B0604020202020204" pitchFamily="34" charset="0"/>
                <a:ea typeface="DengXian" panose="02010600030101010101" pitchFamily="2" charset="-122"/>
                <a:cs typeface="Arial" panose="020B0604020202020204" pitchFamily="34" charset="0"/>
              </a:rPr>
              <a:t>D</a:t>
            </a:r>
            <a:r>
              <a:rPr lang="en-US" b="0" dirty="0">
                <a:effectLst/>
                <a:latin typeface="Arial" panose="020B0604020202020204" pitchFamily="34" charset="0"/>
                <a:ea typeface="DengXian" panose="02010600030101010101" pitchFamily="2" charset="-122"/>
                <a:cs typeface="Arial" panose="020B0604020202020204" pitchFamily="34" charset="0"/>
              </a:rPr>
              <a:t>etermine the prevalence of Mpox among patients with a</a:t>
            </a:r>
            <a:r>
              <a:rPr lang="en-US" dirty="0">
                <a:latin typeface="Arial" panose="020B0604020202020204" pitchFamily="34" charset="0"/>
                <a:ea typeface="DengXian" panose="02010600030101010101" pitchFamily="2" charset="-122"/>
                <a:cs typeface="Arial" panose="020B0604020202020204" pitchFamily="34" charset="0"/>
              </a:rPr>
              <a:t>ny skin rash </a:t>
            </a:r>
            <a:r>
              <a:rPr lang="en-US" b="0" dirty="0">
                <a:effectLst/>
                <a:latin typeface="Arial" panose="020B0604020202020204" pitchFamily="34" charset="0"/>
                <a:ea typeface="DengXian" panose="02010600030101010101" pitchFamily="2" charset="-122"/>
                <a:cs typeface="Arial" panose="020B0604020202020204" pitchFamily="34" charset="0"/>
              </a:rPr>
              <a:t>in the ED population, </a:t>
            </a:r>
          </a:p>
          <a:p>
            <a:pPr marL="514350" lvl="2" indent="-342900">
              <a:buFont typeface="+mj-lt"/>
              <a:buAutoNum type="arabicPeriod"/>
            </a:pPr>
            <a:r>
              <a:rPr lang="en-US" dirty="0">
                <a:latin typeface="Arial" panose="020B0604020202020204" pitchFamily="34" charset="0"/>
                <a:ea typeface="DengXian" panose="02010600030101010101" pitchFamily="2" charset="-122"/>
                <a:cs typeface="Arial" panose="020B0604020202020204" pitchFamily="34" charset="0"/>
              </a:rPr>
              <a:t>D</a:t>
            </a:r>
            <a:r>
              <a:rPr lang="en-US" b="0" dirty="0">
                <a:effectLst/>
                <a:latin typeface="Arial" panose="020B0604020202020204" pitchFamily="34" charset="0"/>
                <a:ea typeface="DengXian" panose="02010600030101010101" pitchFamily="2" charset="-122"/>
                <a:cs typeface="Arial" panose="020B0604020202020204" pitchFamily="34" charset="0"/>
              </a:rPr>
              <a:t>escribe presenting symptoms and signs, </a:t>
            </a:r>
          </a:p>
          <a:p>
            <a:pPr marL="514350" lvl="2" indent="-342900">
              <a:buFont typeface="+mj-lt"/>
              <a:buAutoNum type="arabicPeriod"/>
            </a:pPr>
            <a:r>
              <a:rPr lang="en-US" dirty="0">
                <a:latin typeface="Arial" panose="020B0604020202020204" pitchFamily="34" charset="0"/>
                <a:ea typeface="DengXian" panose="02010600030101010101" pitchFamily="2" charset="-122"/>
                <a:cs typeface="Arial" panose="020B0604020202020204" pitchFamily="34" charset="0"/>
              </a:rPr>
              <a:t>C</a:t>
            </a:r>
            <a:r>
              <a:rPr lang="en-US" b="0" dirty="0">
                <a:effectLst/>
                <a:latin typeface="Arial" panose="020B0604020202020204" pitchFamily="34" charset="0"/>
                <a:ea typeface="DengXian" panose="02010600030101010101" pitchFamily="2" charset="-122"/>
                <a:cs typeface="Arial" panose="020B0604020202020204" pitchFamily="34" charset="0"/>
              </a:rPr>
              <a:t>haracterize community risk factors and describe patients’ health outcomes.</a:t>
            </a:r>
            <a:endParaRPr lang="en-US" b="0" dirty="0">
              <a:effectLst/>
              <a:latin typeface="Arial" panose="020B0604020202020204" pitchFamily="34" charset="0"/>
              <a:ea typeface="DengXian" panose="02010600030101010101" pitchFamily="2" charset="-122"/>
              <a:cs typeface="Times New Roman" panose="02020603050405020304" pitchFamily="18" charset="0"/>
            </a:endParaRPr>
          </a:p>
          <a:p>
            <a:pPr marL="0" indent="0">
              <a:buNone/>
            </a:pPr>
            <a:endParaRPr lang="en-US" dirty="0"/>
          </a:p>
        </p:txBody>
      </p:sp>
      <p:pic>
        <p:nvPicPr>
          <p:cNvPr id="4" name="Picture 3" descr="Logo&#10;&#10;Description automatically generated">
            <a:extLst>
              <a:ext uri="{FF2B5EF4-FFF2-40B4-BE49-F238E27FC236}">
                <a16:creationId xmlns:a16="http://schemas.microsoft.com/office/drawing/2014/main" id="{2AFC8366-F08C-7967-7F68-067ED04EE9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6738" y="4236088"/>
            <a:ext cx="753294" cy="755172"/>
          </a:xfrm>
          <a:prstGeom prst="rect">
            <a:avLst/>
          </a:prstGeom>
        </p:spPr>
      </p:pic>
    </p:spTree>
    <p:extLst>
      <p:ext uri="{BB962C8B-B14F-4D97-AF65-F5344CB8AC3E}">
        <p14:creationId xmlns:p14="http://schemas.microsoft.com/office/powerpoint/2010/main" val="2398586586"/>
      </p:ext>
    </p:extLst>
  </p:cSld>
  <p:clrMapOvr>
    <a:masterClrMapping/>
  </p:clrMapOvr>
</p:sld>
</file>

<file path=ppt/theme/theme1.xml><?xml version="1.0" encoding="utf-8"?>
<a:theme xmlns:a="http://schemas.openxmlformats.org/drawingml/2006/main" name="presentation-04">
  <a:themeElements>
    <a:clrScheme name="presentation-03">
      <a:dk1>
        <a:srgbClr val="FFFFFF"/>
      </a:dk1>
      <a:lt1>
        <a:srgbClr val="FFFFFF"/>
      </a:lt1>
      <a:dk2>
        <a:srgbClr val="2774AE"/>
      </a:dk2>
      <a:lt2>
        <a:srgbClr val="FFFFFF"/>
      </a:lt2>
      <a:accent1>
        <a:srgbClr val="00578A"/>
      </a:accent1>
      <a:accent2>
        <a:srgbClr val="898989"/>
      </a:accent2>
      <a:accent3>
        <a:srgbClr val="8BB8E8"/>
      </a:accent3>
      <a:accent4>
        <a:srgbClr val="DAEBFE"/>
      </a:accent4>
      <a:accent5>
        <a:srgbClr val="FFC72B"/>
      </a:accent5>
      <a:accent6>
        <a:srgbClr val="00578A"/>
      </a:accent6>
      <a:hlink>
        <a:srgbClr val="00578A"/>
      </a:hlink>
      <a:folHlink>
        <a:srgbClr val="5123B0"/>
      </a:folHlink>
    </a:clrScheme>
    <a:fontScheme name="Brand-StratComm">
      <a:majorFont>
        <a:latin typeface="Helvetica"/>
        <a:ea typeface=""/>
        <a:cs typeface=""/>
      </a:majorFont>
      <a:minorFont>
        <a:latin typeface="Helvetic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45720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Presentation-04-master" id="{9F2CA526-B7F7-44EE-A5E3-C65C49375A7A}" vid="{9C3A8A78-50DE-4FAA-84FD-AB242AE599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PRSTN_OptA-16x9_Cerulean_TMPLT_0721 (3)</Template>
  <TotalTime>1663</TotalTime>
  <Words>2783</Words>
  <Application>Microsoft Office PowerPoint</Application>
  <PresentationFormat>On-screen Show (16:9)</PresentationFormat>
  <Paragraphs>850</Paragraphs>
  <Slides>50</Slides>
  <Notes>4</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50</vt:i4>
      </vt:variant>
    </vt:vector>
  </HeadingPairs>
  <TitlesOfParts>
    <vt:vector size="65" baseType="lpstr">
      <vt:lpstr>Arial</vt:lpstr>
      <vt:lpstr>Bookman Old Style</vt:lpstr>
      <vt:lpstr>Calibri</vt:lpstr>
      <vt:lpstr>Calibri Light</vt:lpstr>
      <vt:lpstr>Corbel</vt:lpstr>
      <vt:lpstr>Google Sans</vt:lpstr>
      <vt:lpstr>Helvetica</vt:lpstr>
      <vt:lpstr>Times New Roman</vt:lpstr>
      <vt:lpstr>Wingdings</vt:lpstr>
      <vt:lpstr>Wingdings 2</vt:lpstr>
      <vt:lpstr>presentation-04</vt:lpstr>
      <vt:lpstr>Office Theme</vt:lpstr>
      <vt:lpstr>1_Office Theme</vt:lpstr>
      <vt:lpstr>2_Office Theme</vt:lpstr>
      <vt:lpstr>Frame</vt:lpstr>
      <vt:lpstr>EMERGEncy ID NET “CRASHED” project  (Cause of RASHes in the ED)</vt:lpstr>
      <vt:lpstr>Training Agenda </vt:lpstr>
      <vt:lpstr>Core Project Team</vt:lpstr>
      <vt:lpstr>CRASHED  Project Sites</vt:lpstr>
      <vt:lpstr>What is Mpox?</vt:lpstr>
      <vt:lpstr>What are the symptoms of Mpox?</vt:lpstr>
      <vt:lpstr>Why look in EDs for Mpox now?</vt:lpstr>
      <vt:lpstr>PowerPoint Presentation</vt:lpstr>
      <vt:lpstr>Project Design and objectives</vt:lpstr>
      <vt:lpstr>Eligibility criteria</vt:lpstr>
      <vt:lpstr>Eligible rashes: Pustular, vesicular (or bullous)</vt:lpstr>
      <vt:lpstr>Eligible rashes: Pustular</vt:lpstr>
      <vt:lpstr>Eligible rashes: Crusted</vt:lpstr>
      <vt:lpstr>Eligible rashes: Erosive</vt:lpstr>
      <vt:lpstr>Eligible rashes: Ulcerated</vt:lpstr>
      <vt:lpstr>Screening </vt:lpstr>
      <vt:lpstr>PowerPoint Presentation</vt:lpstr>
      <vt:lpstr>Screening Log – anyone with a rash</vt:lpstr>
      <vt:lpstr>Patient approach </vt:lpstr>
      <vt:lpstr>Informed consent</vt:lpstr>
      <vt:lpstr>Medical record release of information form</vt:lpstr>
      <vt:lpstr>Enrollment - Assigning  Project ID</vt:lpstr>
      <vt:lpstr>Data Collection Forms: Overview</vt:lpstr>
      <vt:lpstr>Enrollment </vt:lpstr>
      <vt:lpstr>Enrollment </vt:lpstr>
      <vt:lpstr>Enrollment </vt:lpstr>
      <vt:lpstr>Enrollment </vt:lpstr>
      <vt:lpstr>After Enrollment </vt:lpstr>
      <vt:lpstr>45-Day Follow-Up </vt:lpstr>
      <vt:lpstr>45-Day Follow-Up </vt:lpstr>
      <vt:lpstr>45-Day Follow-Up </vt:lpstr>
      <vt:lpstr>45-Day Follow-Up </vt:lpstr>
      <vt:lpstr>90-Day Follow-Up </vt:lpstr>
      <vt:lpstr>90-Day Follow-Up </vt:lpstr>
      <vt:lpstr>90-Day Follow-Up </vt:lpstr>
      <vt:lpstr>90-Day Follow-Up </vt:lpstr>
      <vt:lpstr>Data Collection Forms: Overview</vt:lpstr>
      <vt:lpstr>Photo of Lesions </vt:lpstr>
      <vt:lpstr>Tips For Taking Rash Photos in the ED </vt:lpstr>
      <vt:lpstr>Which Lesions to Swab</vt:lpstr>
      <vt:lpstr>Which Lesions to Swab</vt:lpstr>
      <vt:lpstr>Preparing for Swab Collection</vt:lpstr>
      <vt:lpstr>Swab of Lesion Surface</vt:lpstr>
      <vt:lpstr>Swab Storage</vt:lpstr>
      <vt:lpstr>Shipping Form</vt:lpstr>
      <vt:lpstr>CRASHED REDCap</vt:lpstr>
      <vt:lpstr>Audit of non-enrolled eligible cases</vt:lpstr>
      <vt:lpstr>Audit of non-enrolled eligible cases procedures</vt:lpstr>
      <vt:lpstr>Site team communication</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Examining the Prevalence, Clinical Characteristics, and Treatment of Mpox in U.S. Emergency Departments Participating in EMERGEncy ID NET</dc:title>
  <dc:creator>Berdahl, Carl M.D.</dc:creator>
  <cp:lastModifiedBy>Anusha Krishnadasan</cp:lastModifiedBy>
  <cp:revision>48</cp:revision>
  <dcterms:created xsi:type="dcterms:W3CDTF">2023-03-03T08:07:42Z</dcterms:created>
  <dcterms:modified xsi:type="dcterms:W3CDTF">2023-05-26T16:43:50Z</dcterms:modified>
</cp:coreProperties>
</file>