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sldIdLst>
    <p:sldId id="256" r:id="rId2"/>
    <p:sldId id="265" r:id="rId3"/>
    <p:sldId id="275" r:id="rId4"/>
    <p:sldId id="279" r:id="rId5"/>
    <p:sldId id="258" r:id="rId6"/>
    <p:sldId id="259" r:id="rId7"/>
    <p:sldId id="260" r:id="rId8"/>
    <p:sldId id="270" r:id="rId9"/>
    <p:sldId id="271" r:id="rId10"/>
    <p:sldId id="281" r:id="rId11"/>
    <p:sldId id="280" r:id="rId12"/>
    <p:sldId id="277"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5706" autoAdjust="0"/>
  </p:normalViewPr>
  <p:slideViewPr>
    <p:cSldViewPr snapToGrid="0">
      <p:cViewPr varScale="1">
        <p:scale>
          <a:sx n="95" d="100"/>
          <a:sy n="95" d="100"/>
        </p:scale>
        <p:origin x="21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3" Type="http://schemas.openxmlformats.org/officeDocument/2006/relationships/hyperlink" Target="mailto:lduvergne@mednet.ucla.edu" TargetMode="External"/><Relationship Id="rId2" Type="http://schemas.openxmlformats.org/officeDocument/2006/relationships/hyperlink" Target="mailto:kpathmarajah@dhs.lacounty.gov" TargetMode="External"/><Relationship Id="rId1" Type="http://schemas.openxmlformats.org/officeDocument/2006/relationships/hyperlink" Target="mailto:idnet@ucla.edu"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lduvergne@mednet.ucla.edu" TargetMode="External"/><Relationship Id="rId2" Type="http://schemas.openxmlformats.org/officeDocument/2006/relationships/hyperlink" Target="mailto:kpathmarajah@dhs.lacounty.gov" TargetMode="External"/><Relationship Id="rId1" Type="http://schemas.openxmlformats.org/officeDocument/2006/relationships/hyperlink" Target="mailto:idnet@ucla.edu"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D9783-C24D-4BED-A1FB-251C786DE63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F9C4FFD-F414-42ED-A73B-F375CB25D73E}">
      <dgm:prSet/>
      <dgm:spPr/>
      <dgm:t>
        <a:bodyPr/>
        <a:lstStyle/>
        <a:p>
          <a:r>
            <a:rPr lang="en-US" dirty="0"/>
            <a:t>Welcome</a:t>
          </a:r>
        </a:p>
      </dgm:t>
    </dgm:pt>
    <dgm:pt modelId="{B2965003-CEBD-47F9-B9E9-EFDCEFF97394}" type="parTrans" cxnId="{7EC0426A-2F6A-42DB-906E-2465BA34C6AA}">
      <dgm:prSet/>
      <dgm:spPr/>
      <dgm:t>
        <a:bodyPr/>
        <a:lstStyle/>
        <a:p>
          <a:endParaRPr lang="en-US"/>
        </a:p>
      </dgm:t>
    </dgm:pt>
    <dgm:pt modelId="{83E4ED3C-9496-4222-BBF4-BB40210B6046}" type="sibTrans" cxnId="{7EC0426A-2F6A-42DB-906E-2465BA34C6AA}">
      <dgm:prSet/>
      <dgm:spPr/>
      <dgm:t>
        <a:bodyPr/>
        <a:lstStyle/>
        <a:p>
          <a:endParaRPr lang="en-US"/>
        </a:p>
      </dgm:t>
    </dgm:pt>
    <dgm:pt modelId="{A658505E-6631-4ABB-9B72-106F1274C6BB}">
      <dgm:prSet/>
      <dgm:spPr/>
      <dgm:t>
        <a:bodyPr/>
        <a:lstStyle/>
        <a:p>
          <a:r>
            <a:rPr lang="en-US" dirty="0"/>
            <a:t>Enrollment update</a:t>
          </a:r>
        </a:p>
      </dgm:t>
    </dgm:pt>
    <dgm:pt modelId="{4BEC37C6-749F-4AFE-AFD5-49B18243EE79}" type="parTrans" cxnId="{E8933326-FE11-4FE9-988B-78AC5B2ACA74}">
      <dgm:prSet/>
      <dgm:spPr/>
      <dgm:t>
        <a:bodyPr/>
        <a:lstStyle/>
        <a:p>
          <a:endParaRPr lang="en-US"/>
        </a:p>
      </dgm:t>
    </dgm:pt>
    <dgm:pt modelId="{1EE15CE2-9CDA-47B0-9259-416E247C8F61}" type="sibTrans" cxnId="{E8933326-FE11-4FE9-988B-78AC5B2ACA74}">
      <dgm:prSet/>
      <dgm:spPr/>
      <dgm:t>
        <a:bodyPr/>
        <a:lstStyle/>
        <a:p>
          <a:endParaRPr lang="en-US"/>
        </a:p>
      </dgm:t>
    </dgm:pt>
    <dgm:pt modelId="{FB40FEB7-85B7-462E-A81B-374366809DB7}">
      <dgm:prSet/>
      <dgm:spPr/>
      <dgm:t>
        <a:bodyPr/>
        <a:lstStyle/>
        <a:p>
          <a:r>
            <a:rPr lang="en-US" dirty="0"/>
            <a:t> FAQs</a:t>
          </a:r>
        </a:p>
      </dgm:t>
    </dgm:pt>
    <dgm:pt modelId="{682C426A-3FCA-4301-B2E0-AECCE94529ED}" type="parTrans" cxnId="{54697004-00FD-4DDE-B0BD-33476AAE3E97}">
      <dgm:prSet/>
      <dgm:spPr/>
      <dgm:t>
        <a:bodyPr/>
        <a:lstStyle/>
        <a:p>
          <a:endParaRPr lang="en-US"/>
        </a:p>
      </dgm:t>
    </dgm:pt>
    <dgm:pt modelId="{D4DD53B6-F35C-4EBD-B354-A4ACB5B98ED9}" type="sibTrans" cxnId="{54697004-00FD-4DDE-B0BD-33476AAE3E97}">
      <dgm:prSet/>
      <dgm:spPr/>
      <dgm:t>
        <a:bodyPr/>
        <a:lstStyle/>
        <a:p>
          <a:endParaRPr lang="en-US"/>
        </a:p>
      </dgm:t>
    </dgm:pt>
    <dgm:pt modelId="{DA697373-355D-4E82-95AF-F1E6C5369BAD}">
      <dgm:prSet/>
      <dgm:spPr/>
      <dgm:t>
        <a:bodyPr/>
        <a:lstStyle/>
        <a:p>
          <a:r>
            <a:rPr lang="en-US" dirty="0"/>
            <a:t>Discussion and questions </a:t>
          </a:r>
        </a:p>
      </dgm:t>
    </dgm:pt>
    <dgm:pt modelId="{324F6A78-7783-412E-A566-3CE18D625DDB}" type="parTrans" cxnId="{F8A7B229-F2BE-4B78-AE7E-868ECF39997D}">
      <dgm:prSet/>
      <dgm:spPr/>
      <dgm:t>
        <a:bodyPr/>
        <a:lstStyle/>
        <a:p>
          <a:endParaRPr lang="en-US"/>
        </a:p>
      </dgm:t>
    </dgm:pt>
    <dgm:pt modelId="{2F6899F0-6F23-42D7-A538-3E733E890831}" type="sibTrans" cxnId="{F8A7B229-F2BE-4B78-AE7E-868ECF39997D}">
      <dgm:prSet/>
      <dgm:spPr/>
      <dgm:t>
        <a:bodyPr/>
        <a:lstStyle/>
        <a:p>
          <a:endParaRPr lang="en-US"/>
        </a:p>
      </dgm:t>
    </dgm:pt>
    <dgm:pt modelId="{127BB41D-245D-405D-A8D7-3AB48D309087}">
      <dgm:prSet/>
      <dgm:spPr/>
      <dgm:t>
        <a:bodyPr/>
        <a:lstStyle/>
        <a:p>
          <a:r>
            <a:rPr lang="en-US" dirty="0" err="1"/>
            <a:t>REDCap</a:t>
          </a:r>
          <a:r>
            <a:rPr lang="en-US" dirty="0"/>
            <a:t> and forms update</a:t>
          </a:r>
        </a:p>
      </dgm:t>
    </dgm:pt>
    <dgm:pt modelId="{B3CB5341-898D-45E3-B81F-6AFFD71AD698}" type="sibTrans" cxnId="{817339D1-612C-4424-AE10-A3334A6D6602}">
      <dgm:prSet/>
      <dgm:spPr/>
      <dgm:t>
        <a:bodyPr/>
        <a:lstStyle/>
        <a:p>
          <a:endParaRPr lang="en-US"/>
        </a:p>
      </dgm:t>
    </dgm:pt>
    <dgm:pt modelId="{2C22352D-D3E6-4F06-B706-7397334B2866}" type="parTrans" cxnId="{817339D1-612C-4424-AE10-A3334A6D6602}">
      <dgm:prSet/>
      <dgm:spPr/>
      <dgm:t>
        <a:bodyPr/>
        <a:lstStyle/>
        <a:p>
          <a:endParaRPr lang="en-US"/>
        </a:p>
      </dgm:t>
    </dgm:pt>
    <dgm:pt modelId="{8B28AB4F-CD2F-43A6-9710-C6FF3085FD83}">
      <dgm:prSet/>
      <dgm:spPr/>
      <dgm:t>
        <a:bodyPr/>
        <a:lstStyle/>
        <a:p>
          <a:r>
            <a:rPr lang="en-US" dirty="0"/>
            <a:t>Screening and eligibility guidance</a:t>
          </a:r>
        </a:p>
      </dgm:t>
    </dgm:pt>
    <dgm:pt modelId="{F36F036E-D574-443E-9184-2BFFD10E788D}" type="parTrans" cxnId="{87A6FBDD-23B9-4DE5-9971-9743B94AA840}">
      <dgm:prSet/>
      <dgm:spPr/>
      <dgm:t>
        <a:bodyPr/>
        <a:lstStyle/>
        <a:p>
          <a:endParaRPr lang="en-US"/>
        </a:p>
      </dgm:t>
    </dgm:pt>
    <dgm:pt modelId="{9C4F38F3-00C4-4FE3-9756-0096B88C3C92}" type="sibTrans" cxnId="{87A6FBDD-23B9-4DE5-9971-9743B94AA840}">
      <dgm:prSet/>
      <dgm:spPr/>
      <dgm:t>
        <a:bodyPr/>
        <a:lstStyle/>
        <a:p>
          <a:endParaRPr lang="en-US"/>
        </a:p>
      </dgm:t>
    </dgm:pt>
    <dgm:pt modelId="{39CA6CE3-62FD-4DBE-A96F-68D2FEA82D7A}">
      <dgm:prSet/>
      <dgm:spPr/>
      <dgm:t>
        <a:bodyPr/>
        <a:lstStyle/>
        <a:p>
          <a:r>
            <a:rPr lang="en-US" dirty="0"/>
            <a:t>Site PI/manager data quality check</a:t>
          </a:r>
        </a:p>
      </dgm:t>
    </dgm:pt>
    <dgm:pt modelId="{7404C4EC-2F02-477D-A92F-A32991C6B1D8}" type="parTrans" cxnId="{50B8F81A-501A-4008-9D3F-4E8D232F0A7A}">
      <dgm:prSet/>
      <dgm:spPr/>
      <dgm:t>
        <a:bodyPr/>
        <a:lstStyle/>
        <a:p>
          <a:endParaRPr lang="en-US"/>
        </a:p>
      </dgm:t>
    </dgm:pt>
    <dgm:pt modelId="{A9257F30-6836-4715-BDE5-726A4A5A4E3E}" type="sibTrans" cxnId="{50B8F81A-501A-4008-9D3F-4E8D232F0A7A}">
      <dgm:prSet/>
      <dgm:spPr/>
      <dgm:t>
        <a:bodyPr/>
        <a:lstStyle/>
        <a:p>
          <a:endParaRPr lang="en-US"/>
        </a:p>
      </dgm:t>
    </dgm:pt>
    <dgm:pt modelId="{050E4962-35FA-46A2-8C21-435EFE16E779}" type="pres">
      <dgm:prSet presAssocID="{EA8D9783-C24D-4BED-A1FB-251C786DE639}" presName="linear" presStyleCnt="0">
        <dgm:presLayoutVars>
          <dgm:animLvl val="lvl"/>
          <dgm:resizeHandles val="exact"/>
        </dgm:presLayoutVars>
      </dgm:prSet>
      <dgm:spPr/>
    </dgm:pt>
    <dgm:pt modelId="{FFF6EA42-C9C1-4B4D-B197-3879C4D21A1D}" type="pres">
      <dgm:prSet presAssocID="{3F9C4FFD-F414-42ED-A73B-F375CB25D73E}" presName="parentText" presStyleLbl="node1" presStyleIdx="0" presStyleCnt="7" custLinFactNeighborX="-5534">
        <dgm:presLayoutVars>
          <dgm:chMax val="0"/>
          <dgm:bulletEnabled val="1"/>
        </dgm:presLayoutVars>
      </dgm:prSet>
      <dgm:spPr/>
    </dgm:pt>
    <dgm:pt modelId="{96904F21-B7BA-467B-BA59-820369BC62AF}" type="pres">
      <dgm:prSet presAssocID="{83E4ED3C-9496-4222-BBF4-BB40210B6046}" presName="spacer" presStyleCnt="0"/>
      <dgm:spPr/>
    </dgm:pt>
    <dgm:pt modelId="{5384CFB0-8E0A-4E32-820A-76B868703774}" type="pres">
      <dgm:prSet presAssocID="{A658505E-6631-4ABB-9B72-106F1274C6BB}" presName="parentText" presStyleLbl="node1" presStyleIdx="1" presStyleCnt="7">
        <dgm:presLayoutVars>
          <dgm:chMax val="0"/>
          <dgm:bulletEnabled val="1"/>
        </dgm:presLayoutVars>
      </dgm:prSet>
      <dgm:spPr/>
    </dgm:pt>
    <dgm:pt modelId="{C026A637-4B16-41B3-BC0F-E53FD5E756AF}" type="pres">
      <dgm:prSet presAssocID="{1EE15CE2-9CDA-47B0-9259-416E247C8F61}" presName="spacer" presStyleCnt="0"/>
      <dgm:spPr/>
    </dgm:pt>
    <dgm:pt modelId="{9F8B9CFF-B213-412C-BA8F-CAC8A1E37D9D}" type="pres">
      <dgm:prSet presAssocID="{8B28AB4F-CD2F-43A6-9710-C6FF3085FD83}" presName="parentText" presStyleLbl="node1" presStyleIdx="2" presStyleCnt="7">
        <dgm:presLayoutVars>
          <dgm:chMax val="0"/>
          <dgm:bulletEnabled val="1"/>
        </dgm:presLayoutVars>
      </dgm:prSet>
      <dgm:spPr/>
    </dgm:pt>
    <dgm:pt modelId="{E9B919D8-038B-402D-9A34-C94605400973}" type="pres">
      <dgm:prSet presAssocID="{9C4F38F3-00C4-4FE3-9756-0096B88C3C92}" presName="spacer" presStyleCnt="0"/>
      <dgm:spPr/>
    </dgm:pt>
    <dgm:pt modelId="{99DF9B11-F8D8-4C7F-B437-957942A91613}" type="pres">
      <dgm:prSet presAssocID="{FB40FEB7-85B7-462E-A81B-374366809DB7}" presName="parentText" presStyleLbl="node1" presStyleIdx="3" presStyleCnt="7">
        <dgm:presLayoutVars>
          <dgm:chMax val="0"/>
          <dgm:bulletEnabled val="1"/>
        </dgm:presLayoutVars>
      </dgm:prSet>
      <dgm:spPr/>
    </dgm:pt>
    <dgm:pt modelId="{8F7792BA-1E8B-48C6-B517-D7B00065DA19}" type="pres">
      <dgm:prSet presAssocID="{D4DD53B6-F35C-4EBD-B354-A4ACB5B98ED9}" presName="spacer" presStyleCnt="0"/>
      <dgm:spPr/>
    </dgm:pt>
    <dgm:pt modelId="{F5419DDF-206F-417B-A04F-7B4360AFBBF7}" type="pres">
      <dgm:prSet presAssocID="{39CA6CE3-62FD-4DBE-A96F-68D2FEA82D7A}" presName="parentText" presStyleLbl="node1" presStyleIdx="4" presStyleCnt="7">
        <dgm:presLayoutVars>
          <dgm:chMax val="0"/>
          <dgm:bulletEnabled val="1"/>
        </dgm:presLayoutVars>
      </dgm:prSet>
      <dgm:spPr/>
    </dgm:pt>
    <dgm:pt modelId="{83A2403D-3270-4A06-B402-DE0E54137AC0}" type="pres">
      <dgm:prSet presAssocID="{A9257F30-6836-4715-BDE5-726A4A5A4E3E}" presName="spacer" presStyleCnt="0"/>
      <dgm:spPr/>
    </dgm:pt>
    <dgm:pt modelId="{773C7052-F2B3-4AF2-9A03-710CF071166E}" type="pres">
      <dgm:prSet presAssocID="{127BB41D-245D-405D-A8D7-3AB48D309087}" presName="parentText" presStyleLbl="node1" presStyleIdx="5" presStyleCnt="7">
        <dgm:presLayoutVars>
          <dgm:chMax val="0"/>
          <dgm:bulletEnabled val="1"/>
        </dgm:presLayoutVars>
      </dgm:prSet>
      <dgm:spPr/>
    </dgm:pt>
    <dgm:pt modelId="{51CA4EED-8E7C-4477-B1A6-4069A552CE68}" type="pres">
      <dgm:prSet presAssocID="{B3CB5341-898D-45E3-B81F-6AFFD71AD698}" presName="spacer" presStyleCnt="0"/>
      <dgm:spPr/>
    </dgm:pt>
    <dgm:pt modelId="{F7AFA13D-6170-46E2-87D6-6CFC5B748A20}" type="pres">
      <dgm:prSet presAssocID="{DA697373-355D-4E82-95AF-F1E6C5369BAD}" presName="parentText" presStyleLbl="node1" presStyleIdx="6" presStyleCnt="7">
        <dgm:presLayoutVars>
          <dgm:chMax val="0"/>
          <dgm:bulletEnabled val="1"/>
        </dgm:presLayoutVars>
      </dgm:prSet>
      <dgm:spPr/>
    </dgm:pt>
  </dgm:ptLst>
  <dgm:cxnLst>
    <dgm:cxn modelId="{54697004-00FD-4DDE-B0BD-33476AAE3E97}" srcId="{EA8D9783-C24D-4BED-A1FB-251C786DE639}" destId="{FB40FEB7-85B7-462E-A81B-374366809DB7}" srcOrd="3" destOrd="0" parTransId="{682C426A-3FCA-4301-B2E0-AECCE94529ED}" sibTransId="{D4DD53B6-F35C-4EBD-B354-A4ACB5B98ED9}"/>
    <dgm:cxn modelId="{50B8F81A-501A-4008-9D3F-4E8D232F0A7A}" srcId="{EA8D9783-C24D-4BED-A1FB-251C786DE639}" destId="{39CA6CE3-62FD-4DBE-A96F-68D2FEA82D7A}" srcOrd="4" destOrd="0" parTransId="{7404C4EC-2F02-477D-A92F-A32991C6B1D8}" sibTransId="{A9257F30-6836-4715-BDE5-726A4A5A4E3E}"/>
    <dgm:cxn modelId="{6317D71D-1CD0-4625-83F9-1F61682FCD1B}" type="presOf" srcId="{39CA6CE3-62FD-4DBE-A96F-68D2FEA82D7A}" destId="{F5419DDF-206F-417B-A04F-7B4360AFBBF7}" srcOrd="0" destOrd="0" presId="urn:microsoft.com/office/officeart/2005/8/layout/vList2"/>
    <dgm:cxn modelId="{E8933326-FE11-4FE9-988B-78AC5B2ACA74}" srcId="{EA8D9783-C24D-4BED-A1FB-251C786DE639}" destId="{A658505E-6631-4ABB-9B72-106F1274C6BB}" srcOrd="1" destOrd="0" parTransId="{4BEC37C6-749F-4AFE-AFD5-49B18243EE79}" sibTransId="{1EE15CE2-9CDA-47B0-9259-416E247C8F61}"/>
    <dgm:cxn modelId="{F8A7B229-F2BE-4B78-AE7E-868ECF39997D}" srcId="{EA8D9783-C24D-4BED-A1FB-251C786DE639}" destId="{DA697373-355D-4E82-95AF-F1E6C5369BAD}" srcOrd="6" destOrd="0" parTransId="{324F6A78-7783-412E-A566-3CE18D625DDB}" sibTransId="{2F6899F0-6F23-42D7-A538-3E733E890831}"/>
    <dgm:cxn modelId="{AEEC382C-2FF5-4208-A297-3D3C64A913E6}" type="presOf" srcId="{8B28AB4F-CD2F-43A6-9710-C6FF3085FD83}" destId="{9F8B9CFF-B213-412C-BA8F-CAC8A1E37D9D}" srcOrd="0" destOrd="0" presId="urn:microsoft.com/office/officeart/2005/8/layout/vList2"/>
    <dgm:cxn modelId="{7EC0426A-2F6A-42DB-906E-2465BA34C6AA}" srcId="{EA8D9783-C24D-4BED-A1FB-251C786DE639}" destId="{3F9C4FFD-F414-42ED-A73B-F375CB25D73E}" srcOrd="0" destOrd="0" parTransId="{B2965003-CEBD-47F9-B9E9-EFDCEFF97394}" sibTransId="{83E4ED3C-9496-4222-BBF4-BB40210B6046}"/>
    <dgm:cxn modelId="{B204D76D-5E49-433B-ACD2-4CC5D9448F4A}" type="presOf" srcId="{EA8D9783-C24D-4BED-A1FB-251C786DE639}" destId="{050E4962-35FA-46A2-8C21-435EFE16E779}" srcOrd="0" destOrd="0" presId="urn:microsoft.com/office/officeart/2005/8/layout/vList2"/>
    <dgm:cxn modelId="{9850337E-10B5-47E1-B535-54B30BCBCA11}" type="presOf" srcId="{127BB41D-245D-405D-A8D7-3AB48D309087}" destId="{773C7052-F2B3-4AF2-9A03-710CF071166E}" srcOrd="0" destOrd="0" presId="urn:microsoft.com/office/officeart/2005/8/layout/vList2"/>
    <dgm:cxn modelId="{763CEE80-2343-4A45-9518-BA77CF81E3B7}" type="presOf" srcId="{FB40FEB7-85B7-462E-A81B-374366809DB7}" destId="{99DF9B11-F8D8-4C7F-B437-957942A91613}" srcOrd="0" destOrd="0" presId="urn:microsoft.com/office/officeart/2005/8/layout/vList2"/>
    <dgm:cxn modelId="{40AEE9BB-8F2C-4FD3-81E1-909D00806D3C}" type="presOf" srcId="{A658505E-6631-4ABB-9B72-106F1274C6BB}" destId="{5384CFB0-8E0A-4E32-820A-76B868703774}" srcOrd="0" destOrd="0" presId="urn:microsoft.com/office/officeart/2005/8/layout/vList2"/>
    <dgm:cxn modelId="{BB9D9BC1-F682-41F2-A704-85091E3A9727}" type="presOf" srcId="{DA697373-355D-4E82-95AF-F1E6C5369BAD}" destId="{F7AFA13D-6170-46E2-87D6-6CFC5B748A20}" srcOrd="0" destOrd="0" presId="urn:microsoft.com/office/officeart/2005/8/layout/vList2"/>
    <dgm:cxn modelId="{1169EFD0-C153-4702-B966-E12A7B7E5933}" type="presOf" srcId="{3F9C4FFD-F414-42ED-A73B-F375CB25D73E}" destId="{FFF6EA42-C9C1-4B4D-B197-3879C4D21A1D}" srcOrd="0" destOrd="0" presId="urn:microsoft.com/office/officeart/2005/8/layout/vList2"/>
    <dgm:cxn modelId="{817339D1-612C-4424-AE10-A3334A6D6602}" srcId="{EA8D9783-C24D-4BED-A1FB-251C786DE639}" destId="{127BB41D-245D-405D-A8D7-3AB48D309087}" srcOrd="5" destOrd="0" parTransId="{2C22352D-D3E6-4F06-B706-7397334B2866}" sibTransId="{B3CB5341-898D-45E3-B81F-6AFFD71AD698}"/>
    <dgm:cxn modelId="{87A6FBDD-23B9-4DE5-9971-9743B94AA840}" srcId="{EA8D9783-C24D-4BED-A1FB-251C786DE639}" destId="{8B28AB4F-CD2F-43A6-9710-C6FF3085FD83}" srcOrd="2" destOrd="0" parTransId="{F36F036E-D574-443E-9184-2BFFD10E788D}" sibTransId="{9C4F38F3-00C4-4FE3-9756-0096B88C3C92}"/>
    <dgm:cxn modelId="{EB06C653-DACC-48C7-81F2-32948FCD4B56}" type="presParOf" srcId="{050E4962-35FA-46A2-8C21-435EFE16E779}" destId="{FFF6EA42-C9C1-4B4D-B197-3879C4D21A1D}" srcOrd="0" destOrd="0" presId="urn:microsoft.com/office/officeart/2005/8/layout/vList2"/>
    <dgm:cxn modelId="{EF27BF6E-6484-4D5B-A168-343634D8C53B}" type="presParOf" srcId="{050E4962-35FA-46A2-8C21-435EFE16E779}" destId="{96904F21-B7BA-467B-BA59-820369BC62AF}" srcOrd="1" destOrd="0" presId="urn:microsoft.com/office/officeart/2005/8/layout/vList2"/>
    <dgm:cxn modelId="{8C363705-B944-4949-9767-58045DC5A844}" type="presParOf" srcId="{050E4962-35FA-46A2-8C21-435EFE16E779}" destId="{5384CFB0-8E0A-4E32-820A-76B868703774}" srcOrd="2" destOrd="0" presId="urn:microsoft.com/office/officeart/2005/8/layout/vList2"/>
    <dgm:cxn modelId="{C5227959-51E6-4AAF-86D9-ABAB82648F0D}" type="presParOf" srcId="{050E4962-35FA-46A2-8C21-435EFE16E779}" destId="{C026A637-4B16-41B3-BC0F-E53FD5E756AF}" srcOrd="3" destOrd="0" presId="urn:microsoft.com/office/officeart/2005/8/layout/vList2"/>
    <dgm:cxn modelId="{A79D9F00-C1B8-4A12-8BEA-8D45DC8210E2}" type="presParOf" srcId="{050E4962-35FA-46A2-8C21-435EFE16E779}" destId="{9F8B9CFF-B213-412C-BA8F-CAC8A1E37D9D}" srcOrd="4" destOrd="0" presId="urn:microsoft.com/office/officeart/2005/8/layout/vList2"/>
    <dgm:cxn modelId="{50EBD1E8-0486-41CF-B502-46235115D348}" type="presParOf" srcId="{050E4962-35FA-46A2-8C21-435EFE16E779}" destId="{E9B919D8-038B-402D-9A34-C94605400973}" srcOrd="5" destOrd="0" presId="urn:microsoft.com/office/officeart/2005/8/layout/vList2"/>
    <dgm:cxn modelId="{303FB9B1-26F5-49BB-B970-32153398CB9B}" type="presParOf" srcId="{050E4962-35FA-46A2-8C21-435EFE16E779}" destId="{99DF9B11-F8D8-4C7F-B437-957942A91613}" srcOrd="6" destOrd="0" presId="urn:microsoft.com/office/officeart/2005/8/layout/vList2"/>
    <dgm:cxn modelId="{BE38DCAE-AD50-4A38-B1EA-6C4197894A2F}" type="presParOf" srcId="{050E4962-35FA-46A2-8C21-435EFE16E779}" destId="{8F7792BA-1E8B-48C6-B517-D7B00065DA19}" srcOrd="7" destOrd="0" presId="urn:microsoft.com/office/officeart/2005/8/layout/vList2"/>
    <dgm:cxn modelId="{E865390F-9506-480E-8C94-D051FAEF0347}" type="presParOf" srcId="{050E4962-35FA-46A2-8C21-435EFE16E779}" destId="{F5419DDF-206F-417B-A04F-7B4360AFBBF7}" srcOrd="8" destOrd="0" presId="urn:microsoft.com/office/officeart/2005/8/layout/vList2"/>
    <dgm:cxn modelId="{1573F04B-54EF-4F28-BDC5-9DE72C28CCF6}" type="presParOf" srcId="{050E4962-35FA-46A2-8C21-435EFE16E779}" destId="{83A2403D-3270-4A06-B402-DE0E54137AC0}" srcOrd="9" destOrd="0" presId="urn:microsoft.com/office/officeart/2005/8/layout/vList2"/>
    <dgm:cxn modelId="{E4882926-5D0A-4812-A222-AAF1DFF8F8CA}" type="presParOf" srcId="{050E4962-35FA-46A2-8C21-435EFE16E779}" destId="{773C7052-F2B3-4AF2-9A03-710CF071166E}" srcOrd="10" destOrd="0" presId="urn:microsoft.com/office/officeart/2005/8/layout/vList2"/>
    <dgm:cxn modelId="{CB2E7EF0-7B7E-4F66-9915-198D87E73B87}" type="presParOf" srcId="{050E4962-35FA-46A2-8C21-435EFE16E779}" destId="{51CA4EED-8E7C-4477-B1A6-4069A552CE68}" srcOrd="11" destOrd="0" presId="urn:microsoft.com/office/officeart/2005/8/layout/vList2"/>
    <dgm:cxn modelId="{DAB94F5A-2AC6-4043-AD4A-BA699C53A365}" type="presParOf" srcId="{050E4962-35FA-46A2-8C21-435EFE16E779}" destId="{F7AFA13D-6170-46E2-87D6-6CFC5B748A2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0B5EF-3025-4ADF-AF17-E752BEF0F18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32E7219-5B72-4106-AE75-0FCC20E045E3}">
      <dgm:prSet/>
      <dgm:spPr/>
      <dgm:t>
        <a:bodyPr/>
        <a:lstStyle/>
        <a:p>
          <a:r>
            <a:rPr lang="en-US"/>
            <a:t>1) If a participant has 3 lesions but only 1 qualifies by meeting the inclusion criteria, how do we answer question #4 which asks, “How many lesions are present?”</a:t>
          </a:r>
        </a:p>
      </dgm:t>
    </dgm:pt>
    <dgm:pt modelId="{C7926F86-BEA2-473C-8FB9-DB49C01C3F79}" type="parTrans" cxnId="{922A8FB3-285E-4890-86AE-DD4E2D60C2DE}">
      <dgm:prSet/>
      <dgm:spPr/>
      <dgm:t>
        <a:bodyPr/>
        <a:lstStyle/>
        <a:p>
          <a:endParaRPr lang="en-US"/>
        </a:p>
      </dgm:t>
    </dgm:pt>
    <dgm:pt modelId="{0CA6D880-4227-4786-9D9E-FF81256BD6D0}" type="sibTrans" cxnId="{922A8FB3-285E-4890-86AE-DD4E2D60C2DE}">
      <dgm:prSet/>
      <dgm:spPr/>
      <dgm:t>
        <a:bodyPr/>
        <a:lstStyle/>
        <a:p>
          <a:endParaRPr lang="en-US"/>
        </a:p>
      </dgm:t>
    </dgm:pt>
    <dgm:pt modelId="{CF591909-4E87-46A7-95EB-788374612224}">
      <dgm:prSet/>
      <dgm:spPr/>
      <dgm:t>
        <a:bodyPr/>
        <a:lstStyle/>
        <a:p>
          <a:r>
            <a:rPr lang="en-US" dirty="0"/>
            <a:t>Answer: “3” should be entered, however if any of the lesions are chronic (&gt;4 </a:t>
          </a:r>
          <a:r>
            <a:rPr lang="en-US" dirty="0" err="1"/>
            <a:t>wks</a:t>
          </a:r>
          <a:r>
            <a:rPr lang="en-US" dirty="0"/>
            <a:t>) then they should not be counted.</a:t>
          </a:r>
        </a:p>
      </dgm:t>
    </dgm:pt>
    <dgm:pt modelId="{A2540104-E148-40DD-99CD-3A9CFD0F25A7}" type="parTrans" cxnId="{6874B578-CF07-4B3D-B7C1-AA6DDAB952D1}">
      <dgm:prSet/>
      <dgm:spPr/>
      <dgm:t>
        <a:bodyPr/>
        <a:lstStyle/>
        <a:p>
          <a:endParaRPr lang="en-US"/>
        </a:p>
      </dgm:t>
    </dgm:pt>
    <dgm:pt modelId="{E72699AA-7214-4192-AEB9-B0AFD1F9E5FB}" type="sibTrans" cxnId="{6874B578-CF07-4B3D-B7C1-AA6DDAB952D1}">
      <dgm:prSet/>
      <dgm:spPr/>
      <dgm:t>
        <a:bodyPr/>
        <a:lstStyle/>
        <a:p>
          <a:endParaRPr lang="en-US"/>
        </a:p>
      </dgm:t>
    </dgm:pt>
    <dgm:pt modelId="{AE011687-8C5C-48EB-9C3F-DD660E5C3813}">
      <dgm:prSet/>
      <dgm:spPr/>
      <dgm:t>
        <a:bodyPr/>
        <a:lstStyle/>
        <a:p>
          <a:r>
            <a:rPr lang="en-US"/>
            <a:t>2) What is meant by “typical” in question #7 that asks, “Estimate the approximate diameter of a typical lesion.”</a:t>
          </a:r>
        </a:p>
      </dgm:t>
    </dgm:pt>
    <dgm:pt modelId="{A7C88558-BA6C-4FF7-8DB9-9AA7B0D3E534}" type="parTrans" cxnId="{3C01C309-DC0B-440E-B25C-9D7B0D313FA2}">
      <dgm:prSet/>
      <dgm:spPr/>
      <dgm:t>
        <a:bodyPr/>
        <a:lstStyle/>
        <a:p>
          <a:endParaRPr lang="en-US"/>
        </a:p>
      </dgm:t>
    </dgm:pt>
    <dgm:pt modelId="{82E0BB5B-3DEB-43BD-BF56-7C47A4F45038}" type="sibTrans" cxnId="{3C01C309-DC0B-440E-B25C-9D7B0D313FA2}">
      <dgm:prSet/>
      <dgm:spPr/>
      <dgm:t>
        <a:bodyPr/>
        <a:lstStyle/>
        <a:p>
          <a:endParaRPr lang="en-US"/>
        </a:p>
      </dgm:t>
    </dgm:pt>
    <dgm:pt modelId="{C3BAD3C9-10ED-44B2-B1FB-4EA1756D8DAA}">
      <dgm:prSet/>
      <dgm:spPr/>
      <dgm:t>
        <a:bodyPr/>
        <a:lstStyle/>
        <a:p>
          <a:r>
            <a:rPr lang="en-US" dirty="0"/>
            <a:t>Answer: “Typical” is included for cases where there are many lesions so the clinician should give the measurement of the most representative lesion of the stage of active infection.</a:t>
          </a:r>
        </a:p>
      </dgm:t>
    </dgm:pt>
    <dgm:pt modelId="{CD55244A-B436-442E-AAC1-348A425CC190}" type="parTrans" cxnId="{7B192143-5F33-43A8-ADCA-C6AA83F8C816}">
      <dgm:prSet/>
      <dgm:spPr/>
      <dgm:t>
        <a:bodyPr/>
        <a:lstStyle/>
        <a:p>
          <a:endParaRPr lang="en-US"/>
        </a:p>
      </dgm:t>
    </dgm:pt>
    <dgm:pt modelId="{1C31D0CA-76ED-446F-833C-139A7726AE94}" type="sibTrans" cxnId="{7B192143-5F33-43A8-ADCA-C6AA83F8C816}">
      <dgm:prSet/>
      <dgm:spPr/>
      <dgm:t>
        <a:bodyPr/>
        <a:lstStyle/>
        <a:p>
          <a:endParaRPr lang="en-US"/>
        </a:p>
      </dgm:t>
    </dgm:pt>
    <dgm:pt modelId="{13BAAC1C-BB67-4158-9EAF-14AE200DEDB7}">
      <dgm:prSet/>
      <dgm:spPr/>
      <dgm:t>
        <a:bodyPr/>
        <a:lstStyle/>
        <a:p>
          <a:r>
            <a:rPr lang="en-US"/>
            <a:t>3) How is “large” defined in question #36 which asks, “Have you or your child attended a large music festival or crowded social event in the last 1 month?”</a:t>
          </a:r>
        </a:p>
      </dgm:t>
    </dgm:pt>
    <dgm:pt modelId="{ED7B7242-4C90-4DEF-8F62-114131751BE7}" type="parTrans" cxnId="{E65BC53E-C582-4623-B989-D6FA6BF20A6E}">
      <dgm:prSet/>
      <dgm:spPr/>
      <dgm:t>
        <a:bodyPr/>
        <a:lstStyle/>
        <a:p>
          <a:endParaRPr lang="en-US"/>
        </a:p>
      </dgm:t>
    </dgm:pt>
    <dgm:pt modelId="{4A6B8CEF-EE46-4659-9F0F-DB8AB5BCE3FF}" type="sibTrans" cxnId="{E65BC53E-C582-4623-B989-D6FA6BF20A6E}">
      <dgm:prSet/>
      <dgm:spPr/>
      <dgm:t>
        <a:bodyPr/>
        <a:lstStyle/>
        <a:p>
          <a:endParaRPr lang="en-US"/>
        </a:p>
      </dgm:t>
    </dgm:pt>
    <dgm:pt modelId="{3383A06F-2102-46C1-8DC7-EA2A78A691E5}">
      <dgm:prSet/>
      <dgm:spPr/>
      <dgm:t>
        <a:bodyPr/>
        <a:lstStyle/>
        <a:p>
          <a:r>
            <a:rPr lang="en-US" dirty="0"/>
            <a:t>Answer: We do not want to quantify “large.” We want the participant to decide what they consider “large.” For example, a graduation may involve hugs with 30 contacts and a music festival with 10,000 	attendees may have no contact at all.</a:t>
          </a:r>
        </a:p>
      </dgm:t>
    </dgm:pt>
    <dgm:pt modelId="{A2A21D5A-3330-4D33-8123-8240AFC79C95}" type="parTrans" cxnId="{8A8DA6EF-68CE-4CDF-A386-94D4E829922A}">
      <dgm:prSet/>
      <dgm:spPr/>
      <dgm:t>
        <a:bodyPr/>
        <a:lstStyle/>
        <a:p>
          <a:endParaRPr lang="en-US"/>
        </a:p>
      </dgm:t>
    </dgm:pt>
    <dgm:pt modelId="{87B4E941-6378-4D03-BB9B-35EED9C726DB}" type="sibTrans" cxnId="{8A8DA6EF-68CE-4CDF-A386-94D4E829922A}">
      <dgm:prSet/>
      <dgm:spPr/>
      <dgm:t>
        <a:bodyPr/>
        <a:lstStyle/>
        <a:p>
          <a:endParaRPr lang="en-US"/>
        </a:p>
      </dgm:t>
    </dgm:pt>
    <dgm:pt modelId="{7900157D-59A8-425E-95DB-BCF21D7FDFF6}" type="pres">
      <dgm:prSet presAssocID="{0750B5EF-3025-4ADF-AF17-E752BEF0F189}" presName="Name0" presStyleCnt="0">
        <dgm:presLayoutVars>
          <dgm:dir/>
          <dgm:animLvl val="lvl"/>
          <dgm:resizeHandles val="exact"/>
        </dgm:presLayoutVars>
      </dgm:prSet>
      <dgm:spPr/>
    </dgm:pt>
    <dgm:pt modelId="{54A4E1F9-06EE-4C8E-88D3-50B20EEA54B9}" type="pres">
      <dgm:prSet presAssocID="{C32E7219-5B72-4106-AE75-0FCC20E045E3}" presName="linNode" presStyleCnt="0"/>
      <dgm:spPr/>
    </dgm:pt>
    <dgm:pt modelId="{8771B069-0C46-4FC1-99F5-7B9644C693A0}" type="pres">
      <dgm:prSet presAssocID="{C32E7219-5B72-4106-AE75-0FCC20E045E3}" presName="parentText" presStyleLbl="node1" presStyleIdx="0" presStyleCnt="3">
        <dgm:presLayoutVars>
          <dgm:chMax val="1"/>
          <dgm:bulletEnabled val="1"/>
        </dgm:presLayoutVars>
      </dgm:prSet>
      <dgm:spPr/>
    </dgm:pt>
    <dgm:pt modelId="{5EFB2B11-C1DB-4BE4-90B3-E3A0F5ABF26B}" type="pres">
      <dgm:prSet presAssocID="{C32E7219-5B72-4106-AE75-0FCC20E045E3}" presName="descendantText" presStyleLbl="alignAccFollowNode1" presStyleIdx="0" presStyleCnt="3">
        <dgm:presLayoutVars>
          <dgm:bulletEnabled val="1"/>
        </dgm:presLayoutVars>
      </dgm:prSet>
      <dgm:spPr/>
    </dgm:pt>
    <dgm:pt modelId="{716A8836-44E8-4901-A346-62BBDC23C065}" type="pres">
      <dgm:prSet presAssocID="{0CA6D880-4227-4786-9D9E-FF81256BD6D0}" presName="sp" presStyleCnt="0"/>
      <dgm:spPr/>
    </dgm:pt>
    <dgm:pt modelId="{757CBD4F-A7E2-4046-A80D-8D0283F279A1}" type="pres">
      <dgm:prSet presAssocID="{AE011687-8C5C-48EB-9C3F-DD660E5C3813}" presName="linNode" presStyleCnt="0"/>
      <dgm:spPr/>
    </dgm:pt>
    <dgm:pt modelId="{F38EA3C6-7419-43F4-8A80-DE57CED73BCC}" type="pres">
      <dgm:prSet presAssocID="{AE011687-8C5C-48EB-9C3F-DD660E5C3813}" presName="parentText" presStyleLbl="node1" presStyleIdx="1" presStyleCnt="3">
        <dgm:presLayoutVars>
          <dgm:chMax val="1"/>
          <dgm:bulletEnabled val="1"/>
        </dgm:presLayoutVars>
      </dgm:prSet>
      <dgm:spPr/>
    </dgm:pt>
    <dgm:pt modelId="{D1248413-317C-49C4-A20F-A75CE00FA3E3}" type="pres">
      <dgm:prSet presAssocID="{AE011687-8C5C-48EB-9C3F-DD660E5C3813}" presName="descendantText" presStyleLbl="alignAccFollowNode1" presStyleIdx="1" presStyleCnt="3">
        <dgm:presLayoutVars>
          <dgm:bulletEnabled val="1"/>
        </dgm:presLayoutVars>
      </dgm:prSet>
      <dgm:spPr/>
    </dgm:pt>
    <dgm:pt modelId="{772E127A-25F7-435C-B27B-DA914ABEB262}" type="pres">
      <dgm:prSet presAssocID="{82E0BB5B-3DEB-43BD-BF56-7C47A4F45038}" presName="sp" presStyleCnt="0"/>
      <dgm:spPr/>
    </dgm:pt>
    <dgm:pt modelId="{B7CD98AB-DF10-4613-B755-E67FA324EBB6}" type="pres">
      <dgm:prSet presAssocID="{13BAAC1C-BB67-4158-9EAF-14AE200DEDB7}" presName="linNode" presStyleCnt="0"/>
      <dgm:spPr/>
    </dgm:pt>
    <dgm:pt modelId="{51AE5A63-1B2C-4D79-8DBE-E5A736B5B3E9}" type="pres">
      <dgm:prSet presAssocID="{13BAAC1C-BB67-4158-9EAF-14AE200DEDB7}" presName="parentText" presStyleLbl="node1" presStyleIdx="2" presStyleCnt="3">
        <dgm:presLayoutVars>
          <dgm:chMax val="1"/>
          <dgm:bulletEnabled val="1"/>
        </dgm:presLayoutVars>
      </dgm:prSet>
      <dgm:spPr/>
    </dgm:pt>
    <dgm:pt modelId="{C3FD2796-A1F5-4D86-9ED9-D9835A8A2050}" type="pres">
      <dgm:prSet presAssocID="{13BAAC1C-BB67-4158-9EAF-14AE200DEDB7}" presName="descendantText" presStyleLbl="alignAccFollowNode1" presStyleIdx="2" presStyleCnt="3">
        <dgm:presLayoutVars>
          <dgm:bulletEnabled val="1"/>
        </dgm:presLayoutVars>
      </dgm:prSet>
      <dgm:spPr/>
    </dgm:pt>
  </dgm:ptLst>
  <dgm:cxnLst>
    <dgm:cxn modelId="{3C01C309-DC0B-440E-B25C-9D7B0D313FA2}" srcId="{0750B5EF-3025-4ADF-AF17-E752BEF0F189}" destId="{AE011687-8C5C-48EB-9C3F-DD660E5C3813}" srcOrd="1" destOrd="0" parTransId="{A7C88558-BA6C-4FF7-8DB9-9AA7B0D3E534}" sibTransId="{82E0BB5B-3DEB-43BD-BF56-7C47A4F45038}"/>
    <dgm:cxn modelId="{E65BC53E-C582-4623-B989-D6FA6BF20A6E}" srcId="{0750B5EF-3025-4ADF-AF17-E752BEF0F189}" destId="{13BAAC1C-BB67-4158-9EAF-14AE200DEDB7}" srcOrd="2" destOrd="0" parTransId="{ED7B7242-4C90-4DEF-8F62-114131751BE7}" sibTransId="{4A6B8CEF-EE46-4659-9F0F-DB8AB5BCE3FF}"/>
    <dgm:cxn modelId="{7B192143-5F33-43A8-ADCA-C6AA83F8C816}" srcId="{AE011687-8C5C-48EB-9C3F-DD660E5C3813}" destId="{C3BAD3C9-10ED-44B2-B1FB-4EA1756D8DAA}" srcOrd="0" destOrd="0" parTransId="{CD55244A-B436-442E-AAC1-348A425CC190}" sibTransId="{1C31D0CA-76ED-446F-833C-139A7726AE94}"/>
    <dgm:cxn modelId="{DCE7804B-884E-4E45-949F-F1ED070ECB15}" type="presOf" srcId="{13BAAC1C-BB67-4158-9EAF-14AE200DEDB7}" destId="{51AE5A63-1B2C-4D79-8DBE-E5A736B5B3E9}" srcOrd="0" destOrd="0" presId="urn:microsoft.com/office/officeart/2005/8/layout/vList5"/>
    <dgm:cxn modelId="{6874B578-CF07-4B3D-B7C1-AA6DDAB952D1}" srcId="{C32E7219-5B72-4106-AE75-0FCC20E045E3}" destId="{CF591909-4E87-46A7-95EB-788374612224}" srcOrd="0" destOrd="0" parTransId="{A2540104-E148-40DD-99CD-3A9CFD0F25A7}" sibTransId="{E72699AA-7214-4192-AEB9-B0AFD1F9E5FB}"/>
    <dgm:cxn modelId="{036A117A-D252-4B8C-9448-A5A2AE9DB883}" type="presOf" srcId="{AE011687-8C5C-48EB-9C3F-DD660E5C3813}" destId="{F38EA3C6-7419-43F4-8A80-DE57CED73BCC}" srcOrd="0" destOrd="0" presId="urn:microsoft.com/office/officeart/2005/8/layout/vList5"/>
    <dgm:cxn modelId="{594CBB8F-991D-46DF-82DA-98EB9E57ADFD}" type="presOf" srcId="{CF591909-4E87-46A7-95EB-788374612224}" destId="{5EFB2B11-C1DB-4BE4-90B3-E3A0F5ABF26B}" srcOrd="0" destOrd="0" presId="urn:microsoft.com/office/officeart/2005/8/layout/vList5"/>
    <dgm:cxn modelId="{BF03EE96-1E1C-47DD-8BE2-22AB6AB5910B}" type="presOf" srcId="{C32E7219-5B72-4106-AE75-0FCC20E045E3}" destId="{8771B069-0C46-4FC1-99F5-7B9644C693A0}" srcOrd="0" destOrd="0" presId="urn:microsoft.com/office/officeart/2005/8/layout/vList5"/>
    <dgm:cxn modelId="{922A8FB3-285E-4890-86AE-DD4E2D60C2DE}" srcId="{0750B5EF-3025-4ADF-AF17-E752BEF0F189}" destId="{C32E7219-5B72-4106-AE75-0FCC20E045E3}" srcOrd="0" destOrd="0" parTransId="{C7926F86-BEA2-473C-8FB9-DB49C01C3F79}" sibTransId="{0CA6D880-4227-4786-9D9E-FF81256BD6D0}"/>
    <dgm:cxn modelId="{7FB67AC4-F3B4-48F9-9392-18139A7D52EF}" type="presOf" srcId="{3383A06F-2102-46C1-8DC7-EA2A78A691E5}" destId="{C3FD2796-A1F5-4D86-9ED9-D9835A8A2050}" srcOrd="0" destOrd="0" presId="urn:microsoft.com/office/officeart/2005/8/layout/vList5"/>
    <dgm:cxn modelId="{5902BCC5-32A6-4E84-8B4E-31B6627338F1}" type="presOf" srcId="{0750B5EF-3025-4ADF-AF17-E752BEF0F189}" destId="{7900157D-59A8-425E-95DB-BCF21D7FDFF6}" srcOrd="0" destOrd="0" presId="urn:microsoft.com/office/officeart/2005/8/layout/vList5"/>
    <dgm:cxn modelId="{8A8DA6EF-68CE-4CDF-A386-94D4E829922A}" srcId="{13BAAC1C-BB67-4158-9EAF-14AE200DEDB7}" destId="{3383A06F-2102-46C1-8DC7-EA2A78A691E5}" srcOrd="0" destOrd="0" parTransId="{A2A21D5A-3330-4D33-8123-8240AFC79C95}" sibTransId="{87B4E941-6378-4D03-BB9B-35EED9C726DB}"/>
    <dgm:cxn modelId="{490EF8FD-59C2-4D75-B36D-73B30292661E}" type="presOf" srcId="{C3BAD3C9-10ED-44B2-B1FB-4EA1756D8DAA}" destId="{D1248413-317C-49C4-A20F-A75CE00FA3E3}" srcOrd="0" destOrd="0" presId="urn:microsoft.com/office/officeart/2005/8/layout/vList5"/>
    <dgm:cxn modelId="{F98D75AA-7C8C-4F3B-AE05-07470FD59789}" type="presParOf" srcId="{7900157D-59A8-425E-95DB-BCF21D7FDFF6}" destId="{54A4E1F9-06EE-4C8E-88D3-50B20EEA54B9}" srcOrd="0" destOrd="0" presId="urn:microsoft.com/office/officeart/2005/8/layout/vList5"/>
    <dgm:cxn modelId="{6D083C26-1E82-4918-B33C-9103EBB2CFD7}" type="presParOf" srcId="{54A4E1F9-06EE-4C8E-88D3-50B20EEA54B9}" destId="{8771B069-0C46-4FC1-99F5-7B9644C693A0}" srcOrd="0" destOrd="0" presId="urn:microsoft.com/office/officeart/2005/8/layout/vList5"/>
    <dgm:cxn modelId="{A3E59C8C-393B-4E47-9FF2-2E07D864785F}" type="presParOf" srcId="{54A4E1F9-06EE-4C8E-88D3-50B20EEA54B9}" destId="{5EFB2B11-C1DB-4BE4-90B3-E3A0F5ABF26B}" srcOrd="1" destOrd="0" presId="urn:microsoft.com/office/officeart/2005/8/layout/vList5"/>
    <dgm:cxn modelId="{361990C5-E9E6-46DB-8D49-135B03BE9F3B}" type="presParOf" srcId="{7900157D-59A8-425E-95DB-BCF21D7FDFF6}" destId="{716A8836-44E8-4901-A346-62BBDC23C065}" srcOrd="1" destOrd="0" presId="urn:microsoft.com/office/officeart/2005/8/layout/vList5"/>
    <dgm:cxn modelId="{CE529AEC-865C-436D-AEC2-D132AD5FDE54}" type="presParOf" srcId="{7900157D-59A8-425E-95DB-BCF21D7FDFF6}" destId="{757CBD4F-A7E2-4046-A80D-8D0283F279A1}" srcOrd="2" destOrd="0" presId="urn:microsoft.com/office/officeart/2005/8/layout/vList5"/>
    <dgm:cxn modelId="{C2A7928E-2959-45A2-AE45-9F8EEF5F80E9}" type="presParOf" srcId="{757CBD4F-A7E2-4046-A80D-8D0283F279A1}" destId="{F38EA3C6-7419-43F4-8A80-DE57CED73BCC}" srcOrd="0" destOrd="0" presId="urn:microsoft.com/office/officeart/2005/8/layout/vList5"/>
    <dgm:cxn modelId="{16CCB8A4-8EA8-42C1-AB8F-51CFF3D04AA7}" type="presParOf" srcId="{757CBD4F-A7E2-4046-A80D-8D0283F279A1}" destId="{D1248413-317C-49C4-A20F-A75CE00FA3E3}" srcOrd="1" destOrd="0" presId="urn:microsoft.com/office/officeart/2005/8/layout/vList5"/>
    <dgm:cxn modelId="{48310D8C-0CA1-4D46-A752-D0DF952724C9}" type="presParOf" srcId="{7900157D-59A8-425E-95DB-BCF21D7FDFF6}" destId="{772E127A-25F7-435C-B27B-DA914ABEB262}" srcOrd="3" destOrd="0" presId="urn:microsoft.com/office/officeart/2005/8/layout/vList5"/>
    <dgm:cxn modelId="{DB914A12-6051-40BF-938C-194F815DC45C}" type="presParOf" srcId="{7900157D-59A8-425E-95DB-BCF21D7FDFF6}" destId="{B7CD98AB-DF10-4613-B755-E67FA324EBB6}" srcOrd="4" destOrd="0" presId="urn:microsoft.com/office/officeart/2005/8/layout/vList5"/>
    <dgm:cxn modelId="{D68E0CD8-5AA3-428C-85BE-25ABDC76FC50}" type="presParOf" srcId="{B7CD98AB-DF10-4613-B755-E67FA324EBB6}" destId="{51AE5A63-1B2C-4D79-8DBE-E5A736B5B3E9}" srcOrd="0" destOrd="0" presId="urn:microsoft.com/office/officeart/2005/8/layout/vList5"/>
    <dgm:cxn modelId="{C3725209-697E-4BFF-8BA0-529484E3E40F}" type="presParOf" srcId="{B7CD98AB-DF10-4613-B755-E67FA324EBB6}" destId="{C3FD2796-A1F5-4D86-9ED9-D9835A8A20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B0B9BC-EA2D-485F-BD59-ACE3F2CFD87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761B1777-F03D-4FFA-90A3-EB9E0DC7C2F8}">
      <dgm:prSet custT="1"/>
      <dgm:spPr/>
      <dgm:t>
        <a:bodyPr/>
        <a:lstStyle/>
        <a:p>
          <a:r>
            <a:rPr lang="en-US" sz="1600"/>
            <a:t>4) What if I accidentally only collected 1 rash swab?</a:t>
          </a:r>
          <a:endParaRPr lang="en-US" sz="1600" dirty="0"/>
        </a:p>
      </dgm:t>
    </dgm:pt>
    <dgm:pt modelId="{3B789E54-17DE-4053-9DFF-22794D909C88}" type="parTrans" cxnId="{49B378A8-7F6A-4DD4-8211-8A29112EF6C6}">
      <dgm:prSet/>
      <dgm:spPr/>
      <dgm:t>
        <a:bodyPr/>
        <a:lstStyle/>
        <a:p>
          <a:endParaRPr lang="en-US"/>
        </a:p>
      </dgm:t>
    </dgm:pt>
    <dgm:pt modelId="{7F1C1E9F-3ACD-4914-9154-4528EE9DAC14}" type="sibTrans" cxnId="{49B378A8-7F6A-4DD4-8211-8A29112EF6C6}">
      <dgm:prSet/>
      <dgm:spPr/>
      <dgm:t>
        <a:bodyPr/>
        <a:lstStyle/>
        <a:p>
          <a:endParaRPr lang="en-US"/>
        </a:p>
      </dgm:t>
    </dgm:pt>
    <dgm:pt modelId="{883465B9-C2DF-4B33-87F3-B1FB770AA6ED}">
      <dgm:prSet/>
      <dgm:spPr/>
      <dgm:t>
        <a:bodyPr/>
        <a:lstStyle/>
        <a:p>
          <a:r>
            <a:rPr lang="en-US" dirty="0"/>
            <a:t>Answer: On the enrollment form where it says “Location B:______” leave this blank. In the comments  section at the bottom of the form write, “second rash swab not obtained.”</a:t>
          </a:r>
        </a:p>
      </dgm:t>
    </dgm:pt>
    <dgm:pt modelId="{E5FED1A5-468E-4F0D-ADA9-D6EDD8AE3BA6}" type="parTrans" cxnId="{2B21E303-B139-4DE2-923C-5A217256A3AE}">
      <dgm:prSet/>
      <dgm:spPr/>
      <dgm:t>
        <a:bodyPr/>
        <a:lstStyle/>
        <a:p>
          <a:endParaRPr lang="en-US"/>
        </a:p>
      </dgm:t>
    </dgm:pt>
    <dgm:pt modelId="{743B917C-4D20-495F-B205-40450739CA6B}" type="sibTrans" cxnId="{2B21E303-B139-4DE2-923C-5A217256A3AE}">
      <dgm:prSet/>
      <dgm:spPr/>
      <dgm:t>
        <a:bodyPr/>
        <a:lstStyle/>
        <a:p>
          <a:endParaRPr lang="en-US"/>
        </a:p>
      </dgm:t>
    </dgm:pt>
    <dgm:pt modelId="{B48309B3-4393-4296-A1D9-1E10A27CFADD}">
      <dgm:prSet custT="1"/>
      <dgm:spPr/>
      <dgm:t>
        <a:bodyPr/>
        <a:lstStyle/>
        <a:p>
          <a:r>
            <a:rPr lang="en-US" sz="1400"/>
            <a:t>5) What if the participant completed the enrollment survey on paper and answered “no” to question #5, and continued answering the rest of the questions even though the instructions say stop and not to continue if you answer “no” to question #5?</a:t>
          </a:r>
          <a:endParaRPr lang="en-US" sz="1400" dirty="0"/>
        </a:p>
      </dgm:t>
    </dgm:pt>
    <dgm:pt modelId="{735F1BC3-D09A-42FF-A66E-51426662D2A5}" type="parTrans" cxnId="{302016BB-D8AF-47FF-8D77-F7B5B066DD33}">
      <dgm:prSet/>
      <dgm:spPr/>
      <dgm:t>
        <a:bodyPr/>
        <a:lstStyle/>
        <a:p>
          <a:endParaRPr lang="en-US"/>
        </a:p>
      </dgm:t>
    </dgm:pt>
    <dgm:pt modelId="{2C3BD60E-3598-474C-81F6-1A4A3A7DED7C}" type="sibTrans" cxnId="{302016BB-D8AF-47FF-8D77-F7B5B066DD33}">
      <dgm:prSet/>
      <dgm:spPr/>
      <dgm:t>
        <a:bodyPr/>
        <a:lstStyle/>
        <a:p>
          <a:endParaRPr lang="en-US"/>
        </a:p>
      </dgm:t>
    </dgm:pt>
    <dgm:pt modelId="{21F2647F-6D19-4CC6-8FB8-E2C9E664F1E7}">
      <dgm:prSet/>
      <dgm:spPr/>
      <dgm:t>
        <a:bodyPr/>
        <a:lstStyle/>
        <a:p>
          <a:r>
            <a:rPr lang="en-US" dirty="0"/>
            <a:t>Answer: After participant completes the paper survey the site coordinator should review the answers outside the room to make sure it all makes sense. If not, clarify with participant before he is discharged or trying calling in the next few days.</a:t>
          </a:r>
        </a:p>
      </dgm:t>
    </dgm:pt>
    <dgm:pt modelId="{A4B69544-8F4E-42ED-9D0B-0D7EEAB9C7FD}" type="parTrans" cxnId="{19E27FD6-49BA-437D-A5CD-90EC0C624B82}">
      <dgm:prSet/>
      <dgm:spPr/>
      <dgm:t>
        <a:bodyPr/>
        <a:lstStyle/>
        <a:p>
          <a:endParaRPr lang="en-US"/>
        </a:p>
      </dgm:t>
    </dgm:pt>
    <dgm:pt modelId="{ADE9915E-196B-498D-A676-2E6E4FBC0C1E}" type="sibTrans" cxnId="{19E27FD6-49BA-437D-A5CD-90EC0C624B82}">
      <dgm:prSet/>
      <dgm:spPr/>
      <dgm:t>
        <a:bodyPr/>
        <a:lstStyle/>
        <a:p>
          <a:endParaRPr lang="en-US"/>
        </a:p>
      </dgm:t>
    </dgm:pt>
    <dgm:pt modelId="{9422193B-15E3-47FD-9564-E373D412D488}">
      <dgm:prSet/>
      <dgm:spPr/>
      <dgm:t>
        <a:bodyPr/>
        <a:lstStyle/>
        <a:p>
          <a:r>
            <a:rPr lang="en-US"/>
            <a:t>6) If participant is taking prescription Adderall then for question #3 on the enrollment survey does the participant select “used stimulants/uppers?”</a:t>
          </a:r>
        </a:p>
      </dgm:t>
    </dgm:pt>
    <dgm:pt modelId="{E5FA5BAA-FA6D-4C82-A3B3-001ACC6AC25B}" type="parTrans" cxnId="{124B2860-340B-41AF-95CB-8664312F0128}">
      <dgm:prSet/>
      <dgm:spPr/>
      <dgm:t>
        <a:bodyPr/>
        <a:lstStyle/>
        <a:p>
          <a:endParaRPr lang="en-US"/>
        </a:p>
      </dgm:t>
    </dgm:pt>
    <dgm:pt modelId="{D630A2D9-3CB2-4E47-8B20-1073D1DD57D8}" type="sibTrans" cxnId="{124B2860-340B-41AF-95CB-8664312F0128}">
      <dgm:prSet/>
      <dgm:spPr/>
      <dgm:t>
        <a:bodyPr/>
        <a:lstStyle/>
        <a:p>
          <a:endParaRPr lang="en-US"/>
        </a:p>
      </dgm:t>
    </dgm:pt>
    <dgm:pt modelId="{40878576-20FD-4124-B4B3-1B1C28C5386E}">
      <dgm:prSet/>
      <dgm:spPr/>
      <dgm:t>
        <a:bodyPr/>
        <a:lstStyle/>
        <a:p>
          <a:r>
            <a:rPr lang="en-US"/>
            <a:t>Answer: No, this question is referring to illicit use not prescribed medications.</a:t>
          </a:r>
        </a:p>
      </dgm:t>
    </dgm:pt>
    <dgm:pt modelId="{59B812EA-1557-487E-B07C-6BC389735256}" type="parTrans" cxnId="{845913AB-15A6-4C03-B580-A8F798157B83}">
      <dgm:prSet/>
      <dgm:spPr/>
      <dgm:t>
        <a:bodyPr/>
        <a:lstStyle/>
        <a:p>
          <a:endParaRPr lang="en-US"/>
        </a:p>
      </dgm:t>
    </dgm:pt>
    <dgm:pt modelId="{7256C4D3-5DCF-422A-89B0-5F90EFEDE4ED}" type="sibTrans" cxnId="{845913AB-15A6-4C03-B580-A8F798157B83}">
      <dgm:prSet/>
      <dgm:spPr/>
      <dgm:t>
        <a:bodyPr/>
        <a:lstStyle/>
        <a:p>
          <a:endParaRPr lang="en-US"/>
        </a:p>
      </dgm:t>
    </dgm:pt>
    <dgm:pt modelId="{617D2918-0705-45FA-BC89-3797962FB6F1}" type="pres">
      <dgm:prSet presAssocID="{F8B0B9BC-EA2D-485F-BD59-ACE3F2CFD87E}" presName="Name0" presStyleCnt="0">
        <dgm:presLayoutVars>
          <dgm:dir/>
          <dgm:animLvl val="lvl"/>
          <dgm:resizeHandles val="exact"/>
        </dgm:presLayoutVars>
      </dgm:prSet>
      <dgm:spPr/>
    </dgm:pt>
    <dgm:pt modelId="{9023A782-EB89-46B7-B405-14997B3C0B83}" type="pres">
      <dgm:prSet presAssocID="{761B1777-F03D-4FFA-90A3-EB9E0DC7C2F8}" presName="linNode" presStyleCnt="0"/>
      <dgm:spPr/>
    </dgm:pt>
    <dgm:pt modelId="{F6CCA773-3364-48E9-97F5-3379F63B478C}" type="pres">
      <dgm:prSet presAssocID="{761B1777-F03D-4FFA-90A3-EB9E0DC7C2F8}" presName="parentText" presStyleLbl="node1" presStyleIdx="0" presStyleCnt="3">
        <dgm:presLayoutVars>
          <dgm:chMax val="1"/>
          <dgm:bulletEnabled val="1"/>
        </dgm:presLayoutVars>
      </dgm:prSet>
      <dgm:spPr/>
    </dgm:pt>
    <dgm:pt modelId="{611F4345-E631-430A-9905-238798D55C4F}" type="pres">
      <dgm:prSet presAssocID="{761B1777-F03D-4FFA-90A3-EB9E0DC7C2F8}" presName="descendantText" presStyleLbl="alignAccFollowNode1" presStyleIdx="0" presStyleCnt="3">
        <dgm:presLayoutVars>
          <dgm:bulletEnabled val="1"/>
        </dgm:presLayoutVars>
      </dgm:prSet>
      <dgm:spPr/>
    </dgm:pt>
    <dgm:pt modelId="{12EB4A11-2646-43CC-BBF6-64624CC3E574}" type="pres">
      <dgm:prSet presAssocID="{7F1C1E9F-3ACD-4914-9154-4528EE9DAC14}" presName="sp" presStyleCnt="0"/>
      <dgm:spPr/>
    </dgm:pt>
    <dgm:pt modelId="{C84C8921-2614-4E98-A77D-40BF0D51C3CF}" type="pres">
      <dgm:prSet presAssocID="{B48309B3-4393-4296-A1D9-1E10A27CFADD}" presName="linNode" presStyleCnt="0"/>
      <dgm:spPr/>
    </dgm:pt>
    <dgm:pt modelId="{40A23B6B-FCCB-46FE-A70E-E331DBBF9524}" type="pres">
      <dgm:prSet presAssocID="{B48309B3-4393-4296-A1D9-1E10A27CFADD}" presName="parentText" presStyleLbl="node1" presStyleIdx="1" presStyleCnt="3">
        <dgm:presLayoutVars>
          <dgm:chMax val="1"/>
          <dgm:bulletEnabled val="1"/>
        </dgm:presLayoutVars>
      </dgm:prSet>
      <dgm:spPr/>
    </dgm:pt>
    <dgm:pt modelId="{D7610C5B-9F89-4CD7-92D0-75AF9D3BF9BE}" type="pres">
      <dgm:prSet presAssocID="{B48309B3-4393-4296-A1D9-1E10A27CFADD}" presName="descendantText" presStyleLbl="alignAccFollowNode1" presStyleIdx="1" presStyleCnt="3">
        <dgm:presLayoutVars>
          <dgm:bulletEnabled val="1"/>
        </dgm:presLayoutVars>
      </dgm:prSet>
      <dgm:spPr/>
    </dgm:pt>
    <dgm:pt modelId="{9BCDFA34-B73D-4EEE-86BF-1247FD040290}" type="pres">
      <dgm:prSet presAssocID="{2C3BD60E-3598-474C-81F6-1A4A3A7DED7C}" presName="sp" presStyleCnt="0"/>
      <dgm:spPr/>
    </dgm:pt>
    <dgm:pt modelId="{04748689-FD74-4354-861D-057EE7A2254E}" type="pres">
      <dgm:prSet presAssocID="{9422193B-15E3-47FD-9564-E373D412D488}" presName="linNode" presStyleCnt="0"/>
      <dgm:spPr/>
    </dgm:pt>
    <dgm:pt modelId="{646628F9-F8DE-47DB-A583-E4DB66C91870}" type="pres">
      <dgm:prSet presAssocID="{9422193B-15E3-47FD-9564-E373D412D488}" presName="parentText" presStyleLbl="node1" presStyleIdx="2" presStyleCnt="3">
        <dgm:presLayoutVars>
          <dgm:chMax val="1"/>
          <dgm:bulletEnabled val="1"/>
        </dgm:presLayoutVars>
      </dgm:prSet>
      <dgm:spPr/>
    </dgm:pt>
    <dgm:pt modelId="{36199C30-C4B6-47DF-925F-EAD762BB8C88}" type="pres">
      <dgm:prSet presAssocID="{9422193B-15E3-47FD-9564-E373D412D488}" presName="descendantText" presStyleLbl="alignAccFollowNode1" presStyleIdx="2" presStyleCnt="3">
        <dgm:presLayoutVars>
          <dgm:bulletEnabled val="1"/>
        </dgm:presLayoutVars>
      </dgm:prSet>
      <dgm:spPr/>
    </dgm:pt>
  </dgm:ptLst>
  <dgm:cxnLst>
    <dgm:cxn modelId="{2B21E303-B139-4DE2-923C-5A217256A3AE}" srcId="{761B1777-F03D-4FFA-90A3-EB9E0DC7C2F8}" destId="{883465B9-C2DF-4B33-87F3-B1FB770AA6ED}" srcOrd="0" destOrd="0" parTransId="{E5FED1A5-468E-4F0D-ADA9-D6EDD8AE3BA6}" sibTransId="{743B917C-4D20-495F-B205-40450739CA6B}"/>
    <dgm:cxn modelId="{64BA4F0E-E81C-4886-A95A-B10EFA72A1B7}" type="presOf" srcId="{9422193B-15E3-47FD-9564-E373D412D488}" destId="{646628F9-F8DE-47DB-A583-E4DB66C91870}" srcOrd="0" destOrd="0" presId="urn:microsoft.com/office/officeart/2005/8/layout/vList5"/>
    <dgm:cxn modelId="{4769AF21-C34F-444C-9D26-7F6306950D3B}" type="presOf" srcId="{40878576-20FD-4124-B4B3-1B1C28C5386E}" destId="{36199C30-C4B6-47DF-925F-EAD762BB8C88}" srcOrd="0" destOrd="0" presId="urn:microsoft.com/office/officeart/2005/8/layout/vList5"/>
    <dgm:cxn modelId="{A8487433-4217-432D-9910-F7043A34F125}" type="presOf" srcId="{B48309B3-4393-4296-A1D9-1E10A27CFADD}" destId="{40A23B6B-FCCB-46FE-A70E-E331DBBF9524}" srcOrd="0" destOrd="0" presId="urn:microsoft.com/office/officeart/2005/8/layout/vList5"/>
    <dgm:cxn modelId="{124B2860-340B-41AF-95CB-8664312F0128}" srcId="{F8B0B9BC-EA2D-485F-BD59-ACE3F2CFD87E}" destId="{9422193B-15E3-47FD-9564-E373D412D488}" srcOrd="2" destOrd="0" parTransId="{E5FA5BAA-FA6D-4C82-A3B3-001ACC6AC25B}" sibTransId="{D630A2D9-3CB2-4E47-8B20-1073D1DD57D8}"/>
    <dgm:cxn modelId="{BF9A0375-C741-4123-A0CA-4DB6A603D214}" type="presOf" srcId="{883465B9-C2DF-4B33-87F3-B1FB770AA6ED}" destId="{611F4345-E631-430A-9905-238798D55C4F}" srcOrd="0" destOrd="0" presId="urn:microsoft.com/office/officeart/2005/8/layout/vList5"/>
    <dgm:cxn modelId="{3A5E48A1-55B7-4478-8E08-9FEA708EA571}" type="presOf" srcId="{F8B0B9BC-EA2D-485F-BD59-ACE3F2CFD87E}" destId="{617D2918-0705-45FA-BC89-3797962FB6F1}" srcOrd="0" destOrd="0" presId="urn:microsoft.com/office/officeart/2005/8/layout/vList5"/>
    <dgm:cxn modelId="{49B378A8-7F6A-4DD4-8211-8A29112EF6C6}" srcId="{F8B0B9BC-EA2D-485F-BD59-ACE3F2CFD87E}" destId="{761B1777-F03D-4FFA-90A3-EB9E0DC7C2F8}" srcOrd="0" destOrd="0" parTransId="{3B789E54-17DE-4053-9DFF-22794D909C88}" sibTransId="{7F1C1E9F-3ACD-4914-9154-4528EE9DAC14}"/>
    <dgm:cxn modelId="{845913AB-15A6-4C03-B580-A8F798157B83}" srcId="{9422193B-15E3-47FD-9564-E373D412D488}" destId="{40878576-20FD-4124-B4B3-1B1C28C5386E}" srcOrd="0" destOrd="0" parTransId="{59B812EA-1557-487E-B07C-6BC389735256}" sibTransId="{7256C4D3-5DCF-422A-89B0-5F90EFEDE4ED}"/>
    <dgm:cxn modelId="{302016BB-D8AF-47FF-8D77-F7B5B066DD33}" srcId="{F8B0B9BC-EA2D-485F-BD59-ACE3F2CFD87E}" destId="{B48309B3-4393-4296-A1D9-1E10A27CFADD}" srcOrd="1" destOrd="0" parTransId="{735F1BC3-D09A-42FF-A66E-51426662D2A5}" sibTransId="{2C3BD60E-3598-474C-81F6-1A4A3A7DED7C}"/>
    <dgm:cxn modelId="{6CA200C7-48BB-41ED-AD32-7B599F4CC543}" type="presOf" srcId="{761B1777-F03D-4FFA-90A3-EB9E0DC7C2F8}" destId="{F6CCA773-3364-48E9-97F5-3379F63B478C}" srcOrd="0" destOrd="0" presId="urn:microsoft.com/office/officeart/2005/8/layout/vList5"/>
    <dgm:cxn modelId="{19E27FD6-49BA-437D-A5CD-90EC0C624B82}" srcId="{B48309B3-4393-4296-A1D9-1E10A27CFADD}" destId="{21F2647F-6D19-4CC6-8FB8-E2C9E664F1E7}" srcOrd="0" destOrd="0" parTransId="{A4B69544-8F4E-42ED-9D0B-0D7EEAB9C7FD}" sibTransId="{ADE9915E-196B-498D-A676-2E6E4FBC0C1E}"/>
    <dgm:cxn modelId="{CF956DFC-0F42-4E5D-9751-38565B92C851}" type="presOf" srcId="{21F2647F-6D19-4CC6-8FB8-E2C9E664F1E7}" destId="{D7610C5B-9F89-4CD7-92D0-75AF9D3BF9BE}" srcOrd="0" destOrd="0" presId="urn:microsoft.com/office/officeart/2005/8/layout/vList5"/>
    <dgm:cxn modelId="{402CAFB6-5AF7-4B6C-BBF1-5C2B4AF3C609}" type="presParOf" srcId="{617D2918-0705-45FA-BC89-3797962FB6F1}" destId="{9023A782-EB89-46B7-B405-14997B3C0B83}" srcOrd="0" destOrd="0" presId="urn:microsoft.com/office/officeart/2005/8/layout/vList5"/>
    <dgm:cxn modelId="{5D1848DE-B89C-47AF-9C36-CDFA79963278}" type="presParOf" srcId="{9023A782-EB89-46B7-B405-14997B3C0B83}" destId="{F6CCA773-3364-48E9-97F5-3379F63B478C}" srcOrd="0" destOrd="0" presId="urn:microsoft.com/office/officeart/2005/8/layout/vList5"/>
    <dgm:cxn modelId="{78BFFE37-43F0-4EDF-AEF3-A1529B78739E}" type="presParOf" srcId="{9023A782-EB89-46B7-B405-14997B3C0B83}" destId="{611F4345-E631-430A-9905-238798D55C4F}" srcOrd="1" destOrd="0" presId="urn:microsoft.com/office/officeart/2005/8/layout/vList5"/>
    <dgm:cxn modelId="{0056A609-67D3-48BB-88DF-EC961D4CF1C3}" type="presParOf" srcId="{617D2918-0705-45FA-BC89-3797962FB6F1}" destId="{12EB4A11-2646-43CC-BBF6-64624CC3E574}" srcOrd="1" destOrd="0" presId="urn:microsoft.com/office/officeart/2005/8/layout/vList5"/>
    <dgm:cxn modelId="{762D6FD5-5AAC-4CE3-813C-0C39212360B1}" type="presParOf" srcId="{617D2918-0705-45FA-BC89-3797962FB6F1}" destId="{C84C8921-2614-4E98-A77D-40BF0D51C3CF}" srcOrd="2" destOrd="0" presId="urn:microsoft.com/office/officeart/2005/8/layout/vList5"/>
    <dgm:cxn modelId="{9E3E0452-AB1D-4EB9-891C-FDC5016DE856}" type="presParOf" srcId="{C84C8921-2614-4E98-A77D-40BF0D51C3CF}" destId="{40A23B6B-FCCB-46FE-A70E-E331DBBF9524}" srcOrd="0" destOrd="0" presId="urn:microsoft.com/office/officeart/2005/8/layout/vList5"/>
    <dgm:cxn modelId="{1FE8C04D-BF56-4543-951F-8633062AF348}" type="presParOf" srcId="{C84C8921-2614-4E98-A77D-40BF0D51C3CF}" destId="{D7610C5B-9F89-4CD7-92D0-75AF9D3BF9BE}" srcOrd="1" destOrd="0" presId="urn:microsoft.com/office/officeart/2005/8/layout/vList5"/>
    <dgm:cxn modelId="{B0C371E7-E2A5-4439-8EB6-A0E2361374D5}" type="presParOf" srcId="{617D2918-0705-45FA-BC89-3797962FB6F1}" destId="{9BCDFA34-B73D-4EEE-86BF-1247FD040290}" srcOrd="3" destOrd="0" presId="urn:microsoft.com/office/officeart/2005/8/layout/vList5"/>
    <dgm:cxn modelId="{50217A90-6B3A-4002-B701-CC1B5A4C95B0}" type="presParOf" srcId="{617D2918-0705-45FA-BC89-3797962FB6F1}" destId="{04748689-FD74-4354-861D-057EE7A2254E}" srcOrd="4" destOrd="0" presId="urn:microsoft.com/office/officeart/2005/8/layout/vList5"/>
    <dgm:cxn modelId="{32D95F7A-6E9D-4CA1-81A9-A84E6376FA16}" type="presParOf" srcId="{04748689-FD74-4354-861D-057EE7A2254E}" destId="{646628F9-F8DE-47DB-A583-E4DB66C91870}" srcOrd="0" destOrd="0" presId="urn:microsoft.com/office/officeart/2005/8/layout/vList5"/>
    <dgm:cxn modelId="{4BC2C3A5-CD28-4C2A-9ABD-BC33A50DED9B}" type="presParOf" srcId="{04748689-FD74-4354-861D-057EE7A2254E}" destId="{36199C30-C4B6-47DF-925F-EAD762BB8C8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E6D9A8-4CEF-488B-9454-76FE480790F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B2E83F7-72CC-40F3-92FD-EF6F400948B2}">
      <dgm:prSet/>
      <dgm:spPr/>
      <dgm:t>
        <a:bodyPr/>
        <a:lstStyle/>
        <a:p>
          <a:r>
            <a:rPr lang="en-US" dirty="0"/>
            <a:t>Data entry – if entering an outlier, include a note in comments at the end</a:t>
          </a:r>
        </a:p>
      </dgm:t>
    </dgm:pt>
    <dgm:pt modelId="{39C1466D-00C8-4B53-BC98-17C0940826D3}" type="parTrans" cxnId="{F449AA41-20D7-44CE-BF90-E3A094BA341B}">
      <dgm:prSet/>
      <dgm:spPr/>
      <dgm:t>
        <a:bodyPr/>
        <a:lstStyle/>
        <a:p>
          <a:endParaRPr lang="en-US"/>
        </a:p>
      </dgm:t>
    </dgm:pt>
    <dgm:pt modelId="{5AB5B82F-9D0F-402D-AFF4-347D2C2B72A1}" type="sibTrans" cxnId="{F449AA41-20D7-44CE-BF90-E3A094BA341B}">
      <dgm:prSet/>
      <dgm:spPr/>
      <dgm:t>
        <a:bodyPr/>
        <a:lstStyle/>
        <a:p>
          <a:endParaRPr lang="en-US"/>
        </a:p>
      </dgm:t>
    </dgm:pt>
    <dgm:pt modelId="{A1499003-4672-49FD-9780-80F3C47F83C9}">
      <dgm:prSet/>
      <dgm:spPr/>
      <dgm:t>
        <a:bodyPr/>
        <a:lstStyle/>
        <a:p>
          <a:r>
            <a:rPr lang="en-US" dirty="0"/>
            <a:t>45 day Follow-up survey (to email or text) not yet ready but coming soon!</a:t>
          </a:r>
        </a:p>
      </dgm:t>
    </dgm:pt>
    <dgm:pt modelId="{FFB6C0E3-DB15-449A-AA01-2D23B7C36A4F}" type="parTrans" cxnId="{C08AABFB-06A8-42BB-B1EE-42F15DCA2617}">
      <dgm:prSet/>
      <dgm:spPr/>
      <dgm:t>
        <a:bodyPr/>
        <a:lstStyle/>
        <a:p>
          <a:endParaRPr lang="en-US"/>
        </a:p>
      </dgm:t>
    </dgm:pt>
    <dgm:pt modelId="{B099B90B-67CC-4097-B7ED-B71BD0360B10}" type="sibTrans" cxnId="{C08AABFB-06A8-42BB-B1EE-42F15DCA2617}">
      <dgm:prSet/>
      <dgm:spPr/>
      <dgm:t>
        <a:bodyPr/>
        <a:lstStyle/>
        <a:p>
          <a:endParaRPr lang="en-US"/>
        </a:p>
      </dgm:t>
    </dgm:pt>
    <dgm:pt modelId="{2F20ACFA-8E46-4082-BC8F-D73B514DE9F9}">
      <dgm:prSet/>
      <dgm:spPr/>
      <dgm:t>
        <a:bodyPr/>
        <a:lstStyle/>
        <a:p>
          <a:r>
            <a:rPr lang="en-US" dirty="0"/>
            <a:t>Telephone follow-up form revised (simplified language) – English and Spanish versions</a:t>
          </a:r>
        </a:p>
      </dgm:t>
    </dgm:pt>
    <dgm:pt modelId="{39BE88B2-F913-4864-8562-B3833A3499A9}" type="parTrans" cxnId="{F33DB0F2-02CA-4C0B-8C73-D3CFE9D90D63}">
      <dgm:prSet/>
      <dgm:spPr/>
      <dgm:t>
        <a:bodyPr/>
        <a:lstStyle/>
        <a:p>
          <a:endParaRPr lang="en-US"/>
        </a:p>
      </dgm:t>
    </dgm:pt>
    <dgm:pt modelId="{96830D14-47B1-411D-8953-CF1894076829}" type="sibTrans" cxnId="{F33DB0F2-02CA-4C0B-8C73-D3CFE9D90D63}">
      <dgm:prSet/>
      <dgm:spPr/>
      <dgm:t>
        <a:bodyPr/>
        <a:lstStyle/>
        <a:p>
          <a:endParaRPr lang="en-US"/>
        </a:p>
      </dgm:t>
    </dgm:pt>
    <dgm:pt modelId="{23B59447-221C-4719-84A8-CE3C8FA9A5ED}" type="pres">
      <dgm:prSet presAssocID="{A1E6D9A8-4CEF-488B-9454-76FE480790F5}" presName="vert0" presStyleCnt="0">
        <dgm:presLayoutVars>
          <dgm:dir/>
          <dgm:animOne val="branch"/>
          <dgm:animLvl val="lvl"/>
        </dgm:presLayoutVars>
      </dgm:prSet>
      <dgm:spPr/>
    </dgm:pt>
    <dgm:pt modelId="{2296B32A-B063-4C0D-A628-B3094DCB4362}" type="pres">
      <dgm:prSet presAssocID="{2F20ACFA-8E46-4082-BC8F-D73B514DE9F9}" presName="thickLine" presStyleLbl="alignNode1" presStyleIdx="0" presStyleCnt="3"/>
      <dgm:spPr/>
    </dgm:pt>
    <dgm:pt modelId="{F8EB65CC-E00C-42B2-9279-7A073399379E}" type="pres">
      <dgm:prSet presAssocID="{2F20ACFA-8E46-4082-BC8F-D73B514DE9F9}" presName="horz1" presStyleCnt="0"/>
      <dgm:spPr/>
    </dgm:pt>
    <dgm:pt modelId="{8382BA9B-1E81-4A32-B915-5B1DCC89922A}" type="pres">
      <dgm:prSet presAssocID="{2F20ACFA-8E46-4082-BC8F-D73B514DE9F9}" presName="tx1" presStyleLbl="revTx" presStyleIdx="0" presStyleCnt="3"/>
      <dgm:spPr/>
    </dgm:pt>
    <dgm:pt modelId="{7CDF5757-BED1-49BF-8268-A10691EE767D}" type="pres">
      <dgm:prSet presAssocID="{2F20ACFA-8E46-4082-BC8F-D73B514DE9F9}" presName="vert1" presStyleCnt="0"/>
      <dgm:spPr/>
    </dgm:pt>
    <dgm:pt modelId="{74A00EA7-D102-4C05-93B6-0C816459129C}" type="pres">
      <dgm:prSet presAssocID="{A1499003-4672-49FD-9780-80F3C47F83C9}" presName="thickLine" presStyleLbl="alignNode1" presStyleIdx="1" presStyleCnt="3"/>
      <dgm:spPr/>
    </dgm:pt>
    <dgm:pt modelId="{D382F464-CEDB-4577-A82E-D9096652B661}" type="pres">
      <dgm:prSet presAssocID="{A1499003-4672-49FD-9780-80F3C47F83C9}" presName="horz1" presStyleCnt="0"/>
      <dgm:spPr/>
    </dgm:pt>
    <dgm:pt modelId="{03BD9AB5-DC5B-4CE9-BBC8-B4FECD10D6CC}" type="pres">
      <dgm:prSet presAssocID="{A1499003-4672-49FD-9780-80F3C47F83C9}" presName="tx1" presStyleLbl="revTx" presStyleIdx="1" presStyleCnt="3"/>
      <dgm:spPr/>
    </dgm:pt>
    <dgm:pt modelId="{EB37DD1C-2FDD-4B11-8BF3-933EE9B56D82}" type="pres">
      <dgm:prSet presAssocID="{A1499003-4672-49FD-9780-80F3C47F83C9}" presName="vert1" presStyleCnt="0"/>
      <dgm:spPr/>
    </dgm:pt>
    <dgm:pt modelId="{5E07F25D-D663-48A5-A3D5-246E589C9EC8}" type="pres">
      <dgm:prSet presAssocID="{0B2E83F7-72CC-40F3-92FD-EF6F400948B2}" presName="thickLine" presStyleLbl="alignNode1" presStyleIdx="2" presStyleCnt="3"/>
      <dgm:spPr/>
    </dgm:pt>
    <dgm:pt modelId="{BFAD1CFD-0A5B-4F7C-9EC6-4958C63B750A}" type="pres">
      <dgm:prSet presAssocID="{0B2E83F7-72CC-40F3-92FD-EF6F400948B2}" presName="horz1" presStyleCnt="0"/>
      <dgm:spPr/>
    </dgm:pt>
    <dgm:pt modelId="{6AF08270-8DE2-44C5-B884-8AC175D4C692}" type="pres">
      <dgm:prSet presAssocID="{0B2E83F7-72CC-40F3-92FD-EF6F400948B2}" presName="tx1" presStyleLbl="revTx" presStyleIdx="2" presStyleCnt="3"/>
      <dgm:spPr/>
    </dgm:pt>
    <dgm:pt modelId="{221B34CA-A813-47A2-AF91-01B7A3860D2C}" type="pres">
      <dgm:prSet presAssocID="{0B2E83F7-72CC-40F3-92FD-EF6F400948B2}" presName="vert1" presStyleCnt="0"/>
      <dgm:spPr/>
    </dgm:pt>
  </dgm:ptLst>
  <dgm:cxnLst>
    <dgm:cxn modelId="{F449AA41-20D7-44CE-BF90-E3A094BA341B}" srcId="{A1E6D9A8-4CEF-488B-9454-76FE480790F5}" destId="{0B2E83F7-72CC-40F3-92FD-EF6F400948B2}" srcOrd="2" destOrd="0" parTransId="{39C1466D-00C8-4B53-BC98-17C0940826D3}" sibTransId="{5AB5B82F-9D0F-402D-AFF4-347D2C2B72A1}"/>
    <dgm:cxn modelId="{A7D0BC55-0ADA-46BA-A2B7-B981D32A37AF}" type="presOf" srcId="{A1E6D9A8-4CEF-488B-9454-76FE480790F5}" destId="{23B59447-221C-4719-84A8-CE3C8FA9A5ED}" srcOrd="0" destOrd="0" presId="urn:microsoft.com/office/officeart/2008/layout/LinedList"/>
    <dgm:cxn modelId="{24F81FCB-6F35-41C3-B786-3E1FEF1DEDB7}" type="presOf" srcId="{2F20ACFA-8E46-4082-BC8F-D73B514DE9F9}" destId="{8382BA9B-1E81-4A32-B915-5B1DCC89922A}" srcOrd="0" destOrd="0" presId="urn:microsoft.com/office/officeart/2008/layout/LinedList"/>
    <dgm:cxn modelId="{A2F77EEE-3E33-4D73-96F1-0C1F6800D9FC}" type="presOf" srcId="{0B2E83F7-72CC-40F3-92FD-EF6F400948B2}" destId="{6AF08270-8DE2-44C5-B884-8AC175D4C692}" srcOrd="0" destOrd="0" presId="urn:microsoft.com/office/officeart/2008/layout/LinedList"/>
    <dgm:cxn modelId="{F33DB0F2-02CA-4C0B-8C73-D3CFE9D90D63}" srcId="{A1E6D9A8-4CEF-488B-9454-76FE480790F5}" destId="{2F20ACFA-8E46-4082-BC8F-D73B514DE9F9}" srcOrd="0" destOrd="0" parTransId="{39BE88B2-F913-4864-8562-B3833A3499A9}" sibTransId="{96830D14-47B1-411D-8953-CF1894076829}"/>
    <dgm:cxn modelId="{B9A77DF3-82A6-4882-98D9-5CBAE03BC247}" type="presOf" srcId="{A1499003-4672-49FD-9780-80F3C47F83C9}" destId="{03BD9AB5-DC5B-4CE9-BBC8-B4FECD10D6CC}" srcOrd="0" destOrd="0" presId="urn:microsoft.com/office/officeart/2008/layout/LinedList"/>
    <dgm:cxn modelId="{C08AABFB-06A8-42BB-B1EE-42F15DCA2617}" srcId="{A1E6D9A8-4CEF-488B-9454-76FE480790F5}" destId="{A1499003-4672-49FD-9780-80F3C47F83C9}" srcOrd="1" destOrd="0" parTransId="{FFB6C0E3-DB15-449A-AA01-2D23B7C36A4F}" sibTransId="{B099B90B-67CC-4097-B7ED-B71BD0360B10}"/>
    <dgm:cxn modelId="{8E18DC3F-7B39-4FEC-AC0A-E61D1CB50D76}" type="presParOf" srcId="{23B59447-221C-4719-84A8-CE3C8FA9A5ED}" destId="{2296B32A-B063-4C0D-A628-B3094DCB4362}" srcOrd="0" destOrd="0" presId="urn:microsoft.com/office/officeart/2008/layout/LinedList"/>
    <dgm:cxn modelId="{D84791E9-3848-4A9F-A193-1CADE8F0ED7E}" type="presParOf" srcId="{23B59447-221C-4719-84A8-CE3C8FA9A5ED}" destId="{F8EB65CC-E00C-42B2-9279-7A073399379E}" srcOrd="1" destOrd="0" presId="urn:microsoft.com/office/officeart/2008/layout/LinedList"/>
    <dgm:cxn modelId="{AE9309A3-BF93-4CE4-BC4C-C5E8387D8043}" type="presParOf" srcId="{F8EB65CC-E00C-42B2-9279-7A073399379E}" destId="{8382BA9B-1E81-4A32-B915-5B1DCC89922A}" srcOrd="0" destOrd="0" presId="urn:microsoft.com/office/officeart/2008/layout/LinedList"/>
    <dgm:cxn modelId="{3F84CCBA-323F-4002-8465-FB1C60B5E19C}" type="presParOf" srcId="{F8EB65CC-E00C-42B2-9279-7A073399379E}" destId="{7CDF5757-BED1-49BF-8268-A10691EE767D}" srcOrd="1" destOrd="0" presId="urn:microsoft.com/office/officeart/2008/layout/LinedList"/>
    <dgm:cxn modelId="{F5B4A8F5-314B-49B8-AD14-741FEAFA9738}" type="presParOf" srcId="{23B59447-221C-4719-84A8-CE3C8FA9A5ED}" destId="{74A00EA7-D102-4C05-93B6-0C816459129C}" srcOrd="2" destOrd="0" presId="urn:microsoft.com/office/officeart/2008/layout/LinedList"/>
    <dgm:cxn modelId="{F1F84D04-3D53-40F0-A830-F2FA67D5E273}" type="presParOf" srcId="{23B59447-221C-4719-84A8-CE3C8FA9A5ED}" destId="{D382F464-CEDB-4577-A82E-D9096652B661}" srcOrd="3" destOrd="0" presId="urn:microsoft.com/office/officeart/2008/layout/LinedList"/>
    <dgm:cxn modelId="{A1729385-E832-4BBF-A399-5139C896BE30}" type="presParOf" srcId="{D382F464-CEDB-4577-A82E-D9096652B661}" destId="{03BD9AB5-DC5B-4CE9-BBC8-B4FECD10D6CC}" srcOrd="0" destOrd="0" presId="urn:microsoft.com/office/officeart/2008/layout/LinedList"/>
    <dgm:cxn modelId="{ABE02BFE-1C85-47C5-B798-116BF7829547}" type="presParOf" srcId="{D382F464-CEDB-4577-A82E-D9096652B661}" destId="{EB37DD1C-2FDD-4B11-8BF3-933EE9B56D82}" srcOrd="1" destOrd="0" presId="urn:microsoft.com/office/officeart/2008/layout/LinedList"/>
    <dgm:cxn modelId="{DDD3D046-D3EA-410A-93A9-A47F91FC1F1E}" type="presParOf" srcId="{23B59447-221C-4719-84A8-CE3C8FA9A5ED}" destId="{5E07F25D-D663-48A5-A3D5-246E589C9EC8}" srcOrd="4" destOrd="0" presId="urn:microsoft.com/office/officeart/2008/layout/LinedList"/>
    <dgm:cxn modelId="{DFB5024D-3CA4-416F-B7D4-F88FE7574CA1}" type="presParOf" srcId="{23B59447-221C-4719-84A8-CE3C8FA9A5ED}" destId="{BFAD1CFD-0A5B-4F7C-9EC6-4958C63B750A}" srcOrd="5" destOrd="0" presId="urn:microsoft.com/office/officeart/2008/layout/LinedList"/>
    <dgm:cxn modelId="{C0CB287E-4400-4D53-B200-199941057F19}" type="presParOf" srcId="{BFAD1CFD-0A5B-4F7C-9EC6-4958C63B750A}" destId="{6AF08270-8DE2-44C5-B884-8AC175D4C692}" srcOrd="0" destOrd="0" presId="urn:microsoft.com/office/officeart/2008/layout/LinedList"/>
    <dgm:cxn modelId="{8B530630-DA34-4FF5-A6AA-EC835C318DF2}" type="presParOf" srcId="{BFAD1CFD-0A5B-4F7C-9EC6-4958C63B750A}" destId="{221B34CA-A813-47A2-AF91-01B7A3860D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060D4C-F6ED-4EF3-97C4-B7576B6C037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42A9DAF-37E4-4954-896F-715753D0E171}">
      <dgm:prSet/>
      <dgm:spPr/>
      <dgm:t>
        <a:bodyPr/>
        <a:lstStyle/>
        <a:p>
          <a:r>
            <a:rPr lang="en-US"/>
            <a:t>DO-NUT forget to call site team!</a:t>
          </a:r>
        </a:p>
      </dgm:t>
    </dgm:pt>
    <dgm:pt modelId="{4DC06286-C602-4D03-9AAF-2D7034ABC091}" type="parTrans" cxnId="{A182412A-D6CC-4CA2-A08E-EE97C3AB6F2D}">
      <dgm:prSet/>
      <dgm:spPr/>
      <dgm:t>
        <a:bodyPr/>
        <a:lstStyle/>
        <a:p>
          <a:endParaRPr lang="en-US"/>
        </a:p>
      </dgm:t>
    </dgm:pt>
    <dgm:pt modelId="{5E2AF663-41B1-43E9-AC4E-A68B4C1438E9}" type="sibTrans" cxnId="{A182412A-D6CC-4CA2-A08E-EE97C3AB6F2D}">
      <dgm:prSet/>
      <dgm:spPr/>
      <dgm:t>
        <a:bodyPr/>
        <a:lstStyle/>
        <a:p>
          <a:endParaRPr lang="en-US"/>
        </a:p>
      </dgm:t>
    </dgm:pt>
    <dgm:pt modelId="{D06043BD-E97E-407F-8140-35F4EC056552}">
      <dgm:prSet/>
      <dgm:spPr/>
      <dgm:t>
        <a:bodyPr/>
        <a:lstStyle/>
        <a:p>
          <a:r>
            <a:rPr lang="en-US" dirty="0"/>
            <a:t>Remind clinicians to call for </a:t>
          </a:r>
          <a:r>
            <a:rPr lang="en-US" i="1" u="sng" dirty="0">
              <a:solidFill>
                <a:srgbClr val="FF0000"/>
              </a:solidFill>
            </a:rPr>
            <a:t>any rash, </a:t>
          </a:r>
          <a:r>
            <a:rPr lang="en-US" dirty="0"/>
            <a:t>not just those suspected of Mpox</a:t>
          </a:r>
        </a:p>
      </dgm:t>
    </dgm:pt>
    <dgm:pt modelId="{98F95C31-7C63-42C0-8A19-8A26C913148B}" type="parTrans" cxnId="{68C4399C-3E10-4541-AA76-BEA4CF1F9957}">
      <dgm:prSet/>
      <dgm:spPr/>
      <dgm:t>
        <a:bodyPr/>
        <a:lstStyle/>
        <a:p>
          <a:endParaRPr lang="en-US"/>
        </a:p>
      </dgm:t>
    </dgm:pt>
    <dgm:pt modelId="{7E426429-06F8-482E-A38C-B2044DBFE083}" type="sibTrans" cxnId="{68C4399C-3E10-4541-AA76-BEA4CF1F9957}">
      <dgm:prSet/>
      <dgm:spPr/>
      <dgm:t>
        <a:bodyPr/>
        <a:lstStyle/>
        <a:p>
          <a:endParaRPr lang="en-US"/>
        </a:p>
      </dgm:t>
    </dgm:pt>
    <dgm:pt modelId="{8AC2EB6A-E546-4562-9013-D130CD72567F}" type="pres">
      <dgm:prSet presAssocID="{9E060D4C-F6ED-4EF3-97C4-B7576B6C0373}" presName="hierChild1" presStyleCnt="0">
        <dgm:presLayoutVars>
          <dgm:chPref val="1"/>
          <dgm:dir/>
          <dgm:animOne val="branch"/>
          <dgm:animLvl val="lvl"/>
          <dgm:resizeHandles/>
        </dgm:presLayoutVars>
      </dgm:prSet>
      <dgm:spPr/>
    </dgm:pt>
    <dgm:pt modelId="{FF1D5A81-1945-4434-9D2C-5E8FCDE21852}" type="pres">
      <dgm:prSet presAssocID="{842A9DAF-37E4-4954-896F-715753D0E171}" presName="hierRoot1" presStyleCnt="0"/>
      <dgm:spPr/>
    </dgm:pt>
    <dgm:pt modelId="{97036146-87F4-4CA1-BFC8-23C1F2CF9BB7}" type="pres">
      <dgm:prSet presAssocID="{842A9DAF-37E4-4954-896F-715753D0E171}" presName="composite" presStyleCnt="0"/>
      <dgm:spPr/>
    </dgm:pt>
    <dgm:pt modelId="{40D58288-ECD3-4862-98A2-0F3B51A67DE8}" type="pres">
      <dgm:prSet presAssocID="{842A9DAF-37E4-4954-896F-715753D0E171}" presName="background" presStyleLbl="node0" presStyleIdx="0" presStyleCnt="2"/>
      <dgm:spPr/>
    </dgm:pt>
    <dgm:pt modelId="{6843CF9A-1CF4-45D3-B3B2-6395E33E7CD2}" type="pres">
      <dgm:prSet presAssocID="{842A9DAF-37E4-4954-896F-715753D0E171}" presName="text" presStyleLbl="fgAcc0" presStyleIdx="0" presStyleCnt="2">
        <dgm:presLayoutVars>
          <dgm:chPref val="3"/>
        </dgm:presLayoutVars>
      </dgm:prSet>
      <dgm:spPr/>
    </dgm:pt>
    <dgm:pt modelId="{42EC2243-473A-42CB-9A03-4A339EC0A5B0}" type="pres">
      <dgm:prSet presAssocID="{842A9DAF-37E4-4954-896F-715753D0E171}" presName="hierChild2" presStyleCnt="0"/>
      <dgm:spPr/>
    </dgm:pt>
    <dgm:pt modelId="{0E31EF2A-C998-4883-B08C-F5F9C150DDC2}" type="pres">
      <dgm:prSet presAssocID="{D06043BD-E97E-407F-8140-35F4EC056552}" presName="hierRoot1" presStyleCnt="0"/>
      <dgm:spPr/>
    </dgm:pt>
    <dgm:pt modelId="{8B047B30-271C-4DD7-A95A-02293371D0F2}" type="pres">
      <dgm:prSet presAssocID="{D06043BD-E97E-407F-8140-35F4EC056552}" presName="composite" presStyleCnt="0"/>
      <dgm:spPr/>
    </dgm:pt>
    <dgm:pt modelId="{BC0CEB82-DEFC-4B15-BB16-E744D000D4BA}" type="pres">
      <dgm:prSet presAssocID="{D06043BD-E97E-407F-8140-35F4EC056552}" presName="background" presStyleLbl="node0" presStyleIdx="1" presStyleCnt="2"/>
      <dgm:spPr/>
    </dgm:pt>
    <dgm:pt modelId="{B2B63AB1-140A-4379-95FF-C63244440B03}" type="pres">
      <dgm:prSet presAssocID="{D06043BD-E97E-407F-8140-35F4EC056552}" presName="text" presStyleLbl="fgAcc0" presStyleIdx="1" presStyleCnt="2">
        <dgm:presLayoutVars>
          <dgm:chPref val="3"/>
        </dgm:presLayoutVars>
      </dgm:prSet>
      <dgm:spPr/>
    </dgm:pt>
    <dgm:pt modelId="{70CC40BE-5B35-4014-9904-653DA6E25E61}" type="pres">
      <dgm:prSet presAssocID="{D06043BD-E97E-407F-8140-35F4EC056552}" presName="hierChild2" presStyleCnt="0"/>
      <dgm:spPr/>
    </dgm:pt>
  </dgm:ptLst>
  <dgm:cxnLst>
    <dgm:cxn modelId="{A182412A-D6CC-4CA2-A08E-EE97C3AB6F2D}" srcId="{9E060D4C-F6ED-4EF3-97C4-B7576B6C0373}" destId="{842A9DAF-37E4-4954-896F-715753D0E171}" srcOrd="0" destOrd="0" parTransId="{4DC06286-C602-4D03-9AAF-2D7034ABC091}" sibTransId="{5E2AF663-41B1-43E9-AC4E-A68B4C1438E9}"/>
    <dgm:cxn modelId="{7AF35596-9E3D-4618-B7E8-F440499EC8EB}" type="presOf" srcId="{842A9DAF-37E4-4954-896F-715753D0E171}" destId="{6843CF9A-1CF4-45D3-B3B2-6395E33E7CD2}" srcOrd="0" destOrd="0" presId="urn:microsoft.com/office/officeart/2005/8/layout/hierarchy1"/>
    <dgm:cxn modelId="{E4282D9A-F200-4DA8-9C2B-52F7087E8871}" type="presOf" srcId="{9E060D4C-F6ED-4EF3-97C4-B7576B6C0373}" destId="{8AC2EB6A-E546-4562-9013-D130CD72567F}" srcOrd="0" destOrd="0" presId="urn:microsoft.com/office/officeart/2005/8/layout/hierarchy1"/>
    <dgm:cxn modelId="{68C4399C-3E10-4541-AA76-BEA4CF1F9957}" srcId="{9E060D4C-F6ED-4EF3-97C4-B7576B6C0373}" destId="{D06043BD-E97E-407F-8140-35F4EC056552}" srcOrd="1" destOrd="0" parTransId="{98F95C31-7C63-42C0-8A19-8A26C913148B}" sibTransId="{7E426429-06F8-482E-A38C-B2044DBFE083}"/>
    <dgm:cxn modelId="{189147B8-02F1-4DE4-A659-B61ACC6E62AD}" type="presOf" srcId="{D06043BD-E97E-407F-8140-35F4EC056552}" destId="{B2B63AB1-140A-4379-95FF-C63244440B03}" srcOrd="0" destOrd="0" presId="urn:microsoft.com/office/officeart/2005/8/layout/hierarchy1"/>
    <dgm:cxn modelId="{610660DC-085B-47D6-81E7-5727515B54F0}" type="presParOf" srcId="{8AC2EB6A-E546-4562-9013-D130CD72567F}" destId="{FF1D5A81-1945-4434-9D2C-5E8FCDE21852}" srcOrd="0" destOrd="0" presId="urn:microsoft.com/office/officeart/2005/8/layout/hierarchy1"/>
    <dgm:cxn modelId="{28B8C1CF-4ABC-4495-9878-E4EBCD3187A5}" type="presParOf" srcId="{FF1D5A81-1945-4434-9D2C-5E8FCDE21852}" destId="{97036146-87F4-4CA1-BFC8-23C1F2CF9BB7}" srcOrd="0" destOrd="0" presId="urn:microsoft.com/office/officeart/2005/8/layout/hierarchy1"/>
    <dgm:cxn modelId="{74B47BF0-3EAA-489D-B8D0-FDA519475000}" type="presParOf" srcId="{97036146-87F4-4CA1-BFC8-23C1F2CF9BB7}" destId="{40D58288-ECD3-4862-98A2-0F3B51A67DE8}" srcOrd="0" destOrd="0" presId="urn:microsoft.com/office/officeart/2005/8/layout/hierarchy1"/>
    <dgm:cxn modelId="{8D12F3E8-E0E2-48C6-83D8-70344F5A0DB0}" type="presParOf" srcId="{97036146-87F4-4CA1-BFC8-23C1F2CF9BB7}" destId="{6843CF9A-1CF4-45D3-B3B2-6395E33E7CD2}" srcOrd="1" destOrd="0" presId="urn:microsoft.com/office/officeart/2005/8/layout/hierarchy1"/>
    <dgm:cxn modelId="{634445E2-DB46-4344-BD9E-F3A87C72D0C2}" type="presParOf" srcId="{FF1D5A81-1945-4434-9D2C-5E8FCDE21852}" destId="{42EC2243-473A-42CB-9A03-4A339EC0A5B0}" srcOrd="1" destOrd="0" presId="urn:microsoft.com/office/officeart/2005/8/layout/hierarchy1"/>
    <dgm:cxn modelId="{939E6712-639E-42BB-827D-43E451108E0D}" type="presParOf" srcId="{8AC2EB6A-E546-4562-9013-D130CD72567F}" destId="{0E31EF2A-C998-4883-B08C-F5F9C150DDC2}" srcOrd="1" destOrd="0" presId="urn:microsoft.com/office/officeart/2005/8/layout/hierarchy1"/>
    <dgm:cxn modelId="{6DAE8C2A-30DA-48B9-9CB9-B89DB62A25B4}" type="presParOf" srcId="{0E31EF2A-C998-4883-B08C-F5F9C150DDC2}" destId="{8B047B30-271C-4DD7-A95A-02293371D0F2}" srcOrd="0" destOrd="0" presId="urn:microsoft.com/office/officeart/2005/8/layout/hierarchy1"/>
    <dgm:cxn modelId="{D80B0C9C-99AF-4A5B-91D9-CE46CE3F7E60}" type="presParOf" srcId="{8B047B30-271C-4DD7-A95A-02293371D0F2}" destId="{BC0CEB82-DEFC-4B15-BB16-E744D000D4BA}" srcOrd="0" destOrd="0" presId="urn:microsoft.com/office/officeart/2005/8/layout/hierarchy1"/>
    <dgm:cxn modelId="{A19B281F-0246-4365-BFF7-4A96D32D5544}" type="presParOf" srcId="{8B047B30-271C-4DD7-A95A-02293371D0F2}" destId="{B2B63AB1-140A-4379-95FF-C63244440B03}" srcOrd="1" destOrd="0" presId="urn:microsoft.com/office/officeart/2005/8/layout/hierarchy1"/>
    <dgm:cxn modelId="{8C3245FC-5016-479A-BEBD-A6945A07BB04}" type="presParOf" srcId="{0E31EF2A-C998-4883-B08C-F5F9C150DDC2}" destId="{70CC40BE-5B35-4014-9904-653DA6E25E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EF91A8-423E-457A-9AC3-E2A84C41431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B57DE2D-E0D2-4370-BF44-EC4027D157AB}">
      <dgm:prSet/>
      <dgm:spPr/>
      <dgm:t>
        <a:bodyPr/>
        <a:lstStyle/>
        <a:p>
          <a:r>
            <a:rPr lang="en-US" dirty="0"/>
            <a:t>Questions about procedures – </a:t>
          </a:r>
          <a:r>
            <a:rPr lang="en-US" dirty="0">
              <a:hlinkClick xmlns:r="http://schemas.openxmlformats.org/officeDocument/2006/relationships" r:id="rId1"/>
            </a:rPr>
            <a:t>idnet@ucla.edu</a:t>
          </a:r>
          <a:r>
            <a:rPr lang="en-US" dirty="0"/>
            <a:t>, </a:t>
          </a:r>
          <a:r>
            <a:rPr lang="en-US" dirty="0">
              <a:hlinkClick xmlns:r="http://schemas.openxmlformats.org/officeDocument/2006/relationships" r:id="rId2"/>
            </a:rPr>
            <a:t>kpathmarajah@dhs.lacounty.gov</a:t>
          </a:r>
          <a:endParaRPr lang="en-US" dirty="0"/>
        </a:p>
        <a:p>
          <a:r>
            <a:rPr lang="en-US" baseline="0" dirty="0"/>
            <a:t>AK: 310-592-4364</a:t>
          </a:r>
        </a:p>
        <a:p>
          <a:r>
            <a:rPr lang="en-US" baseline="0" dirty="0"/>
            <a:t>Kavitha: 310-867-9566</a:t>
          </a:r>
          <a:endParaRPr lang="en-US" dirty="0"/>
        </a:p>
      </dgm:t>
    </dgm:pt>
    <dgm:pt modelId="{9FDD448A-6773-4421-99B8-44E20B0B4174}" type="parTrans" cxnId="{B7FCB45A-EE88-419B-BEFD-3EB57796D12F}">
      <dgm:prSet/>
      <dgm:spPr/>
      <dgm:t>
        <a:bodyPr/>
        <a:lstStyle/>
        <a:p>
          <a:endParaRPr lang="en-US"/>
        </a:p>
      </dgm:t>
    </dgm:pt>
    <dgm:pt modelId="{7E7DD09E-2A56-4DB9-BD7A-09D756D26273}" type="sibTrans" cxnId="{B7FCB45A-EE88-419B-BEFD-3EB57796D12F}">
      <dgm:prSet/>
      <dgm:spPr/>
      <dgm:t>
        <a:bodyPr/>
        <a:lstStyle/>
        <a:p>
          <a:endParaRPr lang="en-US"/>
        </a:p>
      </dgm:t>
    </dgm:pt>
    <dgm:pt modelId="{239A56A5-CC6F-4E2E-9D5D-20A6F570483D}">
      <dgm:prSet/>
      <dgm:spPr/>
      <dgm:t>
        <a:bodyPr/>
        <a:lstStyle/>
        <a:p>
          <a:r>
            <a:rPr lang="en-US" dirty="0"/>
            <a:t>Questions about </a:t>
          </a:r>
          <a:r>
            <a:rPr lang="en-US" dirty="0" err="1"/>
            <a:t>REDCap</a:t>
          </a:r>
          <a:r>
            <a:rPr lang="en-US" dirty="0"/>
            <a:t> access and entry – </a:t>
          </a:r>
          <a:r>
            <a:rPr lang="en-US" dirty="0">
              <a:hlinkClick xmlns:r="http://schemas.openxmlformats.org/officeDocument/2006/relationships" r:id="rId3"/>
            </a:rPr>
            <a:t>lduvergne@mednet.ucla</a:t>
          </a:r>
          <a:r>
            <a:rPr lang="en-US">
              <a:hlinkClick xmlns:r="http://schemas.openxmlformats.org/officeDocument/2006/relationships" r:id="rId3"/>
            </a:rPr>
            <a:t>.edu</a:t>
          </a:r>
          <a:endParaRPr lang="en-US" dirty="0"/>
        </a:p>
      </dgm:t>
    </dgm:pt>
    <dgm:pt modelId="{D19B32F6-D746-4CAD-A398-43395AD025FB}" type="parTrans" cxnId="{DD06CA64-61A7-45AC-BFA7-F3E970679410}">
      <dgm:prSet/>
      <dgm:spPr/>
      <dgm:t>
        <a:bodyPr/>
        <a:lstStyle/>
        <a:p>
          <a:endParaRPr lang="en-US"/>
        </a:p>
      </dgm:t>
    </dgm:pt>
    <dgm:pt modelId="{B1FBEEAA-09FD-4EC8-9A74-BBCCD2D5666B}" type="sibTrans" cxnId="{DD06CA64-61A7-45AC-BFA7-F3E970679410}">
      <dgm:prSet/>
      <dgm:spPr/>
      <dgm:t>
        <a:bodyPr/>
        <a:lstStyle/>
        <a:p>
          <a:endParaRPr lang="en-US"/>
        </a:p>
      </dgm:t>
    </dgm:pt>
    <dgm:pt modelId="{36CB01A7-D6B0-4DEE-B9D9-53D82BDF72DC}" type="pres">
      <dgm:prSet presAssocID="{FAEF91A8-423E-457A-9AC3-E2A84C41431F}" presName="vert0" presStyleCnt="0">
        <dgm:presLayoutVars>
          <dgm:dir/>
          <dgm:animOne val="branch"/>
          <dgm:animLvl val="lvl"/>
        </dgm:presLayoutVars>
      </dgm:prSet>
      <dgm:spPr/>
    </dgm:pt>
    <dgm:pt modelId="{DF4748BF-7D7D-4560-AA63-19BB9D9EA2A4}" type="pres">
      <dgm:prSet presAssocID="{9B57DE2D-E0D2-4370-BF44-EC4027D157AB}" presName="thickLine" presStyleLbl="alignNode1" presStyleIdx="0" presStyleCnt="2"/>
      <dgm:spPr/>
    </dgm:pt>
    <dgm:pt modelId="{DA98B3A5-78E0-42CA-BB4F-2930B6111AEE}" type="pres">
      <dgm:prSet presAssocID="{9B57DE2D-E0D2-4370-BF44-EC4027D157AB}" presName="horz1" presStyleCnt="0"/>
      <dgm:spPr/>
    </dgm:pt>
    <dgm:pt modelId="{42C76ED7-4818-4072-B89C-7DA42126A786}" type="pres">
      <dgm:prSet presAssocID="{9B57DE2D-E0D2-4370-BF44-EC4027D157AB}" presName="tx1" presStyleLbl="revTx" presStyleIdx="0" presStyleCnt="2"/>
      <dgm:spPr/>
    </dgm:pt>
    <dgm:pt modelId="{88981E1E-7D84-415A-9A33-231E4FF4211D}" type="pres">
      <dgm:prSet presAssocID="{9B57DE2D-E0D2-4370-BF44-EC4027D157AB}" presName="vert1" presStyleCnt="0"/>
      <dgm:spPr/>
    </dgm:pt>
    <dgm:pt modelId="{BFDE74B4-5CD4-4CF0-986A-00D066F1211C}" type="pres">
      <dgm:prSet presAssocID="{239A56A5-CC6F-4E2E-9D5D-20A6F570483D}" presName="thickLine" presStyleLbl="alignNode1" presStyleIdx="1" presStyleCnt="2"/>
      <dgm:spPr/>
    </dgm:pt>
    <dgm:pt modelId="{23DE8AB5-BE8D-4DBE-A8BD-DF64204823DB}" type="pres">
      <dgm:prSet presAssocID="{239A56A5-CC6F-4E2E-9D5D-20A6F570483D}" presName="horz1" presStyleCnt="0"/>
      <dgm:spPr/>
    </dgm:pt>
    <dgm:pt modelId="{46767E11-91BA-44D5-9C24-1944AF887BF5}" type="pres">
      <dgm:prSet presAssocID="{239A56A5-CC6F-4E2E-9D5D-20A6F570483D}" presName="tx1" presStyleLbl="revTx" presStyleIdx="1" presStyleCnt="2"/>
      <dgm:spPr/>
    </dgm:pt>
    <dgm:pt modelId="{C10E4404-EB20-4093-93EB-57D9FECFFC8D}" type="pres">
      <dgm:prSet presAssocID="{239A56A5-CC6F-4E2E-9D5D-20A6F570483D}" presName="vert1" presStyleCnt="0"/>
      <dgm:spPr/>
    </dgm:pt>
  </dgm:ptLst>
  <dgm:cxnLst>
    <dgm:cxn modelId="{540A7A36-55C8-486F-AB40-AF9F3C482DCD}" type="presOf" srcId="{9B57DE2D-E0D2-4370-BF44-EC4027D157AB}" destId="{42C76ED7-4818-4072-B89C-7DA42126A786}" srcOrd="0" destOrd="0" presId="urn:microsoft.com/office/officeart/2008/layout/LinedList"/>
    <dgm:cxn modelId="{DD06CA64-61A7-45AC-BFA7-F3E970679410}" srcId="{FAEF91A8-423E-457A-9AC3-E2A84C41431F}" destId="{239A56A5-CC6F-4E2E-9D5D-20A6F570483D}" srcOrd="1" destOrd="0" parTransId="{D19B32F6-D746-4CAD-A398-43395AD025FB}" sibTransId="{B1FBEEAA-09FD-4EC8-9A74-BBCCD2D5666B}"/>
    <dgm:cxn modelId="{80444F71-2192-4355-B39B-B9E950DE8042}" type="presOf" srcId="{239A56A5-CC6F-4E2E-9D5D-20A6F570483D}" destId="{46767E11-91BA-44D5-9C24-1944AF887BF5}" srcOrd="0" destOrd="0" presId="urn:microsoft.com/office/officeart/2008/layout/LinedList"/>
    <dgm:cxn modelId="{1A9A4D54-2036-4031-A78C-5E5867D2B2BB}" type="presOf" srcId="{FAEF91A8-423E-457A-9AC3-E2A84C41431F}" destId="{36CB01A7-D6B0-4DEE-B9D9-53D82BDF72DC}" srcOrd="0" destOrd="0" presId="urn:microsoft.com/office/officeart/2008/layout/LinedList"/>
    <dgm:cxn modelId="{B7FCB45A-EE88-419B-BEFD-3EB57796D12F}" srcId="{FAEF91A8-423E-457A-9AC3-E2A84C41431F}" destId="{9B57DE2D-E0D2-4370-BF44-EC4027D157AB}" srcOrd="0" destOrd="0" parTransId="{9FDD448A-6773-4421-99B8-44E20B0B4174}" sibTransId="{7E7DD09E-2A56-4DB9-BD7A-09D756D26273}"/>
    <dgm:cxn modelId="{0BCFC1C5-5D8E-4134-814A-488B5820EC39}" type="presParOf" srcId="{36CB01A7-D6B0-4DEE-B9D9-53D82BDF72DC}" destId="{DF4748BF-7D7D-4560-AA63-19BB9D9EA2A4}" srcOrd="0" destOrd="0" presId="urn:microsoft.com/office/officeart/2008/layout/LinedList"/>
    <dgm:cxn modelId="{1CB35974-CF16-4E2E-964F-4D0B2AA8BB90}" type="presParOf" srcId="{36CB01A7-D6B0-4DEE-B9D9-53D82BDF72DC}" destId="{DA98B3A5-78E0-42CA-BB4F-2930B6111AEE}" srcOrd="1" destOrd="0" presId="urn:microsoft.com/office/officeart/2008/layout/LinedList"/>
    <dgm:cxn modelId="{334795B8-1373-4058-BA9F-458C50A3DF41}" type="presParOf" srcId="{DA98B3A5-78E0-42CA-BB4F-2930B6111AEE}" destId="{42C76ED7-4818-4072-B89C-7DA42126A786}" srcOrd="0" destOrd="0" presId="urn:microsoft.com/office/officeart/2008/layout/LinedList"/>
    <dgm:cxn modelId="{F1780447-D64A-4528-8759-A13872928862}" type="presParOf" srcId="{DA98B3A5-78E0-42CA-BB4F-2930B6111AEE}" destId="{88981E1E-7D84-415A-9A33-231E4FF4211D}" srcOrd="1" destOrd="0" presId="urn:microsoft.com/office/officeart/2008/layout/LinedList"/>
    <dgm:cxn modelId="{EB78D540-95E1-4906-A5E4-280C03D77445}" type="presParOf" srcId="{36CB01A7-D6B0-4DEE-B9D9-53D82BDF72DC}" destId="{BFDE74B4-5CD4-4CF0-986A-00D066F1211C}" srcOrd="2" destOrd="0" presId="urn:microsoft.com/office/officeart/2008/layout/LinedList"/>
    <dgm:cxn modelId="{24CC9DA4-F27A-448C-A333-2EC5DCE04B17}" type="presParOf" srcId="{36CB01A7-D6B0-4DEE-B9D9-53D82BDF72DC}" destId="{23DE8AB5-BE8D-4DBE-A8BD-DF64204823DB}" srcOrd="3" destOrd="0" presId="urn:microsoft.com/office/officeart/2008/layout/LinedList"/>
    <dgm:cxn modelId="{023A0EF2-D9F0-4D60-9F8A-812C53CCD70F}" type="presParOf" srcId="{23DE8AB5-BE8D-4DBE-A8BD-DF64204823DB}" destId="{46767E11-91BA-44D5-9C24-1944AF887BF5}" srcOrd="0" destOrd="0" presId="urn:microsoft.com/office/officeart/2008/layout/LinedList"/>
    <dgm:cxn modelId="{E55BC14F-29D4-49E3-87DD-901025E2E202}" type="presParOf" srcId="{23DE8AB5-BE8D-4DBE-A8BD-DF64204823DB}" destId="{C10E4404-EB20-4093-93EB-57D9FECFFC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6EA42-C9C1-4B4D-B197-3879C4D21A1D}">
      <dsp:nvSpPr>
        <dsp:cNvPr id="0" name=""/>
        <dsp:cNvSpPr/>
      </dsp:nvSpPr>
      <dsp:spPr>
        <a:xfrm>
          <a:off x="0" y="41922"/>
          <a:ext cx="6666833" cy="6955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Welcome</a:t>
          </a:r>
        </a:p>
      </dsp:txBody>
      <dsp:txXfrm>
        <a:off x="33955" y="75877"/>
        <a:ext cx="6598923" cy="627655"/>
      </dsp:txXfrm>
    </dsp:sp>
    <dsp:sp modelId="{5384CFB0-8E0A-4E32-820A-76B868703774}">
      <dsp:nvSpPr>
        <dsp:cNvPr id="0" name=""/>
        <dsp:cNvSpPr/>
      </dsp:nvSpPr>
      <dsp:spPr>
        <a:xfrm>
          <a:off x="0" y="821007"/>
          <a:ext cx="6666833" cy="695565"/>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Enrollment update</a:t>
          </a:r>
        </a:p>
      </dsp:txBody>
      <dsp:txXfrm>
        <a:off x="33955" y="854962"/>
        <a:ext cx="6598923" cy="627655"/>
      </dsp:txXfrm>
    </dsp:sp>
    <dsp:sp modelId="{9F8B9CFF-B213-412C-BA8F-CAC8A1E37D9D}">
      <dsp:nvSpPr>
        <dsp:cNvPr id="0" name=""/>
        <dsp:cNvSpPr/>
      </dsp:nvSpPr>
      <dsp:spPr>
        <a:xfrm>
          <a:off x="0" y="1600092"/>
          <a:ext cx="6666833" cy="69556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Screening and eligibility guidance</a:t>
          </a:r>
        </a:p>
      </dsp:txBody>
      <dsp:txXfrm>
        <a:off x="33955" y="1634047"/>
        <a:ext cx="6598923" cy="627655"/>
      </dsp:txXfrm>
    </dsp:sp>
    <dsp:sp modelId="{99DF9B11-F8D8-4C7F-B437-957942A91613}">
      <dsp:nvSpPr>
        <dsp:cNvPr id="0" name=""/>
        <dsp:cNvSpPr/>
      </dsp:nvSpPr>
      <dsp:spPr>
        <a:xfrm>
          <a:off x="0" y="2379177"/>
          <a:ext cx="6666833" cy="69556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 FAQs</a:t>
          </a:r>
        </a:p>
      </dsp:txBody>
      <dsp:txXfrm>
        <a:off x="33955" y="2413132"/>
        <a:ext cx="6598923" cy="627655"/>
      </dsp:txXfrm>
    </dsp:sp>
    <dsp:sp modelId="{F5419DDF-206F-417B-A04F-7B4360AFBBF7}">
      <dsp:nvSpPr>
        <dsp:cNvPr id="0" name=""/>
        <dsp:cNvSpPr/>
      </dsp:nvSpPr>
      <dsp:spPr>
        <a:xfrm>
          <a:off x="0" y="3158262"/>
          <a:ext cx="6666833" cy="69556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Site PI/manager data quality check</a:t>
          </a:r>
        </a:p>
      </dsp:txBody>
      <dsp:txXfrm>
        <a:off x="33955" y="3192217"/>
        <a:ext cx="6598923" cy="627655"/>
      </dsp:txXfrm>
    </dsp:sp>
    <dsp:sp modelId="{773C7052-F2B3-4AF2-9A03-710CF071166E}">
      <dsp:nvSpPr>
        <dsp:cNvPr id="0" name=""/>
        <dsp:cNvSpPr/>
      </dsp:nvSpPr>
      <dsp:spPr>
        <a:xfrm>
          <a:off x="0" y="3937347"/>
          <a:ext cx="6666833" cy="695565"/>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err="1"/>
            <a:t>REDCap</a:t>
          </a:r>
          <a:r>
            <a:rPr lang="en-US" sz="2900" kern="1200" dirty="0"/>
            <a:t> and forms update</a:t>
          </a:r>
        </a:p>
      </dsp:txBody>
      <dsp:txXfrm>
        <a:off x="33955" y="3971302"/>
        <a:ext cx="6598923" cy="627655"/>
      </dsp:txXfrm>
    </dsp:sp>
    <dsp:sp modelId="{F7AFA13D-6170-46E2-87D6-6CFC5B748A20}">
      <dsp:nvSpPr>
        <dsp:cNvPr id="0" name=""/>
        <dsp:cNvSpPr/>
      </dsp:nvSpPr>
      <dsp:spPr>
        <a:xfrm>
          <a:off x="0" y="4716432"/>
          <a:ext cx="6666833" cy="69556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Discussion and questions </a:t>
          </a:r>
        </a:p>
      </dsp:txBody>
      <dsp:txXfrm>
        <a:off x="33955" y="4750387"/>
        <a:ext cx="6598923"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B2B11-C1DB-4BE4-90B3-E3A0F5ABF26B}">
      <dsp:nvSpPr>
        <dsp:cNvPr id="0" name=""/>
        <dsp:cNvSpPr/>
      </dsp:nvSpPr>
      <dsp:spPr>
        <a:xfrm rot="5400000">
          <a:off x="6876561" y="-2859067"/>
          <a:ext cx="962620" cy="692505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Answer: “3” should be entered, however if any of the lesions are chronic (&gt;4 </a:t>
          </a:r>
          <a:r>
            <a:rPr lang="en-US" sz="1500" kern="1200" dirty="0" err="1"/>
            <a:t>wks</a:t>
          </a:r>
          <a:r>
            <a:rPr lang="en-US" sz="1500" kern="1200" dirty="0"/>
            <a:t>) then they should not be counted.</a:t>
          </a:r>
        </a:p>
      </dsp:txBody>
      <dsp:txXfrm rot="-5400000">
        <a:off x="3895344" y="169141"/>
        <a:ext cx="6878065" cy="868638"/>
      </dsp:txXfrm>
    </dsp:sp>
    <dsp:sp modelId="{8771B069-0C46-4FC1-99F5-7B9644C693A0}">
      <dsp:nvSpPr>
        <dsp:cNvPr id="0" name=""/>
        <dsp:cNvSpPr/>
      </dsp:nvSpPr>
      <dsp:spPr>
        <a:xfrm>
          <a:off x="0" y="1823"/>
          <a:ext cx="3895344" cy="12032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1) If a participant has 3 lesions but only 1 qualifies by meeting the inclusion criteria, how do we answer question #4 which asks, “How many lesions are present?”</a:t>
          </a:r>
        </a:p>
      </dsp:txBody>
      <dsp:txXfrm>
        <a:off x="58739" y="60562"/>
        <a:ext cx="3777866" cy="1085797"/>
      </dsp:txXfrm>
    </dsp:sp>
    <dsp:sp modelId="{D1248413-317C-49C4-A20F-A75CE00FA3E3}">
      <dsp:nvSpPr>
        <dsp:cNvPr id="0" name=""/>
        <dsp:cNvSpPr/>
      </dsp:nvSpPr>
      <dsp:spPr>
        <a:xfrm rot="5400000">
          <a:off x="6876561" y="-1595628"/>
          <a:ext cx="962620" cy="6925056"/>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Answer: “Typical” is included for cases where there are many lesions so the clinician should give the measurement of the most representative lesion of the stage of active infection.</a:t>
          </a:r>
        </a:p>
      </dsp:txBody>
      <dsp:txXfrm rot="-5400000">
        <a:off x="3895344" y="1432580"/>
        <a:ext cx="6878065" cy="868638"/>
      </dsp:txXfrm>
    </dsp:sp>
    <dsp:sp modelId="{F38EA3C6-7419-43F4-8A80-DE57CED73BCC}">
      <dsp:nvSpPr>
        <dsp:cNvPr id="0" name=""/>
        <dsp:cNvSpPr/>
      </dsp:nvSpPr>
      <dsp:spPr>
        <a:xfrm>
          <a:off x="0" y="1265261"/>
          <a:ext cx="3895344" cy="12032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2) What is meant by “typical” in question #7 that asks, “Estimate the approximate diameter of a typical lesion.”</a:t>
          </a:r>
        </a:p>
      </dsp:txBody>
      <dsp:txXfrm>
        <a:off x="58739" y="1324000"/>
        <a:ext cx="3777866" cy="1085797"/>
      </dsp:txXfrm>
    </dsp:sp>
    <dsp:sp modelId="{C3FD2796-A1F5-4D86-9ED9-D9835A8A2050}">
      <dsp:nvSpPr>
        <dsp:cNvPr id="0" name=""/>
        <dsp:cNvSpPr/>
      </dsp:nvSpPr>
      <dsp:spPr>
        <a:xfrm rot="5400000">
          <a:off x="6876561" y="-332189"/>
          <a:ext cx="962620" cy="692505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Answer: We do not want to quantify “large.” We want the participant to decide what they consider “large.” For example, a graduation may involve hugs with 30 contacts and a music festival with 10,000 	attendees may have no contact at all.</a:t>
          </a:r>
        </a:p>
      </dsp:txBody>
      <dsp:txXfrm rot="-5400000">
        <a:off x="3895344" y="2696019"/>
        <a:ext cx="6878065" cy="868638"/>
      </dsp:txXfrm>
    </dsp:sp>
    <dsp:sp modelId="{51AE5A63-1B2C-4D79-8DBE-E5A736B5B3E9}">
      <dsp:nvSpPr>
        <dsp:cNvPr id="0" name=""/>
        <dsp:cNvSpPr/>
      </dsp:nvSpPr>
      <dsp:spPr>
        <a:xfrm>
          <a:off x="0" y="2528700"/>
          <a:ext cx="3895344" cy="12032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3) How is “large” defined in question #36 which asks, “Have you or your child attended a large music festival or crowded social event in the last 1 month?”</a:t>
          </a:r>
        </a:p>
      </dsp:txBody>
      <dsp:txXfrm>
        <a:off x="58739" y="2587439"/>
        <a:ext cx="3777866" cy="1085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4345-E631-430A-9905-238798D55C4F}">
      <dsp:nvSpPr>
        <dsp:cNvPr id="0" name=""/>
        <dsp:cNvSpPr/>
      </dsp:nvSpPr>
      <dsp:spPr>
        <a:xfrm rot="5400000">
          <a:off x="6876561" y="-2859067"/>
          <a:ext cx="962620" cy="692505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Answer: On the enrollment form where it says “Location B:______” leave this blank. In the comments  section at the bottom of the form write, “second rash swab not obtained.”</a:t>
          </a:r>
        </a:p>
      </dsp:txBody>
      <dsp:txXfrm rot="-5400000">
        <a:off x="3895344" y="169141"/>
        <a:ext cx="6878065" cy="868638"/>
      </dsp:txXfrm>
    </dsp:sp>
    <dsp:sp modelId="{F6CCA773-3364-48E9-97F5-3379F63B478C}">
      <dsp:nvSpPr>
        <dsp:cNvPr id="0" name=""/>
        <dsp:cNvSpPr/>
      </dsp:nvSpPr>
      <dsp:spPr>
        <a:xfrm>
          <a:off x="0" y="1823"/>
          <a:ext cx="3895344" cy="12032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4) What if I accidentally only collected 1 rash swab?</a:t>
          </a:r>
          <a:endParaRPr lang="en-US" sz="1600" kern="1200" dirty="0"/>
        </a:p>
      </dsp:txBody>
      <dsp:txXfrm>
        <a:off x="58739" y="60562"/>
        <a:ext cx="3777866" cy="1085797"/>
      </dsp:txXfrm>
    </dsp:sp>
    <dsp:sp modelId="{D7610C5B-9F89-4CD7-92D0-75AF9D3BF9BE}">
      <dsp:nvSpPr>
        <dsp:cNvPr id="0" name=""/>
        <dsp:cNvSpPr/>
      </dsp:nvSpPr>
      <dsp:spPr>
        <a:xfrm rot="5400000">
          <a:off x="6876561" y="-1595628"/>
          <a:ext cx="962620" cy="6925056"/>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Answer: After participant completes the paper survey the site coordinator should review the answers outside the room to make sure it all makes sense. If not, clarify with participant before he is discharged or trying calling in the next few days.</a:t>
          </a:r>
        </a:p>
      </dsp:txBody>
      <dsp:txXfrm rot="-5400000">
        <a:off x="3895344" y="1432580"/>
        <a:ext cx="6878065" cy="868638"/>
      </dsp:txXfrm>
    </dsp:sp>
    <dsp:sp modelId="{40A23B6B-FCCB-46FE-A70E-E331DBBF9524}">
      <dsp:nvSpPr>
        <dsp:cNvPr id="0" name=""/>
        <dsp:cNvSpPr/>
      </dsp:nvSpPr>
      <dsp:spPr>
        <a:xfrm>
          <a:off x="0" y="1265261"/>
          <a:ext cx="3895344" cy="120327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5) What if the participant completed the enrollment survey on paper and answered “no” to question #5, and continued answering the rest of the questions even though the instructions say stop and not to continue if you answer “no” to question #5?</a:t>
          </a:r>
          <a:endParaRPr lang="en-US" sz="1400" kern="1200" dirty="0"/>
        </a:p>
      </dsp:txBody>
      <dsp:txXfrm>
        <a:off x="58739" y="1324000"/>
        <a:ext cx="3777866" cy="1085797"/>
      </dsp:txXfrm>
    </dsp:sp>
    <dsp:sp modelId="{36199C30-C4B6-47DF-925F-EAD762BB8C88}">
      <dsp:nvSpPr>
        <dsp:cNvPr id="0" name=""/>
        <dsp:cNvSpPr/>
      </dsp:nvSpPr>
      <dsp:spPr>
        <a:xfrm rot="5400000">
          <a:off x="6876561" y="-332189"/>
          <a:ext cx="962620" cy="692505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Answer: No, this question is referring to illicit use not prescribed medications.</a:t>
          </a:r>
        </a:p>
      </dsp:txBody>
      <dsp:txXfrm rot="-5400000">
        <a:off x="3895344" y="2696019"/>
        <a:ext cx="6878065" cy="868638"/>
      </dsp:txXfrm>
    </dsp:sp>
    <dsp:sp modelId="{646628F9-F8DE-47DB-A583-E4DB66C91870}">
      <dsp:nvSpPr>
        <dsp:cNvPr id="0" name=""/>
        <dsp:cNvSpPr/>
      </dsp:nvSpPr>
      <dsp:spPr>
        <a:xfrm>
          <a:off x="0" y="2528700"/>
          <a:ext cx="3895344" cy="12032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6) If participant is taking prescription Adderall then for question #3 on the enrollment survey does the participant select “used stimulants/uppers?”</a:t>
          </a:r>
        </a:p>
      </dsp:txBody>
      <dsp:txXfrm>
        <a:off x="58739" y="2587439"/>
        <a:ext cx="3777866" cy="1085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B32A-B063-4C0D-A628-B3094DCB4362}">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2BA9B-1E81-4A32-B915-5B1DCC89922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Telephone follow-up form revised (simplified language) – English and Spanish versions</a:t>
          </a:r>
        </a:p>
      </dsp:txBody>
      <dsp:txXfrm>
        <a:off x="0" y="2703"/>
        <a:ext cx="6900512" cy="1843578"/>
      </dsp:txXfrm>
    </dsp:sp>
    <dsp:sp modelId="{74A00EA7-D102-4C05-93B6-0C816459129C}">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D9AB5-DC5B-4CE9-BBC8-B4FECD10D6C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45 day Follow-up survey (to email or text) not yet ready but coming soon!</a:t>
          </a:r>
        </a:p>
      </dsp:txBody>
      <dsp:txXfrm>
        <a:off x="0" y="1846281"/>
        <a:ext cx="6900512" cy="1843578"/>
      </dsp:txXfrm>
    </dsp:sp>
    <dsp:sp modelId="{5E07F25D-D663-48A5-A3D5-246E589C9EC8}">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08270-8DE2-44C5-B884-8AC175D4C692}">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Data entry – if entering an outlier, include a note in comments at the end</a:t>
          </a:r>
        </a:p>
      </dsp:txBody>
      <dsp:txXfrm>
        <a:off x="0" y="3689859"/>
        <a:ext cx="6900512"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58288-ECD3-4862-98A2-0F3B51A67DE8}">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3CF9A-1CF4-45D3-B3B2-6395E33E7CD2}">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DO-NUT forget to call site team!</a:t>
          </a:r>
        </a:p>
      </dsp:txBody>
      <dsp:txXfrm>
        <a:off x="602678" y="725825"/>
        <a:ext cx="4463730" cy="2771523"/>
      </dsp:txXfrm>
    </dsp:sp>
    <dsp:sp modelId="{BC0CEB82-DEFC-4B15-BB16-E744D000D4BA}">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63AB1-140A-4379-95FF-C63244440B03}">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Remind clinicians to call for </a:t>
          </a:r>
          <a:r>
            <a:rPr lang="en-US" sz="4200" i="1" u="sng" kern="1200" dirty="0">
              <a:solidFill>
                <a:srgbClr val="FF0000"/>
              </a:solidFill>
            </a:rPr>
            <a:t>any rash, </a:t>
          </a:r>
          <a:r>
            <a:rPr lang="en-US" sz="4200" kern="1200" dirty="0"/>
            <a:t>not just those suspected of Mpox</a:t>
          </a:r>
        </a:p>
      </dsp:txBody>
      <dsp:txXfrm>
        <a:off x="6269123" y="725825"/>
        <a:ext cx="4463730" cy="2771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748BF-7D7D-4560-AA63-19BB9D9EA2A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76ED7-4818-4072-B89C-7DA42126A78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Questions about procedures – </a:t>
          </a:r>
          <a:r>
            <a:rPr lang="en-US" sz="3100" kern="1200" dirty="0">
              <a:hlinkClick xmlns:r="http://schemas.openxmlformats.org/officeDocument/2006/relationships" r:id="rId1"/>
            </a:rPr>
            <a:t>idnet@ucla.edu</a:t>
          </a:r>
          <a:r>
            <a:rPr lang="en-US" sz="3100" kern="1200" dirty="0"/>
            <a:t>, </a:t>
          </a:r>
          <a:r>
            <a:rPr lang="en-US" sz="3100" kern="1200" dirty="0">
              <a:hlinkClick xmlns:r="http://schemas.openxmlformats.org/officeDocument/2006/relationships" r:id="rId2"/>
            </a:rPr>
            <a:t>kpathmarajah@dhs.lacounty.gov</a:t>
          </a:r>
          <a:endParaRPr lang="en-US" sz="3100" kern="1200" dirty="0"/>
        </a:p>
        <a:p>
          <a:pPr marL="0" lvl="0" indent="0" algn="l" defTabSz="1377950">
            <a:lnSpc>
              <a:spcPct val="90000"/>
            </a:lnSpc>
            <a:spcBef>
              <a:spcPct val="0"/>
            </a:spcBef>
            <a:spcAft>
              <a:spcPct val="35000"/>
            </a:spcAft>
            <a:buNone/>
          </a:pPr>
          <a:r>
            <a:rPr lang="en-US" sz="3100" kern="1200" baseline="0" dirty="0"/>
            <a:t>AK: 310-592-4364</a:t>
          </a:r>
        </a:p>
        <a:p>
          <a:pPr marL="0" lvl="0" indent="0" algn="l" defTabSz="1377950">
            <a:lnSpc>
              <a:spcPct val="90000"/>
            </a:lnSpc>
            <a:spcBef>
              <a:spcPct val="0"/>
            </a:spcBef>
            <a:spcAft>
              <a:spcPct val="35000"/>
            </a:spcAft>
            <a:buNone/>
          </a:pPr>
          <a:r>
            <a:rPr lang="en-US" sz="3100" kern="1200" baseline="0" dirty="0"/>
            <a:t>Kavitha: 310-867-9566</a:t>
          </a:r>
          <a:endParaRPr lang="en-US" sz="3100" kern="1200" dirty="0"/>
        </a:p>
      </dsp:txBody>
      <dsp:txXfrm>
        <a:off x="0" y="0"/>
        <a:ext cx="6900512" cy="2768070"/>
      </dsp:txXfrm>
    </dsp:sp>
    <dsp:sp modelId="{BFDE74B4-5CD4-4CF0-986A-00D066F1211C}">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67E11-91BA-44D5-9C24-1944AF887BF5}">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Questions about </a:t>
          </a:r>
          <a:r>
            <a:rPr lang="en-US" sz="3100" kern="1200" dirty="0" err="1"/>
            <a:t>REDCap</a:t>
          </a:r>
          <a:r>
            <a:rPr lang="en-US" sz="3100" kern="1200" dirty="0"/>
            <a:t> access and entry – </a:t>
          </a:r>
          <a:r>
            <a:rPr lang="en-US" sz="3100" kern="1200" dirty="0">
              <a:hlinkClick xmlns:r="http://schemas.openxmlformats.org/officeDocument/2006/relationships" r:id="rId3"/>
            </a:rPr>
            <a:t>lduvergne@mednet.ucla</a:t>
          </a:r>
          <a:r>
            <a:rPr lang="en-US" sz="3100" kern="1200">
              <a:hlinkClick xmlns:r="http://schemas.openxmlformats.org/officeDocument/2006/relationships" r:id="rId3"/>
            </a:rPr>
            <a:t>.edu</a:t>
          </a:r>
          <a:endParaRPr lang="en-US" sz="3100" kern="1200" dirty="0"/>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A692D-FDC6-4743-A6D1-EAF42B69370A}"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85583-7E02-4250-B66D-8A29EDB88849}" type="slidenum">
              <a:rPr lang="en-US" smtClean="0"/>
              <a:t>‹#›</a:t>
            </a:fld>
            <a:endParaRPr lang="en-US"/>
          </a:p>
        </p:txBody>
      </p:sp>
    </p:spTree>
    <p:extLst>
      <p:ext uri="{BB962C8B-B14F-4D97-AF65-F5344CB8AC3E}">
        <p14:creationId xmlns:p14="http://schemas.microsoft.com/office/powerpoint/2010/main" val="355697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85583-7E02-4250-B66D-8A29EDB88849}" type="slidenum">
              <a:rPr lang="en-US" smtClean="0"/>
              <a:t>1</a:t>
            </a:fld>
            <a:endParaRPr lang="en-US"/>
          </a:p>
        </p:txBody>
      </p:sp>
    </p:spTree>
    <p:extLst>
      <p:ext uri="{BB962C8B-B14F-4D97-AF65-F5344CB8AC3E}">
        <p14:creationId xmlns:p14="http://schemas.microsoft.com/office/powerpoint/2010/main" val="184479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85583-7E02-4250-B66D-8A29EDB88849}" type="slidenum">
              <a:rPr lang="en-US" smtClean="0"/>
              <a:t>13</a:t>
            </a:fld>
            <a:endParaRPr lang="en-US"/>
          </a:p>
        </p:txBody>
      </p:sp>
    </p:spTree>
    <p:extLst>
      <p:ext uri="{BB962C8B-B14F-4D97-AF65-F5344CB8AC3E}">
        <p14:creationId xmlns:p14="http://schemas.microsoft.com/office/powerpoint/2010/main" val="321376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5CB-8324-1FAB-5E40-843C1FE91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60EE9-A676-D077-B4B6-D63465270A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C5EDB-6C06-9C44-8C20-81BC81180830}"/>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5" name="Footer Placeholder 4">
            <a:extLst>
              <a:ext uri="{FF2B5EF4-FFF2-40B4-BE49-F238E27FC236}">
                <a16:creationId xmlns:a16="http://schemas.microsoft.com/office/drawing/2014/main" id="{0A51FBEF-1E8D-7F13-D21A-029333878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CE7E1-4990-BA45-6480-9B528F85A1D5}"/>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204805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EF6A-7376-AA9A-8403-F9FABF3B7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FC78F-E119-1964-9C3A-CAC9069F7E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19C7D-E071-E395-CF0B-D92DD24EBE47}"/>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5" name="Footer Placeholder 4">
            <a:extLst>
              <a:ext uri="{FF2B5EF4-FFF2-40B4-BE49-F238E27FC236}">
                <a16:creationId xmlns:a16="http://schemas.microsoft.com/office/drawing/2014/main" id="{246AAC4F-B4B7-3084-3803-77818D4C6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9437E-2382-0781-93D5-74B405118216}"/>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407391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79AE5-70F4-F1E9-3743-05063E3DD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58096-7DAE-2563-2A3D-89613F62C3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3A77A-A423-B996-5903-8A0C19E3E67E}"/>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5" name="Footer Placeholder 4">
            <a:extLst>
              <a:ext uri="{FF2B5EF4-FFF2-40B4-BE49-F238E27FC236}">
                <a16:creationId xmlns:a16="http://schemas.microsoft.com/office/drawing/2014/main" id="{A0EE6DAD-317A-2CF3-E696-1FB930C34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E591B-22CA-18B1-2C2C-A969EE75A704}"/>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43013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97C5-B901-B948-F295-61D43C080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1DAA5-8A74-50DD-F298-088C5800F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0BBB3-77AC-BC36-0016-C6D040204DD5}"/>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5" name="Footer Placeholder 4">
            <a:extLst>
              <a:ext uri="{FF2B5EF4-FFF2-40B4-BE49-F238E27FC236}">
                <a16:creationId xmlns:a16="http://schemas.microsoft.com/office/drawing/2014/main" id="{60C2894C-C171-F212-6FB8-8650A7BEC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E71CC-566D-40A0-910C-E322B2B52B0D}"/>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225841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B9DB-EB97-622C-FAA7-12A00A24F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67CD0-6F45-8AD7-BCAD-5DBE2BFF0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2CBEB9-A11C-EC7E-4C7A-42C8A03DAE9B}"/>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5" name="Footer Placeholder 4">
            <a:extLst>
              <a:ext uri="{FF2B5EF4-FFF2-40B4-BE49-F238E27FC236}">
                <a16:creationId xmlns:a16="http://schemas.microsoft.com/office/drawing/2014/main" id="{D0E61BBA-5746-D716-7A92-2119662EF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A4C79-B7D4-D9AC-E419-1E64990AB87E}"/>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18783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DA3E-181A-9A9A-5DFC-D1F409005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FBCBD-9441-BAC7-1D53-2A7D1A50DD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C1E31-9D44-9AA7-3858-CCFB5BF27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DE787-78BB-2796-2067-45169C8D5BF8}"/>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6" name="Footer Placeholder 5">
            <a:extLst>
              <a:ext uri="{FF2B5EF4-FFF2-40B4-BE49-F238E27FC236}">
                <a16:creationId xmlns:a16="http://schemas.microsoft.com/office/drawing/2014/main" id="{39534696-3538-E034-9D60-8B1266D5E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56B69-BCC3-6C55-0A29-EB5536B5B65D}"/>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421679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C9DA-20A0-66EF-0A4F-0E76B484C4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92AA3-C325-F345-9A88-383B07791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B7754-F00E-2E74-C8F0-0D645F5638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FAF3ED-299C-58FE-0CBA-022E74C6D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EEFEB-7150-9D08-E901-2C1BE42D5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F5C7-0DBA-C998-9603-ABCB94E365F5}"/>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8" name="Footer Placeholder 7">
            <a:extLst>
              <a:ext uri="{FF2B5EF4-FFF2-40B4-BE49-F238E27FC236}">
                <a16:creationId xmlns:a16="http://schemas.microsoft.com/office/drawing/2014/main" id="{EDAE7D4B-6DEA-8285-52B4-B2441CACB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98658E-67D8-2575-8BA7-EB05788D5286}"/>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88042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F696-0A49-2E8D-43B5-C29673F75A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507F32-4DB3-6477-AF18-D63F0699D0B6}"/>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4" name="Footer Placeholder 3">
            <a:extLst>
              <a:ext uri="{FF2B5EF4-FFF2-40B4-BE49-F238E27FC236}">
                <a16:creationId xmlns:a16="http://schemas.microsoft.com/office/drawing/2014/main" id="{4A31FF6C-7434-619D-9E71-E2675B9DF0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803A6-1EEF-2E43-C744-11A6B39A8DAF}"/>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20234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F7FB9-329B-2B1C-8925-D441499F5314}"/>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3" name="Footer Placeholder 2">
            <a:extLst>
              <a:ext uri="{FF2B5EF4-FFF2-40B4-BE49-F238E27FC236}">
                <a16:creationId xmlns:a16="http://schemas.microsoft.com/office/drawing/2014/main" id="{78F2DF90-56CD-6B62-2D19-1CAB1B6B2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D0571F-412F-6BAD-0001-FF5BF356F848}"/>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865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344-33C4-7A8E-BE15-9D8403B8D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66465E-1059-8EE4-2310-A0A417B6F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D6F95B-15BC-0A09-9086-A0910CD5E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53219-6D0A-92D0-2452-CDAFEE8FEF91}"/>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6" name="Footer Placeholder 5">
            <a:extLst>
              <a:ext uri="{FF2B5EF4-FFF2-40B4-BE49-F238E27FC236}">
                <a16:creationId xmlns:a16="http://schemas.microsoft.com/office/drawing/2014/main" id="{68092586-B7A8-FF56-3A01-432916D43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FE96C-2A7D-E5E8-FDEC-061C384EB884}"/>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62506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92B5-344F-44B6-DC41-FDC84255F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6F662E-C93D-F7B8-0AB9-C92F99851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D129E1-6FB3-9B17-23D4-15BA8B0C2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862B9-1D0D-6F51-2B94-247A581E9210}"/>
              </a:ext>
            </a:extLst>
          </p:cNvPr>
          <p:cNvSpPr>
            <a:spLocks noGrp="1"/>
          </p:cNvSpPr>
          <p:nvPr>
            <p:ph type="dt" sz="half" idx="10"/>
          </p:nvPr>
        </p:nvSpPr>
        <p:spPr/>
        <p:txBody>
          <a:bodyPr/>
          <a:lstStyle/>
          <a:p>
            <a:fld id="{6A4259AF-E6F7-48BE-86A3-9F642C7684DF}" type="datetimeFigureOut">
              <a:rPr lang="en-US" smtClean="0"/>
              <a:t>7/19/2023</a:t>
            </a:fld>
            <a:endParaRPr lang="en-US"/>
          </a:p>
        </p:txBody>
      </p:sp>
      <p:sp>
        <p:nvSpPr>
          <p:cNvPr id="6" name="Footer Placeholder 5">
            <a:extLst>
              <a:ext uri="{FF2B5EF4-FFF2-40B4-BE49-F238E27FC236}">
                <a16:creationId xmlns:a16="http://schemas.microsoft.com/office/drawing/2014/main" id="{EF4D45C5-B527-3B9B-B434-120FC6EAB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11886-F6A8-8315-3CE8-A94754B19D5B}"/>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04882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2D779-F8FD-6D73-2B1E-18803E94F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CDDB96-36B9-8FFA-AE8F-0072BCBCB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35764-6258-033B-F9CE-90C269B26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259AF-E6F7-48BE-86A3-9F642C7684DF}" type="datetimeFigureOut">
              <a:rPr lang="en-US" smtClean="0"/>
              <a:t>7/19/2023</a:t>
            </a:fld>
            <a:endParaRPr lang="en-US"/>
          </a:p>
        </p:txBody>
      </p:sp>
      <p:sp>
        <p:nvSpPr>
          <p:cNvPr id="5" name="Footer Placeholder 4">
            <a:extLst>
              <a:ext uri="{FF2B5EF4-FFF2-40B4-BE49-F238E27FC236}">
                <a16:creationId xmlns:a16="http://schemas.microsoft.com/office/drawing/2014/main" id="{3049775B-DD88-DB20-49DD-72AD874C2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6A8453-104B-0C92-282A-5E6253B6C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40E84-1CE1-4CA4-8AFC-D9564F323544}" type="slidenum">
              <a:rPr lang="en-US" smtClean="0"/>
              <a:t>‹#›</a:t>
            </a:fld>
            <a:endParaRPr lang="en-US"/>
          </a:p>
        </p:txBody>
      </p:sp>
    </p:spTree>
    <p:extLst>
      <p:ext uri="{BB962C8B-B14F-4D97-AF65-F5344CB8AC3E}">
        <p14:creationId xmlns:p14="http://schemas.microsoft.com/office/powerpoint/2010/main" val="22507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A8C2BF7-20AA-BB5D-0AC1-C31E0F91B4FD}"/>
              </a:ext>
            </a:extLst>
          </p:cNvPr>
          <p:cNvPicPr>
            <a:picLocks noChangeAspect="1"/>
          </p:cNvPicPr>
          <p:nvPr/>
        </p:nvPicPr>
        <p:blipFill rotWithShape="1">
          <a:blip r:embed="rId3">
            <a:extLst>
              <a:ext uri="{28A0092B-C50C-407E-A947-70E740481C1C}">
                <a14:useLocalDpi xmlns:a14="http://schemas.microsoft.com/office/drawing/2010/main" val="0"/>
              </a:ext>
            </a:extLst>
          </a:blip>
          <a:srcRect l="11475" r="11475"/>
          <a:stretch/>
        </p:blipFill>
        <p:spPr>
          <a:xfrm>
            <a:off x="4283902" y="10"/>
            <a:ext cx="7908098" cy="6857992"/>
          </a:xfrm>
          <a:prstGeom prst="rect">
            <a:avLst/>
          </a:prstGeom>
        </p:spPr>
      </p:pic>
      <p:sp>
        <p:nvSpPr>
          <p:cNvPr id="24" name="Rectangle 16">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3CD88-7DAC-E7EB-AF9F-3F322A435C0E}"/>
              </a:ext>
            </a:extLst>
          </p:cNvPr>
          <p:cNvSpPr>
            <a:spLocks noGrp="1"/>
          </p:cNvSpPr>
          <p:nvPr>
            <p:ph type="ctrTitle"/>
          </p:nvPr>
        </p:nvSpPr>
        <p:spPr>
          <a:xfrm>
            <a:off x="728663" y="1115219"/>
            <a:ext cx="6418095" cy="2387600"/>
          </a:xfrm>
        </p:spPr>
        <p:txBody>
          <a:bodyPr>
            <a:normAutofit/>
          </a:bodyPr>
          <a:lstStyle/>
          <a:p>
            <a:pPr algn="l"/>
            <a:r>
              <a:rPr lang="en-US" sz="5000" dirty="0">
                <a:solidFill>
                  <a:schemeClr val="bg1"/>
                </a:solidFill>
              </a:rPr>
              <a:t>CRASHED project </a:t>
            </a:r>
            <a:br>
              <a:rPr lang="en-US" sz="5000" dirty="0">
                <a:solidFill>
                  <a:schemeClr val="bg1"/>
                </a:solidFill>
              </a:rPr>
            </a:br>
            <a:r>
              <a:rPr lang="en-US" sz="5000" dirty="0">
                <a:solidFill>
                  <a:schemeClr val="bg1"/>
                </a:solidFill>
              </a:rPr>
              <a:t>July 2023 All site call</a:t>
            </a:r>
          </a:p>
        </p:txBody>
      </p:sp>
      <p:sp>
        <p:nvSpPr>
          <p:cNvPr id="3" name="Subtitle 2">
            <a:extLst>
              <a:ext uri="{FF2B5EF4-FFF2-40B4-BE49-F238E27FC236}">
                <a16:creationId xmlns:a16="http://schemas.microsoft.com/office/drawing/2014/main" id="{1E18CAAB-D134-DA91-A560-97BA1B2BB8E3}"/>
              </a:ext>
            </a:extLst>
          </p:cNvPr>
          <p:cNvSpPr>
            <a:spLocks noGrp="1"/>
          </p:cNvSpPr>
          <p:nvPr>
            <p:ph type="subTitle" idx="1"/>
          </p:nvPr>
        </p:nvSpPr>
        <p:spPr>
          <a:xfrm>
            <a:off x="728663" y="3902075"/>
            <a:ext cx="5505449" cy="1655762"/>
          </a:xfrm>
        </p:spPr>
        <p:txBody>
          <a:bodyPr>
            <a:normAutofit/>
          </a:bodyPr>
          <a:lstStyle/>
          <a:p>
            <a:pPr algn="l"/>
            <a:r>
              <a:rPr lang="en-US" sz="2000" dirty="0">
                <a:solidFill>
                  <a:schemeClr val="bg1"/>
                </a:solidFill>
              </a:rPr>
              <a:t>July 19, 2023</a:t>
            </a:r>
          </a:p>
          <a:p>
            <a:pPr algn="l"/>
            <a:r>
              <a:rPr lang="en-US" sz="2000" dirty="0">
                <a:solidFill>
                  <a:schemeClr val="bg1"/>
                </a:solidFill>
              </a:rPr>
              <a:t>10am PT</a:t>
            </a:r>
          </a:p>
        </p:txBody>
      </p:sp>
      <p:cxnSp>
        <p:nvCxnSpPr>
          <p:cNvPr id="25" name="Straight Connector 18">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8E21C71-6D6F-0899-AABD-3A5F365DF0C5}"/>
              </a:ext>
            </a:extLst>
          </p:cNvPr>
          <p:cNvSpPr txBox="1"/>
          <p:nvPr/>
        </p:nvSpPr>
        <p:spPr>
          <a:xfrm>
            <a:off x="895546" y="5653920"/>
            <a:ext cx="4251357" cy="369332"/>
          </a:xfrm>
          <a:prstGeom prst="rect">
            <a:avLst/>
          </a:prstGeom>
          <a:noFill/>
        </p:spPr>
        <p:txBody>
          <a:bodyPr wrap="none" rtlCol="0">
            <a:spAutoFit/>
          </a:bodyPr>
          <a:lstStyle/>
          <a:p>
            <a:r>
              <a:rPr lang="en-US" b="1" dirty="0">
                <a:solidFill>
                  <a:schemeClr val="bg1"/>
                </a:solidFill>
              </a:rPr>
              <a:t>PLEASE MUTE IF YOU ARE NOT SPEAKING! </a:t>
            </a:r>
          </a:p>
        </p:txBody>
      </p:sp>
    </p:spTree>
    <p:extLst>
      <p:ext uri="{BB962C8B-B14F-4D97-AF65-F5344CB8AC3E}">
        <p14:creationId xmlns:p14="http://schemas.microsoft.com/office/powerpoint/2010/main" val="192007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0D1F8-E706-02D2-6285-76D268084484}"/>
              </a:ext>
            </a:extLst>
          </p:cNvPr>
          <p:cNvSpPr>
            <a:spLocks noGrp="1"/>
          </p:cNvSpPr>
          <p:nvPr>
            <p:ph type="title"/>
          </p:nvPr>
        </p:nvSpPr>
        <p:spPr>
          <a:xfrm>
            <a:off x="841248" y="548640"/>
            <a:ext cx="3600860" cy="5431536"/>
          </a:xfrm>
        </p:spPr>
        <p:txBody>
          <a:bodyPr>
            <a:normAutofit/>
          </a:bodyPr>
          <a:lstStyle/>
          <a:p>
            <a:r>
              <a:rPr lang="en-US" sz="5400" dirty="0"/>
              <a:t>Site invoicing</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C5041C-0C48-1822-DBC4-89334AE44D7B}"/>
              </a:ext>
            </a:extLst>
          </p:cNvPr>
          <p:cNvSpPr>
            <a:spLocks noGrp="1"/>
          </p:cNvSpPr>
          <p:nvPr>
            <p:ph idx="1"/>
          </p:nvPr>
        </p:nvSpPr>
        <p:spPr>
          <a:xfrm>
            <a:off x="5126418" y="552091"/>
            <a:ext cx="6224335" cy="5431536"/>
          </a:xfrm>
        </p:spPr>
        <p:txBody>
          <a:bodyPr anchor="ctr">
            <a:normAutofit/>
          </a:bodyPr>
          <a:lstStyle/>
          <a:p>
            <a:r>
              <a:rPr lang="en-US" sz="1700" dirty="0">
                <a:latin typeface="Arial" panose="020B0604020202020204" pitchFamily="34" charset="0"/>
                <a:cs typeface="Arial" panose="020B0604020202020204" pitchFamily="34" charset="0"/>
              </a:rPr>
              <a:t>Can invoice for </a:t>
            </a:r>
            <a:r>
              <a:rPr lang="en-US" sz="1700" b="1" u="sng" dirty="0">
                <a:latin typeface="Arial" panose="020B0604020202020204" pitchFamily="34" charset="0"/>
                <a:cs typeface="Arial" panose="020B0604020202020204" pitchFamily="34" charset="0"/>
              </a:rPr>
              <a:t>start up fees of $10K </a:t>
            </a:r>
            <a:r>
              <a:rPr lang="en-US" sz="1700" dirty="0">
                <a:latin typeface="Arial" panose="020B0604020202020204" pitchFamily="34" charset="0"/>
                <a:cs typeface="Arial" panose="020B0604020202020204" pitchFamily="34" charset="0"/>
              </a:rPr>
              <a:t>now</a:t>
            </a:r>
          </a:p>
          <a:p>
            <a:r>
              <a:rPr lang="en-US" sz="1700" u="sng" dirty="0">
                <a:latin typeface="Arial" panose="020B0604020202020204" pitchFamily="34" charset="0"/>
                <a:cs typeface="Arial" panose="020B0604020202020204" pitchFamily="34" charset="0"/>
              </a:rPr>
              <a:t>Per participant fees - </a:t>
            </a:r>
            <a:r>
              <a:rPr lang="en-US" sz="1700" b="1" i="0" u="sng" strike="noStrike" baseline="0" dirty="0">
                <a:latin typeface="Arial" panose="020B0604020202020204" pitchFamily="34" charset="0"/>
                <a:cs typeface="Arial" panose="020B0604020202020204" pitchFamily="34" charset="0"/>
              </a:rPr>
              <a:t>$225/participant </a:t>
            </a:r>
            <a:endParaRPr lang="en-US" sz="1700" b="0" i="0" u="sng" strike="noStrike" baseline="0" dirty="0">
              <a:latin typeface="Arial" panose="020B0604020202020204" pitchFamily="34" charset="0"/>
              <a:cs typeface="Arial" panose="020B0604020202020204" pitchFamily="34" charset="0"/>
            </a:endParaRPr>
          </a:p>
          <a:p>
            <a:pPr marL="457200" lvl="1" indent="0">
              <a:spcBef>
                <a:spcPts val="0"/>
              </a:spcBef>
              <a:buNone/>
            </a:pPr>
            <a:r>
              <a:rPr lang="en-US" sz="1700" b="0" i="0" u="none" strike="noStrike" baseline="0" dirty="0">
                <a:latin typeface="Arial" panose="020B0604020202020204" pitchFamily="34" charset="0"/>
                <a:cs typeface="Arial" panose="020B0604020202020204" pitchFamily="34" charset="0"/>
              </a:rPr>
              <a:t>Sites will be paid per participant as follows for: </a:t>
            </a:r>
          </a:p>
          <a:p>
            <a:pPr marL="457200" lvl="1" indent="0">
              <a:spcBef>
                <a:spcPts val="0"/>
              </a:spcBef>
              <a:buNone/>
            </a:pPr>
            <a:r>
              <a:rPr lang="en-US" sz="1400" b="0" i="0" u="none" strike="noStrike" baseline="0" dirty="0">
                <a:latin typeface="Arial" panose="020B0604020202020204" pitchFamily="34" charset="0"/>
                <a:cs typeface="Arial" panose="020B0604020202020204" pitchFamily="34" charset="0"/>
              </a:rPr>
              <a:t>a) Confirming eligibility, </a:t>
            </a:r>
          </a:p>
          <a:p>
            <a:pPr marL="457200" lvl="1" indent="0">
              <a:spcBef>
                <a:spcPts val="0"/>
              </a:spcBef>
              <a:buNone/>
            </a:pPr>
            <a:r>
              <a:rPr lang="en-US" sz="1400" b="0" i="0" u="none" strike="noStrike" baseline="0" dirty="0">
                <a:latin typeface="Arial" panose="020B0604020202020204" pitchFamily="34" charset="0"/>
                <a:cs typeface="Arial" panose="020B0604020202020204" pitchFamily="34" charset="0"/>
              </a:rPr>
              <a:t>b) Consent, and, if applicable, assent, </a:t>
            </a:r>
          </a:p>
          <a:p>
            <a:pPr marL="457200" lvl="1" indent="0">
              <a:spcBef>
                <a:spcPts val="0"/>
              </a:spcBef>
              <a:buNone/>
            </a:pPr>
            <a:r>
              <a:rPr lang="en-US" sz="1400" b="0" i="0" u="none" strike="noStrike" baseline="0" dirty="0">
                <a:latin typeface="Arial" panose="020B0604020202020204" pitchFamily="34" charset="0"/>
                <a:cs typeface="Arial" panose="020B0604020202020204" pitchFamily="34" charset="0"/>
              </a:rPr>
              <a:t>c) enrollment, </a:t>
            </a:r>
          </a:p>
          <a:p>
            <a:pPr marL="457200" lvl="1" indent="0">
              <a:spcBef>
                <a:spcPts val="0"/>
              </a:spcBef>
              <a:buNone/>
            </a:pPr>
            <a:r>
              <a:rPr lang="en-US" sz="1400" b="0" i="0" u="none" strike="noStrike" baseline="0" dirty="0">
                <a:latin typeface="Arial" panose="020B0604020202020204" pitchFamily="34" charset="0"/>
                <a:cs typeface="Arial" panose="020B0604020202020204" pitchFamily="34" charset="0"/>
              </a:rPr>
              <a:t>d) collection of rash swab specimens and shipping to the central laboratory, </a:t>
            </a:r>
          </a:p>
          <a:p>
            <a:pPr marL="457200" lvl="1" indent="0">
              <a:spcBef>
                <a:spcPts val="0"/>
              </a:spcBef>
              <a:buNone/>
            </a:pPr>
            <a:r>
              <a:rPr lang="en-US" sz="1400" b="0" i="0" u="none" strike="noStrike" baseline="0" dirty="0">
                <a:latin typeface="Arial" panose="020B0604020202020204" pitchFamily="34" charset="0"/>
                <a:cs typeface="Arial" panose="020B0604020202020204" pitchFamily="34" charset="0"/>
              </a:rPr>
              <a:t>e) enrollment and follow-up data collection through 45 or 90 days (if applicable) per the project’s Manual of Procedures, </a:t>
            </a:r>
          </a:p>
          <a:p>
            <a:pPr marL="457200" lvl="1" indent="0">
              <a:spcBef>
                <a:spcPts val="0"/>
              </a:spcBef>
              <a:buNone/>
            </a:pPr>
            <a:r>
              <a:rPr lang="en-US" sz="1400" b="0" i="0" u="none" strike="noStrike" baseline="0" dirty="0">
                <a:latin typeface="Arial" panose="020B0604020202020204" pitchFamily="34" charset="0"/>
                <a:cs typeface="Arial" panose="020B0604020202020204" pitchFamily="34" charset="0"/>
              </a:rPr>
              <a:t>f) complete data entry in the project </a:t>
            </a:r>
            <a:r>
              <a:rPr lang="en-US" sz="1400" b="0" i="0" u="none" strike="noStrike" baseline="0" dirty="0" err="1">
                <a:latin typeface="Arial" panose="020B0604020202020204" pitchFamily="34" charset="0"/>
                <a:cs typeface="Arial" panose="020B0604020202020204" pitchFamily="34" charset="0"/>
              </a:rPr>
              <a:t>REDCap</a:t>
            </a:r>
            <a:r>
              <a:rPr lang="en-US" sz="1400" b="0" i="0" u="none" strike="noStrike" baseline="0" dirty="0">
                <a:latin typeface="Arial" panose="020B0604020202020204" pitchFamily="34" charset="0"/>
                <a:cs typeface="Arial" panose="020B0604020202020204" pitchFamily="34" charset="0"/>
              </a:rPr>
              <a:t> for the participant, and, </a:t>
            </a:r>
          </a:p>
          <a:p>
            <a:pPr marL="457200" lvl="1" indent="0">
              <a:spcBef>
                <a:spcPts val="0"/>
              </a:spcBef>
              <a:buNone/>
            </a:pPr>
            <a:r>
              <a:rPr lang="en-US" sz="1400" b="0" i="0" u="none" strike="noStrike" baseline="0" dirty="0">
                <a:latin typeface="Arial" panose="020B0604020202020204" pitchFamily="34" charset="0"/>
                <a:cs typeface="Arial" panose="020B0604020202020204" pitchFamily="34" charset="0"/>
              </a:rPr>
              <a:t>g) complete data cleaning (including double-checking data for missingness, inaccuracies, and logic errors and addressing queries sent by the DCC) for that participant. </a:t>
            </a:r>
          </a:p>
          <a:p>
            <a:r>
              <a:rPr lang="en-US" sz="1700" b="0" i="0" u="none" strike="noStrike" baseline="0" dirty="0">
                <a:latin typeface="Arial" panose="020B0604020202020204" pitchFamily="34" charset="0"/>
                <a:cs typeface="Arial" panose="020B0604020202020204" pitchFamily="34" charset="0"/>
              </a:rPr>
              <a:t>Each site will receive a complete list of participants that the site team has completed the above tasks for from the main site </a:t>
            </a:r>
            <a:r>
              <a:rPr lang="en-US" sz="1700" b="1" i="0" u="sng" strike="noStrike" baseline="0" dirty="0">
                <a:latin typeface="Arial" panose="020B0604020202020204" pitchFamily="34" charset="0"/>
                <a:cs typeface="Arial" panose="020B0604020202020204" pitchFamily="34" charset="0"/>
              </a:rPr>
              <a:t>at the end of enrollment</a:t>
            </a:r>
            <a:r>
              <a:rPr lang="en-US" sz="1700" b="0" i="0" u="none" strike="noStrike" baseline="0" dirty="0">
                <a:latin typeface="Arial" panose="020B0604020202020204" pitchFamily="34" charset="0"/>
                <a:cs typeface="Arial" panose="020B0604020202020204" pitchFamily="34" charset="0"/>
              </a:rPr>
              <a:t> for final invoicing and payment. </a:t>
            </a:r>
          </a:p>
          <a:p>
            <a:r>
              <a:rPr lang="en-US" sz="1700" b="1" u="sng" dirty="0">
                <a:latin typeface="Arial" panose="020B0604020202020204" pitchFamily="34" charset="0"/>
                <a:cs typeface="Arial" panose="020B0604020202020204" pitchFamily="34" charset="0"/>
              </a:rPr>
              <a:t>Close out fee - $5K </a:t>
            </a:r>
            <a:r>
              <a:rPr lang="en-US" sz="1700" dirty="0">
                <a:latin typeface="Arial" panose="020B0604020202020204" pitchFamily="34" charset="0"/>
                <a:cs typeface="Arial" panose="020B0604020202020204" pitchFamily="34" charset="0"/>
              </a:rPr>
              <a:t>– must complete monthly audits for this. </a:t>
            </a:r>
          </a:p>
        </p:txBody>
      </p:sp>
      <p:pic>
        <p:nvPicPr>
          <p:cNvPr id="7" name="Graphic 6" descr="Money">
            <a:extLst>
              <a:ext uri="{FF2B5EF4-FFF2-40B4-BE49-F238E27FC236}">
                <a16:creationId xmlns:a16="http://schemas.microsoft.com/office/drawing/2014/main" id="{C79729D1-C0CA-CEC8-F17D-0B5236ED31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spTree>
    <p:extLst>
      <p:ext uri="{BB962C8B-B14F-4D97-AF65-F5344CB8AC3E}">
        <p14:creationId xmlns:p14="http://schemas.microsoft.com/office/powerpoint/2010/main" val="51381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30C0D3D-724B-3F9D-C879-57DC8CC6B7F6}"/>
              </a:ext>
            </a:extLst>
          </p:cNvPr>
          <p:cNvSpPr>
            <a:spLocks noGrp="1"/>
          </p:cNvSpPr>
          <p:nvPr>
            <p:ph type="title"/>
          </p:nvPr>
        </p:nvSpPr>
        <p:spPr>
          <a:xfrm>
            <a:off x="1143000" y="990599"/>
            <a:ext cx="9906000" cy="685800"/>
          </a:xfrm>
        </p:spPr>
        <p:txBody>
          <a:bodyPr anchor="t">
            <a:normAutofit/>
          </a:bodyPr>
          <a:lstStyle/>
          <a:p>
            <a:r>
              <a:rPr lang="en-US" sz="4000" b="1" dirty="0"/>
              <a:t>Continue regular announcements to ED staff</a:t>
            </a:r>
          </a:p>
        </p:txBody>
      </p:sp>
      <p:graphicFrame>
        <p:nvGraphicFramePr>
          <p:cNvPr id="5" name="Content Placeholder 2">
            <a:extLst>
              <a:ext uri="{FF2B5EF4-FFF2-40B4-BE49-F238E27FC236}">
                <a16:creationId xmlns:a16="http://schemas.microsoft.com/office/drawing/2014/main" id="{71E8AA89-0762-C399-6767-0850ED499C50}"/>
              </a:ext>
            </a:extLst>
          </p:cNvPr>
          <p:cNvGraphicFramePr>
            <a:graphicFrameLocks noGrp="1"/>
          </p:cNvGraphicFramePr>
          <p:nvPr>
            <p:ph idx="1"/>
            <p:extLst>
              <p:ext uri="{D42A27DB-BD31-4B8C-83A1-F6EECF244321}">
                <p14:modId xmlns:p14="http://schemas.microsoft.com/office/powerpoint/2010/main" val="1102597529"/>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14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4051D-17FE-CFE2-1D9D-AB42E70B9444}"/>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3700" b="1" kern="1200" dirty="0">
                <a:solidFill>
                  <a:srgbClr val="FFFFFF"/>
                </a:solidFill>
                <a:latin typeface="+mj-lt"/>
                <a:ea typeface="+mj-ea"/>
                <a:cs typeface="+mj-cs"/>
              </a:rPr>
              <a:t>Site discussion/feedback </a:t>
            </a:r>
            <a:br>
              <a:rPr lang="en-US" sz="3700" kern="1200" dirty="0">
                <a:solidFill>
                  <a:srgbClr val="FFFFFF"/>
                </a:solidFill>
                <a:latin typeface="+mj-lt"/>
                <a:ea typeface="+mj-ea"/>
                <a:cs typeface="+mj-cs"/>
              </a:rPr>
            </a:br>
            <a:r>
              <a:rPr lang="en-US" sz="3200" kern="1200" dirty="0">
                <a:solidFill>
                  <a:srgbClr val="FFFFFF"/>
                </a:solidFill>
                <a:latin typeface="+mj-lt"/>
                <a:ea typeface="+mj-ea"/>
                <a:cs typeface="+mj-cs"/>
              </a:rPr>
              <a:t>1. </a:t>
            </a:r>
            <a:r>
              <a:rPr lang="en-US" sz="3200" i="1" kern="1200" dirty="0">
                <a:solidFill>
                  <a:srgbClr val="FFFFFF"/>
                </a:solidFill>
                <a:latin typeface="+mj-lt"/>
                <a:ea typeface="+mj-ea"/>
                <a:cs typeface="+mj-cs"/>
              </a:rPr>
              <a:t>How is the enrollment survey working? </a:t>
            </a:r>
            <a:br>
              <a:rPr lang="en-US" sz="3200" i="1" kern="1200" dirty="0">
                <a:solidFill>
                  <a:srgbClr val="FFFFFF"/>
                </a:solidFill>
                <a:latin typeface="+mj-lt"/>
                <a:ea typeface="+mj-ea"/>
                <a:cs typeface="+mj-cs"/>
              </a:rPr>
            </a:br>
            <a:r>
              <a:rPr lang="en-US" sz="3200" i="1" kern="1200" dirty="0">
                <a:solidFill>
                  <a:srgbClr val="FFFFFF"/>
                </a:solidFill>
                <a:latin typeface="+mj-lt"/>
                <a:ea typeface="+mj-ea"/>
                <a:cs typeface="+mj-cs"/>
              </a:rPr>
              <a:t>2. Data quality checks?</a:t>
            </a:r>
            <a:br>
              <a:rPr lang="en-US" sz="3200" i="1" kern="1200" dirty="0">
                <a:solidFill>
                  <a:srgbClr val="FFFFFF"/>
                </a:solidFill>
                <a:latin typeface="+mj-lt"/>
                <a:ea typeface="+mj-ea"/>
                <a:cs typeface="+mj-cs"/>
              </a:rPr>
            </a:br>
            <a:r>
              <a:rPr lang="en-US" sz="3200" i="1" kern="1200" dirty="0">
                <a:solidFill>
                  <a:srgbClr val="FFFFFF"/>
                </a:solidFill>
                <a:latin typeface="+mj-lt"/>
                <a:ea typeface="+mj-ea"/>
                <a:cs typeface="+mj-cs"/>
              </a:rPr>
              <a:t>3. Barriers/issues?</a:t>
            </a:r>
            <a:br>
              <a:rPr lang="en-US" sz="3200" i="1" kern="1200" dirty="0">
                <a:solidFill>
                  <a:srgbClr val="FFFFFF"/>
                </a:solidFill>
                <a:latin typeface="+mj-lt"/>
                <a:ea typeface="+mj-ea"/>
                <a:cs typeface="+mj-cs"/>
              </a:rPr>
            </a:br>
            <a:endParaRPr lang="en-US" sz="3700" i="1" kern="1200" dirty="0">
              <a:solidFill>
                <a:srgbClr val="FFFFFF"/>
              </a:solidFill>
              <a:latin typeface="+mj-lt"/>
              <a:ea typeface="+mj-ea"/>
              <a:cs typeface="+mj-cs"/>
            </a:endParaRPr>
          </a:p>
        </p:txBody>
      </p:sp>
      <p:graphicFrame>
        <p:nvGraphicFramePr>
          <p:cNvPr id="4" name="Table 4">
            <a:extLst>
              <a:ext uri="{FF2B5EF4-FFF2-40B4-BE49-F238E27FC236}">
                <a16:creationId xmlns:a16="http://schemas.microsoft.com/office/drawing/2014/main" id="{9CBFF9FF-3354-7090-3293-E4E673B98E6A}"/>
              </a:ext>
            </a:extLst>
          </p:cNvPr>
          <p:cNvGraphicFramePr>
            <a:graphicFrameLocks noGrp="1"/>
          </p:cNvGraphicFramePr>
          <p:nvPr>
            <p:ph idx="1"/>
            <p:extLst>
              <p:ext uri="{D42A27DB-BD31-4B8C-83A1-F6EECF244321}">
                <p14:modId xmlns:p14="http://schemas.microsoft.com/office/powerpoint/2010/main" val="691431069"/>
              </p:ext>
            </p:extLst>
          </p:nvPr>
        </p:nvGraphicFramePr>
        <p:xfrm>
          <a:off x="7528158" y="640080"/>
          <a:ext cx="2595155" cy="5578818"/>
        </p:xfrm>
        <a:graphic>
          <a:graphicData uri="http://schemas.openxmlformats.org/drawingml/2006/table">
            <a:tbl>
              <a:tblPr firstRow="1" bandRow="1">
                <a:noFill/>
                <a:tableStyleId>{5C22544A-7EE6-4342-B048-85BDC9FD1C3A}</a:tableStyleId>
              </a:tblPr>
              <a:tblGrid>
                <a:gridCol w="2595155">
                  <a:extLst>
                    <a:ext uri="{9D8B030D-6E8A-4147-A177-3AD203B41FA5}">
                      <a16:colId xmlns:a16="http://schemas.microsoft.com/office/drawing/2014/main" val="4147356414"/>
                    </a:ext>
                  </a:extLst>
                </a:gridCol>
              </a:tblGrid>
              <a:tr h="398487">
                <a:tc>
                  <a:txBody>
                    <a:bodyPr/>
                    <a:lstStyle/>
                    <a:p>
                      <a:r>
                        <a:rPr lang="en-US" sz="1300" b="1">
                          <a:solidFill>
                            <a:schemeClr val="tx1">
                              <a:lumMod val="75000"/>
                              <a:lumOff val="25000"/>
                            </a:schemeClr>
                          </a:solidFill>
                        </a:rPr>
                        <a:t>Site</a:t>
                      </a:r>
                    </a:p>
                  </a:txBody>
                  <a:tcPr marL="162648" marR="68384" marT="81324" marB="8132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2068647029"/>
                  </a:ext>
                </a:extLst>
              </a:tr>
              <a:tr h="398487">
                <a:tc>
                  <a:txBody>
                    <a:bodyPr/>
                    <a:lstStyle/>
                    <a:p>
                      <a:r>
                        <a:rPr lang="en-US" sz="1300">
                          <a:solidFill>
                            <a:schemeClr val="tx1">
                              <a:lumMod val="75000"/>
                              <a:lumOff val="25000"/>
                            </a:schemeClr>
                          </a:solidFill>
                        </a:rPr>
                        <a:t>OV-UCLA</a:t>
                      </a:r>
                    </a:p>
                  </a:txBody>
                  <a:tcPr marL="162648" marR="68384" marT="81324" marB="8132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74736195"/>
                  </a:ext>
                </a:extLst>
              </a:tr>
              <a:tr h="398487">
                <a:tc>
                  <a:txBody>
                    <a:bodyPr/>
                    <a:lstStyle/>
                    <a:p>
                      <a:r>
                        <a:rPr lang="en-US" sz="1300">
                          <a:solidFill>
                            <a:schemeClr val="tx1">
                              <a:lumMod val="75000"/>
                              <a:lumOff val="25000"/>
                            </a:schemeClr>
                          </a:solidFill>
                        </a:rPr>
                        <a:t>RR-UCLA</a:t>
                      </a:r>
                    </a:p>
                  </a:txBody>
                  <a:tcPr marL="162648" marR="68384" marT="81324" marB="8132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15880731"/>
                  </a:ext>
                </a:extLst>
              </a:tr>
              <a:tr h="398487">
                <a:tc>
                  <a:txBody>
                    <a:bodyPr/>
                    <a:lstStyle/>
                    <a:p>
                      <a:r>
                        <a:rPr lang="en-US" sz="1300">
                          <a:solidFill>
                            <a:schemeClr val="tx1">
                              <a:lumMod val="75000"/>
                              <a:lumOff val="25000"/>
                            </a:schemeClr>
                          </a:solidFill>
                        </a:rPr>
                        <a:t>Hennepin</a:t>
                      </a:r>
                    </a:p>
                  </a:txBody>
                  <a:tcPr marL="162648" marR="68384" marT="81324" marB="8132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516473906"/>
                  </a:ext>
                </a:extLst>
              </a:tr>
              <a:tr h="398487">
                <a:tc>
                  <a:txBody>
                    <a:bodyPr/>
                    <a:lstStyle/>
                    <a:p>
                      <a:r>
                        <a:rPr lang="en-US" sz="1300">
                          <a:solidFill>
                            <a:schemeClr val="tx1">
                              <a:lumMod val="75000"/>
                              <a:lumOff val="25000"/>
                            </a:schemeClr>
                          </a:solidFill>
                        </a:rPr>
                        <a:t>Valleywise</a:t>
                      </a:r>
                    </a:p>
                  </a:txBody>
                  <a:tcPr marL="162648" marR="68384" marT="81324" marB="8132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2377653165"/>
                  </a:ext>
                </a:extLst>
              </a:tr>
              <a:tr h="398487">
                <a:tc>
                  <a:txBody>
                    <a:bodyPr/>
                    <a:lstStyle/>
                    <a:p>
                      <a:r>
                        <a:rPr lang="en-US" sz="1300">
                          <a:solidFill>
                            <a:schemeClr val="tx1">
                              <a:lumMod val="75000"/>
                              <a:lumOff val="25000"/>
                            </a:schemeClr>
                          </a:solidFill>
                        </a:rPr>
                        <a:t>U Iowa</a:t>
                      </a:r>
                    </a:p>
                  </a:txBody>
                  <a:tcPr marL="162648" marR="68384" marT="81324" marB="8132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408481977"/>
                  </a:ext>
                </a:extLst>
              </a:tr>
              <a:tr h="398487">
                <a:tc>
                  <a:txBody>
                    <a:bodyPr/>
                    <a:lstStyle/>
                    <a:p>
                      <a:r>
                        <a:rPr lang="en-US" sz="1300">
                          <a:solidFill>
                            <a:schemeClr val="tx1">
                              <a:lumMod val="75000"/>
                              <a:lumOff val="25000"/>
                            </a:schemeClr>
                          </a:solidFill>
                        </a:rPr>
                        <a:t>UNM</a:t>
                      </a:r>
                    </a:p>
                  </a:txBody>
                  <a:tcPr marL="162648" marR="68384" marT="81324" marB="8132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4016013771"/>
                  </a:ext>
                </a:extLst>
              </a:tr>
              <a:tr h="398487">
                <a:tc>
                  <a:txBody>
                    <a:bodyPr/>
                    <a:lstStyle/>
                    <a:p>
                      <a:r>
                        <a:rPr lang="en-US" sz="1300">
                          <a:solidFill>
                            <a:schemeClr val="tx1">
                              <a:lumMod val="75000"/>
                              <a:lumOff val="25000"/>
                            </a:schemeClr>
                          </a:solidFill>
                        </a:rPr>
                        <a:t>UH/UMKC</a:t>
                      </a:r>
                    </a:p>
                  </a:txBody>
                  <a:tcPr marL="162648" marR="68384" marT="81324" marB="8132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344573145"/>
                  </a:ext>
                </a:extLst>
              </a:tr>
              <a:tr h="398487">
                <a:tc>
                  <a:txBody>
                    <a:bodyPr/>
                    <a:lstStyle/>
                    <a:p>
                      <a:r>
                        <a:rPr lang="en-US" sz="1300">
                          <a:solidFill>
                            <a:schemeClr val="tx1">
                              <a:lumMod val="75000"/>
                              <a:lumOff val="25000"/>
                            </a:schemeClr>
                          </a:solidFill>
                        </a:rPr>
                        <a:t>U Miss</a:t>
                      </a:r>
                    </a:p>
                  </a:txBody>
                  <a:tcPr marL="162648" marR="68384" marT="81324" marB="8132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717161731"/>
                  </a:ext>
                </a:extLst>
              </a:tr>
              <a:tr h="398487">
                <a:tc>
                  <a:txBody>
                    <a:bodyPr/>
                    <a:lstStyle/>
                    <a:p>
                      <a:r>
                        <a:rPr lang="en-US" sz="1300" b="0">
                          <a:solidFill>
                            <a:schemeClr val="tx1">
                              <a:lumMod val="75000"/>
                              <a:lumOff val="25000"/>
                            </a:schemeClr>
                          </a:solidFill>
                        </a:rPr>
                        <a:t>Temple</a:t>
                      </a:r>
                    </a:p>
                  </a:txBody>
                  <a:tcPr marL="162648" marR="68384" marT="81324" marB="8132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770392305"/>
                  </a:ext>
                </a:extLst>
              </a:tr>
              <a:tr h="398487">
                <a:tc>
                  <a:txBody>
                    <a:bodyPr/>
                    <a:lstStyle/>
                    <a:p>
                      <a:r>
                        <a:rPr lang="en-US" sz="1300">
                          <a:solidFill>
                            <a:schemeClr val="tx1">
                              <a:lumMod val="75000"/>
                              <a:lumOff val="25000"/>
                            </a:schemeClr>
                          </a:solidFill>
                        </a:rPr>
                        <a:t>Baystate</a:t>
                      </a:r>
                    </a:p>
                  </a:txBody>
                  <a:tcPr marL="162648" marR="68384" marT="81324" marB="8132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4065091216"/>
                  </a:ext>
                </a:extLst>
              </a:tr>
              <a:tr h="398487">
                <a:tc>
                  <a:txBody>
                    <a:bodyPr/>
                    <a:lstStyle/>
                    <a:p>
                      <a:r>
                        <a:rPr lang="en-US" sz="1300" b="0">
                          <a:solidFill>
                            <a:schemeClr val="tx1">
                              <a:lumMod val="75000"/>
                              <a:lumOff val="25000"/>
                            </a:schemeClr>
                          </a:solidFill>
                        </a:rPr>
                        <a:t>JHMI</a:t>
                      </a:r>
                    </a:p>
                  </a:txBody>
                  <a:tcPr marL="162648" marR="68384" marT="81324" marB="8132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387480181"/>
                  </a:ext>
                </a:extLst>
              </a:tr>
              <a:tr h="398487">
                <a:tc>
                  <a:txBody>
                    <a:bodyPr/>
                    <a:lstStyle/>
                    <a:p>
                      <a:r>
                        <a:rPr lang="en-US" sz="1300" b="0">
                          <a:solidFill>
                            <a:schemeClr val="tx1">
                              <a:lumMod val="75000"/>
                              <a:lumOff val="25000"/>
                            </a:schemeClr>
                          </a:solidFill>
                        </a:rPr>
                        <a:t>Cedars Sinai</a:t>
                      </a:r>
                    </a:p>
                  </a:txBody>
                  <a:tcPr marL="162648" marR="68384" marT="81324" marB="81324">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557450135"/>
                  </a:ext>
                </a:extLst>
              </a:tr>
              <a:tr h="398487">
                <a:tc>
                  <a:txBody>
                    <a:bodyPr/>
                    <a:lstStyle/>
                    <a:p>
                      <a:r>
                        <a:rPr lang="en-US" sz="1300" b="0">
                          <a:solidFill>
                            <a:schemeClr val="tx1">
                              <a:lumMod val="75000"/>
                              <a:lumOff val="25000"/>
                            </a:schemeClr>
                          </a:solidFill>
                        </a:rPr>
                        <a:t>OHSU</a:t>
                      </a:r>
                    </a:p>
                  </a:txBody>
                  <a:tcPr marL="162648" marR="68384" marT="81324" marB="8132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107016778"/>
                  </a:ext>
                </a:extLst>
              </a:tr>
            </a:tbl>
          </a:graphicData>
        </a:graphic>
      </p:graphicFrame>
    </p:spTree>
    <p:extLst>
      <p:ext uri="{BB962C8B-B14F-4D97-AF65-F5344CB8AC3E}">
        <p14:creationId xmlns:p14="http://schemas.microsoft.com/office/powerpoint/2010/main" val="259877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49A92-2EAE-DF61-34A9-5CD734F2171A}"/>
              </a:ext>
            </a:extLst>
          </p:cNvPr>
          <p:cNvSpPr>
            <a:spLocks noGrp="1"/>
          </p:cNvSpPr>
          <p:nvPr>
            <p:ph type="title"/>
          </p:nvPr>
        </p:nvSpPr>
        <p:spPr>
          <a:xfrm>
            <a:off x="635000" y="640823"/>
            <a:ext cx="3418659" cy="5583148"/>
          </a:xfrm>
        </p:spPr>
        <p:txBody>
          <a:bodyPr anchor="ctr">
            <a:normAutofit/>
          </a:bodyPr>
          <a:lstStyle/>
          <a:p>
            <a:r>
              <a:rPr lang="en-US" sz="5400"/>
              <a:t>Questions?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EEB8C84-3E4E-847C-FD86-C828A836B258}"/>
              </a:ext>
            </a:extLst>
          </p:cNvPr>
          <p:cNvGraphicFramePr>
            <a:graphicFrameLocks noGrp="1"/>
          </p:cNvGraphicFramePr>
          <p:nvPr>
            <p:ph idx="1"/>
            <p:extLst>
              <p:ext uri="{D42A27DB-BD31-4B8C-83A1-F6EECF244321}">
                <p14:modId xmlns:p14="http://schemas.microsoft.com/office/powerpoint/2010/main" val="233694963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21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C70EE-C819-E4BD-7932-F289307F7C1E}"/>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Agenda	</a:t>
            </a:r>
          </a:p>
        </p:txBody>
      </p:sp>
      <p:graphicFrame>
        <p:nvGraphicFramePr>
          <p:cNvPr id="5" name="Content Placeholder 2">
            <a:extLst>
              <a:ext uri="{FF2B5EF4-FFF2-40B4-BE49-F238E27FC236}">
                <a16:creationId xmlns:a16="http://schemas.microsoft.com/office/drawing/2014/main" id="{FE6BD3A9-582D-A7CB-2F9A-FC3CD94533F8}"/>
              </a:ext>
            </a:extLst>
          </p:cNvPr>
          <p:cNvGraphicFramePr>
            <a:graphicFrameLocks noGrp="1"/>
          </p:cNvGraphicFramePr>
          <p:nvPr>
            <p:ph idx="1"/>
            <p:extLst>
              <p:ext uri="{D42A27DB-BD31-4B8C-83A1-F6EECF244321}">
                <p14:modId xmlns:p14="http://schemas.microsoft.com/office/powerpoint/2010/main" val="419738715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10;&#10;Description automatically generated">
            <a:extLst>
              <a:ext uri="{FF2B5EF4-FFF2-40B4-BE49-F238E27FC236}">
                <a16:creationId xmlns:a16="http://schemas.microsoft.com/office/drawing/2014/main" id="{52A2E725-0D3F-91A6-BA40-53E0CE7DF0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5650" y="5648117"/>
            <a:ext cx="1004392" cy="1006896"/>
          </a:xfrm>
          <a:prstGeom prst="rect">
            <a:avLst/>
          </a:prstGeom>
        </p:spPr>
      </p:pic>
    </p:spTree>
    <p:extLst>
      <p:ext uri="{BB962C8B-B14F-4D97-AF65-F5344CB8AC3E}">
        <p14:creationId xmlns:p14="http://schemas.microsoft.com/office/powerpoint/2010/main" val="33449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F378638-977F-E3E0-D965-1C6711B69F51}"/>
              </a:ext>
            </a:extLst>
          </p:cNvPr>
          <p:cNvSpPr>
            <a:spLocks noGrp="1"/>
          </p:cNvSpPr>
          <p:nvPr>
            <p:ph type="title"/>
          </p:nvPr>
        </p:nvSpPr>
        <p:spPr>
          <a:xfrm>
            <a:off x="1142997" y="784677"/>
            <a:ext cx="9906000" cy="685800"/>
          </a:xfrm>
        </p:spPr>
        <p:txBody>
          <a:bodyPr anchor="t">
            <a:normAutofit/>
          </a:bodyPr>
          <a:lstStyle/>
          <a:p>
            <a:r>
              <a:rPr lang="en-US" sz="3700" b="1" dirty="0"/>
              <a:t>Enrollment and </a:t>
            </a:r>
            <a:r>
              <a:rPr lang="en-US" sz="3700" b="1" dirty="0" err="1"/>
              <a:t>mpox</a:t>
            </a:r>
            <a:r>
              <a:rPr lang="en-US" sz="3700" b="1" dirty="0"/>
              <a:t> test results thru 7/17/2023</a:t>
            </a:r>
          </a:p>
        </p:txBody>
      </p:sp>
      <p:graphicFrame>
        <p:nvGraphicFramePr>
          <p:cNvPr id="4" name="Table 4">
            <a:extLst>
              <a:ext uri="{FF2B5EF4-FFF2-40B4-BE49-F238E27FC236}">
                <a16:creationId xmlns:a16="http://schemas.microsoft.com/office/drawing/2014/main" id="{E2C47CC1-7235-DEEF-EFB1-B65DF627AF1E}"/>
              </a:ext>
            </a:extLst>
          </p:cNvPr>
          <p:cNvGraphicFramePr>
            <a:graphicFrameLocks noGrp="1"/>
          </p:cNvGraphicFramePr>
          <p:nvPr>
            <p:ph idx="1"/>
            <p:extLst>
              <p:ext uri="{D42A27DB-BD31-4B8C-83A1-F6EECF244321}">
                <p14:modId xmlns:p14="http://schemas.microsoft.com/office/powerpoint/2010/main" val="3818324853"/>
              </p:ext>
            </p:extLst>
          </p:nvPr>
        </p:nvGraphicFramePr>
        <p:xfrm>
          <a:off x="836654" y="1584778"/>
          <a:ext cx="10518687" cy="4713150"/>
        </p:xfrm>
        <a:graphic>
          <a:graphicData uri="http://schemas.openxmlformats.org/drawingml/2006/table">
            <a:tbl>
              <a:tblPr firstRow="1" bandRow="1">
                <a:tableStyleId>{5C22544A-7EE6-4342-B048-85BDC9FD1C3A}</a:tableStyleId>
              </a:tblPr>
              <a:tblGrid>
                <a:gridCol w="1288969">
                  <a:extLst>
                    <a:ext uri="{9D8B030D-6E8A-4147-A177-3AD203B41FA5}">
                      <a16:colId xmlns:a16="http://schemas.microsoft.com/office/drawing/2014/main" val="4147356414"/>
                    </a:ext>
                  </a:extLst>
                </a:gridCol>
                <a:gridCol w="1288969">
                  <a:extLst>
                    <a:ext uri="{9D8B030D-6E8A-4147-A177-3AD203B41FA5}">
                      <a16:colId xmlns:a16="http://schemas.microsoft.com/office/drawing/2014/main" val="3503229658"/>
                    </a:ext>
                  </a:extLst>
                </a:gridCol>
                <a:gridCol w="1288969">
                  <a:extLst>
                    <a:ext uri="{9D8B030D-6E8A-4147-A177-3AD203B41FA5}">
                      <a16:colId xmlns:a16="http://schemas.microsoft.com/office/drawing/2014/main" val="1326017871"/>
                    </a:ext>
                  </a:extLst>
                </a:gridCol>
                <a:gridCol w="1288969">
                  <a:extLst>
                    <a:ext uri="{9D8B030D-6E8A-4147-A177-3AD203B41FA5}">
                      <a16:colId xmlns:a16="http://schemas.microsoft.com/office/drawing/2014/main" val="2735068679"/>
                    </a:ext>
                  </a:extLst>
                </a:gridCol>
                <a:gridCol w="2149791">
                  <a:extLst>
                    <a:ext uri="{9D8B030D-6E8A-4147-A177-3AD203B41FA5}">
                      <a16:colId xmlns:a16="http://schemas.microsoft.com/office/drawing/2014/main" val="3363730394"/>
                    </a:ext>
                  </a:extLst>
                </a:gridCol>
                <a:gridCol w="1771718">
                  <a:extLst>
                    <a:ext uri="{9D8B030D-6E8A-4147-A177-3AD203B41FA5}">
                      <a16:colId xmlns:a16="http://schemas.microsoft.com/office/drawing/2014/main" val="586616662"/>
                    </a:ext>
                  </a:extLst>
                </a:gridCol>
                <a:gridCol w="1441302">
                  <a:extLst>
                    <a:ext uri="{9D8B030D-6E8A-4147-A177-3AD203B41FA5}">
                      <a16:colId xmlns:a16="http://schemas.microsoft.com/office/drawing/2014/main" val="2876632690"/>
                    </a:ext>
                  </a:extLst>
                </a:gridCol>
              </a:tblGrid>
              <a:tr h="400437">
                <a:tc>
                  <a:txBody>
                    <a:bodyPr/>
                    <a:lstStyle/>
                    <a:p>
                      <a:r>
                        <a:rPr lang="en-US" sz="1600" dirty="0"/>
                        <a:t>Site</a:t>
                      </a:r>
                    </a:p>
                  </a:txBody>
                  <a:tcPr marL="54113" marR="54113" marT="27057" marB="27057"/>
                </a:tc>
                <a:tc>
                  <a:txBody>
                    <a:bodyPr/>
                    <a:lstStyle/>
                    <a:p>
                      <a:pPr algn="ctr"/>
                      <a:r>
                        <a:rPr lang="en-US" sz="1600" dirty="0"/>
                        <a:t>Launch date</a:t>
                      </a:r>
                    </a:p>
                  </a:txBody>
                  <a:tcPr marL="54113" marR="54113" marT="27057" marB="27057"/>
                </a:tc>
                <a:tc>
                  <a:txBody>
                    <a:bodyPr/>
                    <a:lstStyle/>
                    <a:p>
                      <a:pPr algn="ctr"/>
                      <a:r>
                        <a:rPr lang="en-US" sz="1600" dirty="0"/>
                        <a:t>Enrolled</a:t>
                      </a:r>
                    </a:p>
                  </a:txBody>
                  <a:tcPr marL="54113" marR="54113" marT="27057" marB="27057"/>
                </a:tc>
                <a:tc>
                  <a:txBody>
                    <a:bodyPr/>
                    <a:lstStyle/>
                    <a:p>
                      <a:pPr algn="ctr"/>
                      <a:r>
                        <a:rPr lang="en-US" sz="1600" dirty="0"/>
                        <a:t>Follow-up</a:t>
                      </a:r>
                    </a:p>
                  </a:txBody>
                  <a:tcPr marL="54113" marR="54113" marT="27057" marB="27057"/>
                </a:tc>
                <a:tc>
                  <a:txBody>
                    <a:bodyPr/>
                    <a:lstStyle/>
                    <a:p>
                      <a:r>
                        <a:rPr lang="en-US" sz="1600"/>
                        <a:t>Mpox positive (site lab)</a:t>
                      </a:r>
                    </a:p>
                  </a:txBody>
                  <a:tcPr marL="54113" marR="54113" marT="27057" marB="27057"/>
                </a:tc>
                <a:tc>
                  <a:txBody>
                    <a:bodyPr/>
                    <a:lstStyle/>
                    <a:p>
                      <a:r>
                        <a:rPr lang="en-US" sz="1600"/>
                        <a:t>Tested at UCLA lab</a:t>
                      </a:r>
                    </a:p>
                  </a:txBody>
                  <a:tcPr marL="54113" marR="54113" marT="27057" marB="27057"/>
                </a:tc>
                <a:tc>
                  <a:txBody>
                    <a:bodyPr/>
                    <a:lstStyle/>
                    <a:p>
                      <a:r>
                        <a:rPr lang="en-US" sz="1600"/>
                        <a:t>Mpox positive</a:t>
                      </a:r>
                    </a:p>
                    <a:p>
                      <a:r>
                        <a:rPr lang="en-US" sz="1600"/>
                        <a:t>(UCLA lab)</a:t>
                      </a:r>
                    </a:p>
                  </a:txBody>
                  <a:tcPr marL="54113" marR="54113" marT="27057" marB="27057"/>
                </a:tc>
                <a:extLst>
                  <a:ext uri="{0D108BD9-81ED-4DB2-BD59-A6C34878D82A}">
                    <a16:rowId xmlns:a16="http://schemas.microsoft.com/office/drawing/2014/main" val="2068647029"/>
                  </a:ext>
                </a:extLst>
              </a:tr>
              <a:tr h="238098">
                <a:tc>
                  <a:txBody>
                    <a:bodyPr/>
                    <a:lstStyle/>
                    <a:p>
                      <a:r>
                        <a:rPr lang="en-US" sz="1600"/>
                        <a:t>OV-UCLA</a:t>
                      </a:r>
                    </a:p>
                  </a:txBody>
                  <a:tcPr marL="54113" marR="54113" marT="27057" marB="27057"/>
                </a:tc>
                <a:tc>
                  <a:txBody>
                    <a:bodyPr/>
                    <a:lstStyle/>
                    <a:p>
                      <a:r>
                        <a:rPr lang="en-US" sz="1600"/>
                        <a:t>4/15/2023</a:t>
                      </a:r>
                    </a:p>
                  </a:txBody>
                  <a:tcPr marL="54113" marR="54113" marT="27057" marB="27057"/>
                </a:tc>
                <a:tc>
                  <a:txBody>
                    <a:bodyPr/>
                    <a:lstStyle/>
                    <a:p>
                      <a:r>
                        <a:rPr lang="en-US" sz="1600" dirty="0"/>
                        <a:t>9</a:t>
                      </a:r>
                    </a:p>
                  </a:txBody>
                  <a:tcPr marL="54113" marR="54113" marT="27057" marB="27057"/>
                </a:tc>
                <a:tc>
                  <a:txBody>
                    <a:bodyPr/>
                    <a:lstStyle/>
                    <a:p>
                      <a:r>
                        <a:rPr lang="en-US" sz="1600"/>
                        <a:t>7</a:t>
                      </a:r>
                    </a:p>
                  </a:txBody>
                  <a:tcPr marL="54113" marR="54113" marT="27057" marB="27057"/>
                </a:tc>
                <a:tc>
                  <a:txBody>
                    <a:bodyPr/>
                    <a:lstStyle/>
                    <a:p>
                      <a:r>
                        <a:rPr lang="en-US" sz="1600"/>
                        <a:t>0</a:t>
                      </a:r>
                    </a:p>
                  </a:txBody>
                  <a:tcPr marL="54113" marR="54113" marT="27057" marB="27057"/>
                </a:tc>
                <a:tc>
                  <a:txBody>
                    <a:bodyPr/>
                    <a:lstStyle/>
                    <a:p>
                      <a:r>
                        <a:rPr lang="en-US" sz="1600"/>
                        <a:t>8</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74736195"/>
                  </a:ext>
                </a:extLst>
              </a:tr>
              <a:tr h="238098">
                <a:tc>
                  <a:txBody>
                    <a:bodyPr/>
                    <a:lstStyle/>
                    <a:p>
                      <a:r>
                        <a:rPr lang="en-US" sz="1600"/>
                        <a:t>RR-UCLA</a:t>
                      </a:r>
                    </a:p>
                  </a:txBody>
                  <a:tcPr marL="54113" marR="54113" marT="27057" marB="27057"/>
                </a:tc>
                <a:tc>
                  <a:txBody>
                    <a:bodyPr/>
                    <a:lstStyle/>
                    <a:p>
                      <a:r>
                        <a:rPr lang="en-US" sz="1600"/>
                        <a:t>5/1/2023</a:t>
                      </a:r>
                    </a:p>
                  </a:txBody>
                  <a:tcPr marL="54113" marR="54113" marT="27057" marB="27057"/>
                </a:tc>
                <a:tc>
                  <a:txBody>
                    <a:bodyPr/>
                    <a:lstStyle/>
                    <a:p>
                      <a:r>
                        <a:rPr lang="en-US" sz="1600"/>
                        <a:t>3</a:t>
                      </a:r>
                    </a:p>
                  </a:txBody>
                  <a:tcPr marL="54113" marR="54113" marT="27057" marB="27057"/>
                </a:tc>
                <a:tc>
                  <a:txBody>
                    <a:bodyPr/>
                    <a:lstStyle/>
                    <a:p>
                      <a:r>
                        <a:rPr lang="en-US" sz="1600" dirty="0"/>
                        <a:t>1</a:t>
                      </a:r>
                    </a:p>
                  </a:txBody>
                  <a:tcPr marL="54113" marR="54113" marT="27057" marB="27057"/>
                </a:tc>
                <a:tc>
                  <a:txBody>
                    <a:bodyPr/>
                    <a:lstStyle/>
                    <a:p>
                      <a:r>
                        <a:rPr lang="en-US" sz="1600"/>
                        <a:t>0</a:t>
                      </a:r>
                    </a:p>
                  </a:txBody>
                  <a:tcPr marL="54113" marR="54113" marT="27057" marB="27057"/>
                </a:tc>
                <a:tc>
                  <a:txBody>
                    <a:bodyPr/>
                    <a:lstStyle/>
                    <a:p>
                      <a:r>
                        <a:rPr lang="en-US" sz="1600"/>
                        <a:t>3</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315880731"/>
                  </a:ext>
                </a:extLst>
              </a:tr>
              <a:tr h="238098">
                <a:tc>
                  <a:txBody>
                    <a:bodyPr/>
                    <a:lstStyle/>
                    <a:p>
                      <a:r>
                        <a:rPr lang="en-US" sz="1600"/>
                        <a:t>Hennepin</a:t>
                      </a:r>
                    </a:p>
                  </a:txBody>
                  <a:tcPr marL="54113" marR="54113" marT="27057" marB="27057"/>
                </a:tc>
                <a:tc>
                  <a:txBody>
                    <a:bodyPr/>
                    <a:lstStyle/>
                    <a:p>
                      <a:r>
                        <a:rPr lang="en-US" sz="1600"/>
                        <a:t>6/5/2023</a:t>
                      </a:r>
                    </a:p>
                  </a:txBody>
                  <a:tcPr marL="54113" marR="54113" marT="27057" marB="27057"/>
                </a:tc>
                <a:tc>
                  <a:txBody>
                    <a:bodyPr/>
                    <a:lstStyle/>
                    <a:p>
                      <a:r>
                        <a:rPr lang="en-US" sz="1600"/>
                        <a:t>2</a:t>
                      </a:r>
                    </a:p>
                  </a:txBody>
                  <a:tcPr marL="54113" marR="54113" marT="27057" marB="27057"/>
                </a:tc>
                <a:tc>
                  <a:txBody>
                    <a:bodyPr/>
                    <a:lstStyle/>
                    <a:p>
                      <a:r>
                        <a:rPr lang="en-US" sz="1600"/>
                        <a:t>0</a:t>
                      </a:r>
                    </a:p>
                  </a:txBody>
                  <a:tcPr marL="54113" marR="54113" marT="27057" marB="27057"/>
                </a:tc>
                <a:tc>
                  <a:txBody>
                    <a:bodyPr/>
                    <a:lstStyle/>
                    <a:p>
                      <a:r>
                        <a:rPr lang="en-US" sz="1600" dirty="0"/>
                        <a:t>0</a:t>
                      </a:r>
                    </a:p>
                  </a:txBody>
                  <a:tcPr marL="54113" marR="54113" marT="27057" marB="27057"/>
                </a:tc>
                <a:tc>
                  <a:txBody>
                    <a:bodyPr/>
                    <a:lstStyle/>
                    <a:p>
                      <a:r>
                        <a:rPr lang="en-US" sz="1600"/>
                        <a:t>1</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516473906"/>
                  </a:ext>
                </a:extLst>
              </a:tr>
              <a:tr h="238098">
                <a:tc>
                  <a:txBody>
                    <a:bodyPr/>
                    <a:lstStyle/>
                    <a:p>
                      <a:r>
                        <a:rPr lang="en-US" sz="1600"/>
                        <a:t>Valleywise</a:t>
                      </a:r>
                    </a:p>
                  </a:txBody>
                  <a:tcPr marL="54113" marR="54113" marT="27057" marB="27057"/>
                </a:tc>
                <a:tc>
                  <a:txBody>
                    <a:bodyPr/>
                    <a:lstStyle/>
                    <a:p>
                      <a:r>
                        <a:rPr lang="en-US" sz="1600"/>
                        <a:t>6/5/2023</a:t>
                      </a:r>
                    </a:p>
                  </a:txBody>
                  <a:tcPr marL="54113" marR="54113" marT="27057" marB="27057"/>
                </a:tc>
                <a:tc>
                  <a:txBody>
                    <a:bodyPr/>
                    <a:lstStyle/>
                    <a:p>
                      <a:r>
                        <a:rPr lang="en-US" sz="1600"/>
                        <a:t>3</a:t>
                      </a:r>
                    </a:p>
                  </a:txBody>
                  <a:tcPr marL="54113" marR="54113" marT="27057" marB="27057"/>
                </a:tc>
                <a:tc>
                  <a:txBody>
                    <a:bodyPr/>
                    <a:lstStyle/>
                    <a:p>
                      <a:r>
                        <a:rPr lang="en-US" sz="1600"/>
                        <a:t>0</a:t>
                      </a:r>
                    </a:p>
                  </a:txBody>
                  <a:tcPr marL="54113" marR="54113" marT="27057" marB="27057"/>
                </a:tc>
                <a:tc>
                  <a:txBody>
                    <a:bodyPr/>
                    <a:lstStyle/>
                    <a:p>
                      <a:r>
                        <a:rPr lang="en-US" sz="1600" dirty="0"/>
                        <a:t>0</a:t>
                      </a:r>
                    </a:p>
                  </a:txBody>
                  <a:tcPr marL="54113" marR="54113" marT="27057" marB="27057"/>
                </a:tc>
                <a:tc>
                  <a:txBody>
                    <a:bodyPr/>
                    <a:lstStyle/>
                    <a:p>
                      <a:r>
                        <a:rPr lang="en-US" sz="1600"/>
                        <a:t>1</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2377653165"/>
                  </a:ext>
                </a:extLst>
              </a:tr>
              <a:tr h="238098">
                <a:tc>
                  <a:txBody>
                    <a:bodyPr/>
                    <a:lstStyle/>
                    <a:p>
                      <a:r>
                        <a:rPr lang="en-US" sz="1600"/>
                        <a:t>U Iowa</a:t>
                      </a:r>
                    </a:p>
                  </a:txBody>
                  <a:tcPr marL="54113" marR="54113" marT="27057" marB="27057"/>
                </a:tc>
                <a:tc>
                  <a:txBody>
                    <a:bodyPr/>
                    <a:lstStyle/>
                    <a:p>
                      <a:r>
                        <a:rPr lang="en-US" sz="1600"/>
                        <a:t>6/5/2023</a:t>
                      </a:r>
                    </a:p>
                  </a:txBody>
                  <a:tcPr marL="54113" marR="54113" marT="27057" marB="27057"/>
                </a:tc>
                <a:tc>
                  <a:txBody>
                    <a:bodyPr/>
                    <a:lstStyle/>
                    <a:p>
                      <a:r>
                        <a:rPr lang="en-US" sz="1600"/>
                        <a:t>5</a:t>
                      </a:r>
                    </a:p>
                  </a:txBody>
                  <a:tcPr marL="54113" marR="54113" marT="27057" marB="27057"/>
                </a:tc>
                <a:tc>
                  <a:txBody>
                    <a:bodyPr/>
                    <a:lstStyle/>
                    <a:p>
                      <a:r>
                        <a:rPr lang="en-US" sz="1600"/>
                        <a:t>0</a:t>
                      </a:r>
                    </a:p>
                  </a:txBody>
                  <a:tcPr marL="54113" marR="54113" marT="27057" marB="27057"/>
                </a:tc>
                <a:tc>
                  <a:txBody>
                    <a:bodyPr/>
                    <a:lstStyle/>
                    <a:p>
                      <a:r>
                        <a:rPr lang="en-US" sz="1600" dirty="0"/>
                        <a:t>0</a:t>
                      </a:r>
                    </a:p>
                  </a:txBody>
                  <a:tcPr marL="54113" marR="54113" marT="27057" marB="27057"/>
                </a:tc>
                <a:tc>
                  <a:txBody>
                    <a:bodyPr/>
                    <a:lstStyle/>
                    <a:p>
                      <a:r>
                        <a:rPr lang="en-US" sz="1600"/>
                        <a:t>3</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3408481977"/>
                  </a:ext>
                </a:extLst>
              </a:tr>
              <a:tr h="238098">
                <a:tc>
                  <a:txBody>
                    <a:bodyPr/>
                    <a:lstStyle/>
                    <a:p>
                      <a:r>
                        <a:rPr lang="en-US" sz="1600"/>
                        <a:t>UNM</a:t>
                      </a:r>
                    </a:p>
                  </a:txBody>
                  <a:tcPr marL="54113" marR="54113" marT="27057" marB="27057"/>
                </a:tc>
                <a:tc>
                  <a:txBody>
                    <a:bodyPr/>
                    <a:lstStyle/>
                    <a:p>
                      <a:r>
                        <a:rPr lang="en-US" sz="1600"/>
                        <a:t>6/6/2023</a:t>
                      </a:r>
                    </a:p>
                  </a:txBody>
                  <a:tcPr marL="54113" marR="54113" marT="27057" marB="27057"/>
                </a:tc>
                <a:tc>
                  <a:txBody>
                    <a:bodyPr/>
                    <a:lstStyle/>
                    <a:p>
                      <a:r>
                        <a:rPr lang="en-US" sz="1600"/>
                        <a:t>5</a:t>
                      </a:r>
                    </a:p>
                  </a:txBody>
                  <a:tcPr marL="54113" marR="54113" marT="27057" marB="27057"/>
                </a:tc>
                <a:tc>
                  <a:txBody>
                    <a:bodyPr/>
                    <a:lstStyle/>
                    <a:p>
                      <a:r>
                        <a:rPr lang="en-US" sz="1600"/>
                        <a:t>0</a:t>
                      </a:r>
                    </a:p>
                  </a:txBody>
                  <a:tcPr marL="54113" marR="54113" marT="27057" marB="27057"/>
                </a:tc>
                <a:tc>
                  <a:txBody>
                    <a:bodyPr/>
                    <a:lstStyle/>
                    <a:p>
                      <a:r>
                        <a:rPr lang="en-US" sz="1600"/>
                        <a:t>0</a:t>
                      </a:r>
                    </a:p>
                  </a:txBody>
                  <a:tcPr marL="54113" marR="54113" marT="27057" marB="27057"/>
                </a:tc>
                <a:tc>
                  <a:txBody>
                    <a:bodyPr/>
                    <a:lstStyle/>
                    <a:p>
                      <a:r>
                        <a:rPr lang="en-US" sz="1600" dirty="0"/>
                        <a:t>2</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4016013771"/>
                  </a:ext>
                </a:extLst>
              </a:tr>
              <a:tr h="238098">
                <a:tc>
                  <a:txBody>
                    <a:bodyPr/>
                    <a:lstStyle/>
                    <a:p>
                      <a:r>
                        <a:rPr lang="en-US" sz="1600"/>
                        <a:t>UH/UMKC</a:t>
                      </a:r>
                    </a:p>
                  </a:txBody>
                  <a:tcPr marL="54113" marR="54113" marT="27057" marB="27057"/>
                </a:tc>
                <a:tc>
                  <a:txBody>
                    <a:bodyPr/>
                    <a:lstStyle/>
                    <a:p>
                      <a:r>
                        <a:rPr lang="en-US" sz="1600"/>
                        <a:t>6/7/2023</a:t>
                      </a:r>
                    </a:p>
                  </a:txBody>
                  <a:tcPr marL="54113" marR="54113" marT="27057" marB="27057"/>
                </a:tc>
                <a:tc>
                  <a:txBody>
                    <a:bodyPr/>
                    <a:lstStyle/>
                    <a:p>
                      <a:r>
                        <a:rPr lang="en-US" sz="1600"/>
                        <a:t>4</a:t>
                      </a:r>
                    </a:p>
                  </a:txBody>
                  <a:tcPr marL="54113" marR="54113" marT="27057" marB="27057"/>
                </a:tc>
                <a:tc>
                  <a:txBody>
                    <a:bodyPr/>
                    <a:lstStyle/>
                    <a:p>
                      <a:r>
                        <a:rPr lang="en-US" sz="1600"/>
                        <a:t>0</a:t>
                      </a:r>
                    </a:p>
                  </a:txBody>
                  <a:tcPr marL="54113" marR="54113" marT="27057" marB="27057"/>
                </a:tc>
                <a:tc>
                  <a:txBody>
                    <a:bodyPr/>
                    <a:lstStyle/>
                    <a:p>
                      <a:r>
                        <a:rPr lang="en-US" sz="1600"/>
                        <a:t>0</a:t>
                      </a:r>
                    </a:p>
                  </a:txBody>
                  <a:tcPr marL="54113" marR="54113" marT="27057" marB="27057"/>
                </a:tc>
                <a:tc>
                  <a:txBody>
                    <a:bodyPr/>
                    <a:lstStyle/>
                    <a:p>
                      <a:r>
                        <a:rPr lang="en-US" sz="1600" dirty="0"/>
                        <a:t>3</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2344573145"/>
                  </a:ext>
                </a:extLst>
              </a:tr>
              <a:tr h="238098">
                <a:tc>
                  <a:txBody>
                    <a:bodyPr/>
                    <a:lstStyle/>
                    <a:p>
                      <a:r>
                        <a:rPr lang="en-US" sz="1600"/>
                        <a:t>U Miss</a:t>
                      </a:r>
                    </a:p>
                  </a:txBody>
                  <a:tcPr marL="54113" marR="54113" marT="27057" marB="27057"/>
                </a:tc>
                <a:tc>
                  <a:txBody>
                    <a:bodyPr/>
                    <a:lstStyle/>
                    <a:p>
                      <a:r>
                        <a:rPr lang="en-US" sz="1600"/>
                        <a:t>6/13/2023</a:t>
                      </a:r>
                    </a:p>
                  </a:txBody>
                  <a:tcPr marL="54113" marR="54113" marT="27057" marB="27057"/>
                </a:tc>
                <a:tc>
                  <a:txBody>
                    <a:bodyPr/>
                    <a:lstStyle/>
                    <a:p>
                      <a:r>
                        <a:rPr lang="en-US" sz="1600"/>
                        <a:t>4</a:t>
                      </a:r>
                    </a:p>
                  </a:txBody>
                  <a:tcPr marL="54113" marR="54113" marT="27057" marB="27057"/>
                </a:tc>
                <a:tc>
                  <a:txBody>
                    <a:bodyPr/>
                    <a:lstStyle/>
                    <a:p>
                      <a:r>
                        <a:rPr lang="en-US" sz="1600"/>
                        <a:t>0</a:t>
                      </a:r>
                    </a:p>
                  </a:txBody>
                  <a:tcPr marL="54113" marR="54113" marT="27057" marB="27057"/>
                </a:tc>
                <a:tc>
                  <a:txBody>
                    <a:bodyPr/>
                    <a:lstStyle/>
                    <a:p>
                      <a:r>
                        <a:rPr lang="en-US" sz="1600"/>
                        <a:t>0</a:t>
                      </a:r>
                    </a:p>
                  </a:txBody>
                  <a:tcPr marL="54113" marR="54113" marT="27057" marB="27057"/>
                </a:tc>
                <a:tc>
                  <a:txBody>
                    <a:bodyPr/>
                    <a:lstStyle/>
                    <a:p>
                      <a:r>
                        <a:rPr lang="en-US" sz="1600" dirty="0"/>
                        <a:t>4</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717161731"/>
                  </a:ext>
                </a:extLst>
              </a:tr>
              <a:tr h="238098">
                <a:tc>
                  <a:txBody>
                    <a:bodyPr/>
                    <a:lstStyle/>
                    <a:p>
                      <a:r>
                        <a:rPr lang="en-US" sz="1600" b="0"/>
                        <a:t>Temple</a:t>
                      </a:r>
                    </a:p>
                  </a:txBody>
                  <a:tcPr marL="54113" marR="54113" marT="27057" marB="27057"/>
                </a:tc>
                <a:tc>
                  <a:txBody>
                    <a:bodyPr/>
                    <a:lstStyle/>
                    <a:p>
                      <a:r>
                        <a:rPr lang="en-US" sz="1600" b="0"/>
                        <a:t>6/14/2023</a:t>
                      </a:r>
                    </a:p>
                  </a:txBody>
                  <a:tcPr marL="54113" marR="54113" marT="27057" marB="27057"/>
                </a:tc>
                <a:tc>
                  <a:txBody>
                    <a:bodyPr/>
                    <a:lstStyle/>
                    <a:p>
                      <a:r>
                        <a:rPr lang="en-US" sz="1600" b="0"/>
                        <a:t>1</a:t>
                      </a:r>
                    </a:p>
                  </a:txBody>
                  <a:tcPr marL="54113" marR="54113" marT="27057" marB="27057"/>
                </a:tc>
                <a:tc>
                  <a:txBody>
                    <a:bodyPr/>
                    <a:lstStyle/>
                    <a:p>
                      <a:r>
                        <a:rPr lang="en-US" sz="1600" b="0"/>
                        <a:t>0</a:t>
                      </a:r>
                    </a:p>
                  </a:txBody>
                  <a:tcPr marL="54113" marR="54113" marT="27057" marB="27057"/>
                </a:tc>
                <a:tc>
                  <a:txBody>
                    <a:bodyPr/>
                    <a:lstStyle/>
                    <a:p>
                      <a:r>
                        <a:rPr lang="en-US" sz="1600" b="0"/>
                        <a:t>0</a:t>
                      </a:r>
                    </a:p>
                  </a:txBody>
                  <a:tcPr marL="54113" marR="54113" marT="27057" marB="27057"/>
                </a:tc>
                <a:tc>
                  <a:txBody>
                    <a:bodyPr/>
                    <a:lstStyle/>
                    <a:p>
                      <a:r>
                        <a:rPr lang="en-US" sz="1600" b="0" dirty="0"/>
                        <a:t>1</a:t>
                      </a:r>
                    </a:p>
                  </a:txBody>
                  <a:tcPr marL="54113" marR="54113" marT="27057" marB="27057"/>
                </a:tc>
                <a:tc>
                  <a:txBody>
                    <a:bodyPr/>
                    <a:lstStyle/>
                    <a:p>
                      <a:r>
                        <a:rPr lang="en-US" sz="1600" b="0"/>
                        <a:t>0</a:t>
                      </a:r>
                    </a:p>
                  </a:txBody>
                  <a:tcPr marL="54113" marR="54113" marT="27057" marB="27057"/>
                </a:tc>
                <a:extLst>
                  <a:ext uri="{0D108BD9-81ED-4DB2-BD59-A6C34878D82A}">
                    <a16:rowId xmlns:a16="http://schemas.microsoft.com/office/drawing/2014/main" val="3770392305"/>
                  </a:ext>
                </a:extLst>
              </a:tr>
              <a:tr h="238098">
                <a:tc>
                  <a:txBody>
                    <a:bodyPr/>
                    <a:lstStyle/>
                    <a:p>
                      <a:r>
                        <a:rPr lang="en-US" sz="1600"/>
                        <a:t>Baystate</a:t>
                      </a:r>
                    </a:p>
                  </a:txBody>
                  <a:tcPr marL="54113" marR="54113" marT="27057" marB="27057"/>
                </a:tc>
                <a:tc>
                  <a:txBody>
                    <a:bodyPr/>
                    <a:lstStyle/>
                    <a:p>
                      <a:r>
                        <a:rPr lang="en-US" sz="1600"/>
                        <a:t>6/15/2023</a:t>
                      </a:r>
                    </a:p>
                  </a:txBody>
                  <a:tcPr marL="54113" marR="54113" marT="27057" marB="27057"/>
                </a:tc>
                <a:tc>
                  <a:txBody>
                    <a:bodyPr/>
                    <a:lstStyle/>
                    <a:p>
                      <a:r>
                        <a:rPr lang="en-US" sz="1600"/>
                        <a:t>8</a:t>
                      </a:r>
                    </a:p>
                  </a:txBody>
                  <a:tcPr marL="54113" marR="54113" marT="27057" marB="27057"/>
                </a:tc>
                <a:tc>
                  <a:txBody>
                    <a:bodyPr/>
                    <a:lstStyle/>
                    <a:p>
                      <a:r>
                        <a:rPr lang="en-US" sz="1600"/>
                        <a:t>0</a:t>
                      </a:r>
                    </a:p>
                  </a:txBody>
                  <a:tcPr marL="54113" marR="54113" marT="27057" marB="27057"/>
                </a:tc>
                <a:tc>
                  <a:txBody>
                    <a:bodyPr/>
                    <a:lstStyle/>
                    <a:p>
                      <a:r>
                        <a:rPr lang="en-US" sz="1600"/>
                        <a:t>0</a:t>
                      </a:r>
                    </a:p>
                  </a:txBody>
                  <a:tcPr marL="54113" marR="54113" marT="27057" marB="27057"/>
                </a:tc>
                <a:tc>
                  <a:txBody>
                    <a:bodyPr/>
                    <a:lstStyle/>
                    <a:p>
                      <a:r>
                        <a:rPr lang="en-US" sz="1600" dirty="0"/>
                        <a:t>6</a:t>
                      </a:r>
                    </a:p>
                  </a:txBody>
                  <a:tcPr marL="54113" marR="54113" marT="27057" marB="27057"/>
                </a:tc>
                <a:tc>
                  <a:txBody>
                    <a:bodyPr/>
                    <a:lstStyle/>
                    <a:p>
                      <a:r>
                        <a:rPr lang="en-US" sz="1600"/>
                        <a:t>0</a:t>
                      </a:r>
                    </a:p>
                  </a:txBody>
                  <a:tcPr marL="54113" marR="54113" marT="27057" marB="27057"/>
                </a:tc>
                <a:extLst>
                  <a:ext uri="{0D108BD9-81ED-4DB2-BD59-A6C34878D82A}">
                    <a16:rowId xmlns:a16="http://schemas.microsoft.com/office/drawing/2014/main" val="4065091216"/>
                  </a:ext>
                </a:extLst>
              </a:tr>
              <a:tr h="238098">
                <a:tc>
                  <a:txBody>
                    <a:bodyPr/>
                    <a:lstStyle/>
                    <a:p>
                      <a:r>
                        <a:rPr lang="en-US" sz="1600" b="0"/>
                        <a:t>JHMI</a:t>
                      </a:r>
                    </a:p>
                  </a:txBody>
                  <a:tcPr marL="54113" marR="54113" marT="27057" marB="27057"/>
                </a:tc>
                <a:tc>
                  <a:txBody>
                    <a:bodyPr/>
                    <a:lstStyle/>
                    <a:p>
                      <a:r>
                        <a:rPr lang="en-US" sz="1600" b="0"/>
                        <a:t>6/20/2023</a:t>
                      </a:r>
                    </a:p>
                  </a:txBody>
                  <a:tcPr marL="54113" marR="54113" marT="27057" marB="27057"/>
                </a:tc>
                <a:tc>
                  <a:txBody>
                    <a:bodyPr/>
                    <a:lstStyle/>
                    <a:p>
                      <a:r>
                        <a:rPr lang="en-US" sz="1600" b="0"/>
                        <a:t>0</a:t>
                      </a:r>
                    </a:p>
                  </a:txBody>
                  <a:tcPr marL="54113" marR="54113" marT="27057" marB="27057"/>
                </a:tc>
                <a:tc>
                  <a:txBody>
                    <a:bodyPr/>
                    <a:lstStyle/>
                    <a:p>
                      <a:r>
                        <a:rPr lang="en-US" sz="1600" b="0"/>
                        <a:t>N/A</a:t>
                      </a:r>
                    </a:p>
                  </a:txBody>
                  <a:tcPr marL="54113" marR="54113" marT="27057" marB="27057"/>
                </a:tc>
                <a:tc>
                  <a:txBody>
                    <a:bodyPr/>
                    <a:lstStyle/>
                    <a:p>
                      <a:r>
                        <a:rPr lang="en-US" sz="1600" b="0"/>
                        <a:t>N/A</a:t>
                      </a:r>
                    </a:p>
                  </a:txBody>
                  <a:tcPr marL="54113" marR="54113" marT="27057" marB="27057"/>
                </a:tc>
                <a:tc>
                  <a:txBody>
                    <a:bodyPr/>
                    <a:lstStyle/>
                    <a:p>
                      <a:r>
                        <a:rPr lang="en-US" sz="1600" b="0"/>
                        <a:t>N/A</a:t>
                      </a:r>
                    </a:p>
                  </a:txBody>
                  <a:tcPr marL="54113" marR="54113" marT="27057" marB="27057"/>
                </a:tc>
                <a:tc>
                  <a:txBody>
                    <a:bodyPr/>
                    <a:lstStyle/>
                    <a:p>
                      <a:r>
                        <a:rPr lang="en-US" sz="1600" b="0" dirty="0"/>
                        <a:t>N/A</a:t>
                      </a:r>
                    </a:p>
                  </a:txBody>
                  <a:tcPr marL="54113" marR="54113" marT="27057" marB="27057"/>
                </a:tc>
                <a:extLst>
                  <a:ext uri="{0D108BD9-81ED-4DB2-BD59-A6C34878D82A}">
                    <a16:rowId xmlns:a16="http://schemas.microsoft.com/office/drawing/2014/main" val="1387480181"/>
                  </a:ext>
                </a:extLst>
              </a:tr>
              <a:tr h="238098">
                <a:tc>
                  <a:txBody>
                    <a:bodyPr/>
                    <a:lstStyle/>
                    <a:p>
                      <a:r>
                        <a:rPr lang="en-US" sz="1600" b="0"/>
                        <a:t>Cedars Sinai</a:t>
                      </a:r>
                    </a:p>
                  </a:txBody>
                  <a:tcPr marL="54113" marR="54113" marT="27057" marB="27057"/>
                </a:tc>
                <a:tc>
                  <a:txBody>
                    <a:bodyPr/>
                    <a:lstStyle/>
                    <a:p>
                      <a:r>
                        <a:rPr lang="en-US" sz="1600" b="0"/>
                        <a:t>6/26/2023</a:t>
                      </a:r>
                    </a:p>
                  </a:txBody>
                  <a:tcPr marL="54113" marR="54113" marT="27057" marB="27057"/>
                </a:tc>
                <a:tc>
                  <a:txBody>
                    <a:bodyPr/>
                    <a:lstStyle/>
                    <a:p>
                      <a:r>
                        <a:rPr lang="en-US" sz="1600" b="0"/>
                        <a:t>9</a:t>
                      </a:r>
                    </a:p>
                  </a:txBody>
                  <a:tcPr marL="54113" marR="54113" marT="27057" marB="27057"/>
                </a:tc>
                <a:tc>
                  <a:txBody>
                    <a:bodyPr/>
                    <a:lstStyle/>
                    <a:p>
                      <a:r>
                        <a:rPr lang="en-US" sz="1600" b="0"/>
                        <a:t>0</a:t>
                      </a:r>
                    </a:p>
                  </a:txBody>
                  <a:tcPr marL="54113" marR="54113" marT="27057" marB="27057"/>
                </a:tc>
                <a:tc>
                  <a:txBody>
                    <a:bodyPr/>
                    <a:lstStyle/>
                    <a:p>
                      <a:r>
                        <a:rPr lang="en-US" sz="1600" b="0"/>
                        <a:t>1</a:t>
                      </a:r>
                    </a:p>
                  </a:txBody>
                  <a:tcPr marL="54113" marR="54113" marT="27057" marB="27057"/>
                </a:tc>
                <a:tc>
                  <a:txBody>
                    <a:bodyPr/>
                    <a:lstStyle/>
                    <a:p>
                      <a:r>
                        <a:rPr lang="en-US" sz="1600" b="0"/>
                        <a:t>0</a:t>
                      </a:r>
                    </a:p>
                  </a:txBody>
                  <a:tcPr marL="54113" marR="54113" marT="27057" marB="27057"/>
                </a:tc>
                <a:tc>
                  <a:txBody>
                    <a:bodyPr/>
                    <a:lstStyle/>
                    <a:p>
                      <a:r>
                        <a:rPr lang="en-US" sz="1600" b="0" dirty="0"/>
                        <a:t>N/A</a:t>
                      </a:r>
                    </a:p>
                  </a:txBody>
                  <a:tcPr marL="54113" marR="54113" marT="27057" marB="27057"/>
                </a:tc>
                <a:extLst>
                  <a:ext uri="{0D108BD9-81ED-4DB2-BD59-A6C34878D82A}">
                    <a16:rowId xmlns:a16="http://schemas.microsoft.com/office/drawing/2014/main" val="3557450135"/>
                  </a:ext>
                </a:extLst>
              </a:tr>
              <a:tr h="238098">
                <a:tc>
                  <a:txBody>
                    <a:bodyPr/>
                    <a:lstStyle/>
                    <a:p>
                      <a:r>
                        <a:rPr lang="en-US" sz="1600" b="0"/>
                        <a:t>OHSU</a:t>
                      </a:r>
                    </a:p>
                  </a:txBody>
                  <a:tcPr marL="54113" marR="54113" marT="27057" marB="27057"/>
                </a:tc>
                <a:tc>
                  <a:txBody>
                    <a:bodyPr/>
                    <a:lstStyle/>
                    <a:p>
                      <a:r>
                        <a:rPr lang="en-US" sz="1600" b="0"/>
                        <a:t>6/27/2023</a:t>
                      </a:r>
                    </a:p>
                  </a:txBody>
                  <a:tcPr marL="54113" marR="54113" marT="27057" marB="27057"/>
                </a:tc>
                <a:tc>
                  <a:txBody>
                    <a:bodyPr/>
                    <a:lstStyle/>
                    <a:p>
                      <a:r>
                        <a:rPr lang="en-US" sz="1600" b="0"/>
                        <a:t>3</a:t>
                      </a:r>
                    </a:p>
                  </a:txBody>
                  <a:tcPr marL="54113" marR="54113" marT="27057" marB="27057"/>
                </a:tc>
                <a:tc>
                  <a:txBody>
                    <a:bodyPr/>
                    <a:lstStyle/>
                    <a:p>
                      <a:r>
                        <a:rPr lang="en-US" sz="1600" b="0"/>
                        <a:t>0</a:t>
                      </a:r>
                    </a:p>
                  </a:txBody>
                  <a:tcPr marL="54113" marR="54113" marT="27057" marB="27057"/>
                </a:tc>
                <a:tc>
                  <a:txBody>
                    <a:bodyPr/>
                    <a:lstStyle/>
                    <a:p>
                      <a:r>
                        <a:rPr lang="en-US" sz="1600" b="0"/>
                        <a:t>0</a:t>
                      </a:r>
                    </a:p>
                  </a:txBody>
                  <a:tcPr marL="54113" marR="54113" marT="27057" marB="27057"/>
                </a:tc>
                <a:tc>
                  <a:txBody>
                    <a:bodyPr/>
                    <a:lstStyle/>
                    <a:p>
                      <a:r>
                        <a:rPr lang="en-US" sz="1600" b="0"/>
                        <a:t>0</a:t>
                      </a:r>
                    </a:p>
                  </a:txBody>
                  <a:tcPr marL="54113" marR="54113" marT="27057" marB="27057"/>
                </a:tc>
                <a:tc>
                  <a:txBody>
                    <a:bodyPr/>
                    <a:lstStyle/>
                    <a:p>
                      <a:r>
                        <a:rPr lang="en-US" sz="1600" b="0" dirty="0"/>
                        <a:t>N/A</a:t>
                      </a:r>
                    </a:p>
                  </a:txBody>
                  <a:tcPr marL="54113" marR="54113" marT="27057" marB="27057"/>
                </a:tc>
                <a:extLst>
                  <a:ext uri="{0D108BD9-81ED-4DB2-BD59-A6C34878D82A}">
                    <a16:rowId xmlns:a16="http://schemas.microsoft.com/office/drawing/2014/main" val="2107016778"/>
                  </a:ext>
                </a:extLst>
              </a:tr>
              <a:tr h="238098">
                <a:tc>
                  <a:txBody>
                    <a:bodyPr/>
                    <a:lstStyle/>
                    <a:p>
                      <a:r>
                        <a:rPr lang="en-US" sz="1600" b="1"/>
                        <a:t>TOTAL</a:t>
                      </a:r>
                    </a:p>
                  </a:txBody>
                  <a:tcPr marL="54113" marR="54113" marT="27057" marB="27057"/>
                </a:tc>
                <a:tc>
                  <a:txBody>
                    <a:bodyPr/>
                    <a:lstStyle/>
                    <a:p>
                      <a:endParaRPr lang="en-US" sz="1600" b="1"/>
                    </a:p>
                  </a:txBody>
                  <a:tcPr marL="54113" marR="54113" marT="27057" marB="27057"/>
                </a:tc>
                <a:tc>
                  <a:txBody>
                    <a:bodyPr/>
                    <a:lstStyle/>
                    <a:p>
                      <a:r>
                        <a:rPr lang="en-US" sz="1600" b="1"/>
                        <a:t>56</a:t>
                      </a:r>
                    </a:p>
                  </a:txBody>
                  <a:tcPr marL="54113" marR="54113" marT="27057" marB="27057"/>
                </a:tc>
                <a:tc>
                  <a:txBody>
                    <a:bodyPr/>
                    <a:lstStyle/>
                    <a:p>
                      <a:r>
                        <a:rPr lang="en-US" sz="1600" b="1"/>
                        <a:t>8</a:t>
                      </a:r>
                    </a:p>
                  </a:txBody>
                  <a:tcPr marL="54113" marR="54113" marT="27057" marB="27057"/>
                </a:tc>
                <a:tc>
                  <a:txBody>
                    <a:bodyPr/>
                    <a:lstStyle/>
                    <a:p>
                      <a:r>
                        <a:rPr lang="en-US" sz="1600" b="1"/>
                        <a:t>1</a:t>
                      </a:r>
                    </a:p>
                  </a:txBody>
                  <a:tcPr marL="54113" marR="54113" marT="27057" marB="27057"/>
                </a:tc>
                <a:tc>
                  <a:txBody>
                    <a:bodyPr/>
                    <a:lstStyle/>
                    <a:p>
                      <a:r>
                        <a:rPr lang="en-US" sz="1600" b="1"/>
                        <a:t>32</a:t>
                      </a:r>
                    </a:p>
                  </a:txBody>
                  <a:tcPr marL="54113" marR="54113" marT="27057" marB="27057"/>
                </a:tc>
                <a:tc>
                  <a:txBody>
                    <a:bodyPr/>
                    <a:lstStyle/>
                    <a:p>
                      <a:r>
                        <a:rPr lang="en-US" sz="1600" b="1" dirty="0"/>
                        <a:t>0</a:t>
                      </a:r>
                    </a:p>
                  </a:txBody>
                  <a:tcPr marL="54113" marR="54113" marT="27057" marB="27057"/>
                </a:tc>
                <a:extLst>
                  <a:ext uri="{0D108BD9-81ED-4DB2-BD59-A6C34878D82A}">
                    <a16:rowId xmlns:a16="http://schemas.microsoft.com/office/drawing/2014/main" val="3731397325"/>
                  </a:ext>
                </a:extLst>
              </a:tr>
            </a:tbl>
          </a:graphicData>
        </a:graphic>
      </p:graphicFrame>
    </p:spTree>
    <p:extLst>
      <p:ext uri="{BB962C8B-B14F-4D97-AF65-F5344CB8AC3E}">
        <p14:creationId xmlns:p14="http://schemas.microsoft.com/office/powerpoint/2010/main" val="394222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29C1F5-31A9-4F26-E734-E0108DC0973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Guidance on screening and eligibility</a:t>
            </a:r>
          </a:p>
        </p:txBody>
      </p:sp>
    </p:spTree>
    <p:extLst>
      <p:ext uri="{BB962C8B-B14F-4D97-AF65-F5344CB8AC3E}">
        <p14:creationId xmlns:p14="http://schemas.microsoft.com/office/powerpoint/2010/main" val="22115724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8">
            <a:extLst>
              <a:ext uri="{FF2B5EF4-FFF2-40B4-BE49-F238E27FC236}">
                <a16:creationId xmlns:a16="http://schemas.microsoft.com/office/drawing/2014/main" id="{5EF68171-3686-4DE7-BDDD-25057F543453}"/>
              </a:ext>
            </a:extLst>
          </p:cNvPr>
          <p:cNvSpPr/>
          <p:nvPr/>
        </p:nvSpPr>
        <p:spPr>
          <a:xfrm>
            <a:off x="7854696" y="1270906"/>
            <a:ext cx="858012" cy="1717261"/>
          </a:xfrm>
          <a:prstGeom prst="wedge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5F9C6-A32A-4FAC-95EB-6F974834C4FC}"/>
              </a:ext>
            </a:extLst>
          </p:cNvPr>
          <p:cNvSpPr>
            <a:spLocks noGrp="1"/>
          </p:cNvSpPr>
          <p:nvPr>
            <p:ph type="title"/>
          </p:nvPr>
        </p:nvSpPr>
        <p:spPr>
          <a:xfrm>
            <a:off x="838200" y="365125"/>
            <a:ext cx="10515600" cy="905891"/>
          </a:xfrm>
        </p:spPr>
        <p:txBody>
          <a:bodyPr/>
          <a:lstStyle/>
          <a:p>
            <a:pPr algn="ctr"/>
            <a:r>
              <a:rPr lang="en-US" dirty="0" err="1"/>
              <a:t>Mpox</a:t>
            </a:r>
            <a:r>
              <a:rPr lang="en-US" dirty="0"/>
              <a:t> Test Results</a:t>
            </a:r>
          </a:p>
        </p:txBody>
      </p:sp>
      <p:sp>
        <p:nvSpPr>
          <p:cNvPr id="3" name="Content Placeholder 2">
            <a:extLst>
              <a:ext uri="{FF2B5EF4-FFF2-40B4-BE49-F238E27FC236}">
                <a16:creationId xmlns:a16="http://schemas.microsoft.com/office/drawing/2014/main" id="{F1F90FC9-E76E-4D79-A72A-5724A53BE642}"/>
              </a:ext>
            </a:extLst>
          </p:cNvPr>
          <p:cNvSpPr>
            <a:spLocks noGrp="1"/>
          </p:cNvSpPr>
          <p:nvPr>
            <p:ph idx="1"/>
          </p:nvPr>
        </p:nvSpPr>
        <p:spPr>
          <a:xfrm>
            <a:off x="647700" y="1448674"/>
            <a:ext cx="10706100" cy="4351338"/>
          </a:xfrm>
        </p:spPr>
        <p:txBody>
          <a:bodyPr/>
          <a:lstStyle/>
          <a:p>
            <a:pPr marL="0" indent="0">
              <a:buNone/>
            </a:pPr>
            <a:r>
              <a:rPr lang="en-US" dirty="0"/>
              <a:t>Example of Test Results:</a:t>
            </a:r>
          </a:p>
        </p:txBody>
      </p:sp>
      <p:pic>
        <p:nvPicPr>
          <p:cNvPr id="4" name="Picture 3">
            <a:extLst>
              <a:ext uri="{FF2B5EF4-FFF2-40B4-BE49-F238E27FC236}">
                <a16:creationId xmlns:a16="http://schemas.microsoft.com/office/drawing/2014/main" id="{A5CCAECC-739C-4E1A-B985-9E7FEED26FB9}"/>
              </a:ext>
            </a:extLst>
          </p:cNvPr>
          <p:cNvPicPr>
            <a:picLocks noChangeAspect="1"/>
          </p:cNvPicPr>
          <p:nvPr/>
        </p:nvPicPr>
        <p:blipFill>
          <a:blip r:embed="rId2"/>
          <a:stretch>
            <a:fillRect/>
          </a:stretch>
        </p:blipFill>
        <p:spPr>
          <a:xfrm>
            <a:off x="742950" y="3216695"/>
            <a:ext cx="10706100" cy="1381125"/>
          </a:xfrm>
          <a:prstGeom prst="rect">
            <a:avLst/>
          </a:prstGeom>
        </p:spPr>
      </p:pic>
      <p:pic>
        <p:nvPicPr>
          <p:cNvPr id="5" name="Picture 4">
            <a:extLst>
              <a:ext uri="{FF2B5EF4-FFF2-40B4-BE49-F238E27FC236}">
                <a16:creationId xmlns:a16="http://schemas.microsoft.com/office/drawing/2014/main" id="{84B19D34-A86D-420C-B0C2-28DC7B949251}"/>
              </a:ext>
            </a:extLst>
          </p:cNvPr>
          <p:cNvPicPr>
            <a:picLocks noChangeAspect="1"/>
          </p:cNvPicPr>
          <p:nvPr/>
        </p:nvPicPr>
        <p:blipFill>
          <a:blip r:embed="rId3"/>
          <a:stretch>
            <a:fillRect/>
          </a:stretch>
        </p:blipFill>
        <p:spPr>
          <a:xfrm>
            <a:off x="742950" y="4819551"/>
            <a:ext cx="981075" cy="819150"/>
          </a:xfrm>
          <a:prstGeom prst="rect">
            <a:avLst/>
          </a:prstGeom>
        </p:spPr>
      </p:pic>
      <p:sp>
        <p:nvSpPr>
          <p:cNvPr id="6" name="Speech Bubble: Rectangle 5">
            <a:extLst>
              <a:ext uri="{FF2B5EF4-FFF2-40B4-BE49-F238E27FC236}">
                <a16:creationId xmlns:a16="http://schemas.microsoft.com/office/drawing/2014/main" id="{73C1A101-8AFC-4A40-B79B-E1618C2C7BB9}"/>
              </a:ext>
            </a:extLst>
          </p:cNvPr>
          <p:cNvSpPr/>
          <p:nvPr/>
        </p:nvSpPr>
        <p:spPr>
          <a:xfrm>
            <a:off x="6771038" y="1271016"/>
            <a:ext cx="982027" cy="1717261"/>
          </a:xfrm>
          <a:prstGeom prst="wedge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44D8A13-7521-48EE-A8D5-3A1D252A5DBA}"/>
              </a:ext>
            </a:extLst>
          </p:cNvPr>
          <p:cNvSpPr txBox="1"/>
          <p:nvPr/>
        </p:nvSpPr>
        <p:spPr>
          <a:xfrm>
            <a:off x="6787754" y="1271016"/>
            <a:ext cx="1078992" cy="1938992"/>
          </a:xfrm>
          <a:prstGeom prst="rect">
            <a:avLst/>
          </a:prstGeom>
          <a:noFill/>
        </p:spPr>
        <p:txBody>
          <a:bodyPr wrap="square" rtlCol="0">
            <a:spAutoFit/>
          </a:bodyPr>
          <a:lstStyle/>
          <a:p>
            <a:r>
              <a:rPr lang="en-US" sz="1200" dirty="0"/>
              <a:t>“OPXV” is the general </a:t>
            </a:r>
            <a:r>
              <a:rPr lang="en-US" sz="1200" dirty="0" err="1"/>
              <a:t>orthopox</a:t>
            </a:r>
            <a:r>
              <a:rPr lang="en-US" sz="1200" dirty="0"/>
              <a:t> target (including </a:t>
            </a:r>
            <a:r>
              <a:rPr lang="en-US" sz="1200" dirty="0" err="1"/>
              <a:t>mpox</a:t>
            </a:r>
            <a:r>
              <a:rPr lang="en-US" sz="1200" dirty="0"/>
              <a:t> and many other </a:t>
            </a:r>
            <a:r>
              <a:rPr lang="en-US" sz="1200" dirty="0" err="1"/>
              <a:t>orthopox</a:t>
            </a:r>
            <a:r>
              <a:rPr lang="en-US" sz="1200" dirty="0"/>
              <a:t> viruses)</a:t>
            </a:r>
          </a:p>
          <a:p>
            <a:endParaRPr lang="en-US" sz="1200" dirty="0"/>
          </a:p>
        </p:txBody>
      </p:sp>
      <p:sp>
        <p:nvSpPr>
          <p:cNvPr id="8" name="TextBox 7">
            <a:extLst>
              <a:ext uri="{FF2B5EF4-FFF2-40B4-BE49-F238E27FC236}">
                <a16:creationId xmlns:a16="http://schemas.microsoft.com/office/drawing/2014/main" id="{036941D8-69BF-4176-995A-D3EC48215F01}"/>
              </a:ext>
            </a:extLst>
          </p:cNvPr>
          <p:cNvSpPr txBox="1"/>
          <p:nvPr/>
        </p:nvSpPr>
        <p:spPr>
          <a:xfrm>
            <a:off x="7848315" y="1317793"/>
            <a:ext cx="763905" cy="1015663"/>
          </a:xfrm>
          <a:prstGeom prst="rect">
            <a:avLst/>
          </a:prstGeom>
          <a:noFill/>
        </p:spPr>
        <p:txBody>
          <a:bodyPr wrap="square" rtlCol="0">
            <a:spAutoFit/>
          </a:bodyPr>
          <a:lstStyle/>
          <a:p>
            <a:r>
              <a:rPr lang="en-US" sz="1200" dirty="0"/>
              <a:t>“MPXV” is the specific target for </a:t>
            </a:r>
            <a:r>
              <a:rPr lang="en-US" sz="1200" dirty="0" err="1"/>
              <a:t>mpox</a:t>
            </a:r>
            <a:endParaRPr lang="en-US" sz="1200" dirty="0"/>
          </a:p>
        </p:txBody>
      </p:sp>
      <p:sp>
        <p:nvSpPr>
          <p:cNvPr id="10" name="Speech Bubble: Rectangle 9">
            <a:extLst>
              <a:ext uri="{FF2B5EF4-FFF2-40B4-BE49-F238E27FC236}">
                <a16:creationId xmlns:a16="http://schemas.microsoft.com/office/drawing/2014/main" id="{7478BF9C-8C72-42AD-BDE2-20CADC588BEA}"/>
              </a:ext>
            </a:extLst>
          </p:cNvPr>
          <p:cNvSpPr/>
          <p:nvPr/>
        </p:nvSpPr>
        <p:spPr>
          <a:xfrm>
            <a:off x="8808911" y="1277703"/>
            <a:ext cx="1405890" cy="1717261"/>
          </a:xfrm>
          <a:prstGeom prst="wedge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9BC240-9EA0-469B-92F7-8704AD33F64C}"/>
              </a:ext>
            </a:extLst>
          </p:cNvPr>
          <p:cNvSpPr txBox="1"/>
          <p:nvPr/>
        </p:nvSpPr>
        <p:spPr>
          <a:xfrm>
            <a:off x="8836271" y="1277703"/>
            <a:ext cx="1548003" cy="1754326"/>
          </a:xfrm>
          <a:prstGeom prst="rect">
            <a:avLst/>
          </a:prstGeom>
          <a:noFill/>
        </p:spPr>
        <p:txBody>
          <a:bodyPr wrap="square" rtlCol="0">
            <a:spAutoFit/>
          </a:bodyPr>
          <a:lstStyle/>
          <a:p>
            <a:r>
              <a:rPr lang="en-US" sz="1200" dirty="0"/>
              <a:t>“</a:t>
            </a:r>
            <a:r>
              <a:rPr lang="en-US" sz="1200" dirty="0" err="1"/>
              <a:t>Rnase</a:t>
            </a:r>
            <a:r>
              <a:rPr lang="en-US" sz="1200" dirty="0"/>
              <a:t> P” is the internal positive control target. It should always be positive (shaded green) for all the specimens to ensure that the PCR is working.</a:t>
            </a:r>
          </a:p>
        </p:txBody>
      </p:sp>
      <p:sp>
        <p:nvSpPr>
          <p:cNvPr id="13" name="TextBox 12">
            <a:extLst>
              <a:ext uri="{FF2B5EF4-FFF2-40B4-BE49-F238E27FC236}">
                <a16:creationId xmlns:a16="http://schemas.microsoft.com/office/drawing/2014/main" id="{1CDE07B8-93BD-4122-BB60-7E5AAFE42903}"/>
              </a:ext>
            </a:extLst>
          </p:cNvPr>
          <p:cNvSpPr txBox="1"/>
          <p:nvPr/>
        </p:nvSpPr>
        <p:spPr>
          <a:xfrm>
            <a:off x="2093976" y="4819551"/>
            <a:ext cx="925982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“Undetermined” result listed in OPXV or MPXV columns, it means negative (shaded gray); no PCR signal</a:t>
            </a:r>
          </a:p>
          <a:p>
            <a:pPr marL="285750" indent="-285750">
              <a:buFont typeface="Arial" panose="020B0604020202020204" pitchFamily="34" charset="0"/>
              <a:buChar char="•"/>
            </a:pPr>
            <a:r>
              <a:rPr lang="en-US" sz="1600" dirty="0"/>
              <a:t> If you have a numerical value listed in the OPXV or MPXV columns that is the Cycle threshold (Ct) value.</a:t>
            </a:r>
          </a:p>
          <a:p>
            <a:pPr marL="285750" indent="-285750">
              <a:buFont typeface="Arial" panose="020B0604020202020204" pitchFamily="34" charset="0"/>
              <a:buChar char="•"/>
            </a:pPr>
            <a:r>
              <a:rPr lang="en-US" sz="1600" dirty="0"/>
              <a:t>If the Ct value in the OPXV or MPXV columns are shaded pink, it means indeterminate result. </a:t>
            </a:r>
          </a:p>
          <a:p>
            <a:pPr marL="285750" indent="-285750">
              <a:buFont typeface="Arial" panose="020B0604020202020204" pitchFamily="34" charset="0"/>
              <a:buChar char="•"/>
            </a:pPr>
            <a:r>
              <a:rPr lang="en-US" sz="1600" dirty="0"/>
              <a:t>If the Ct value in the OPXV or MPXV columns are shaded green, it means positive result.</a:t>
            </a:r>
          </a:p>
          <a:p>
            <a:pPr marL="285750" indent="-285750">
              <a:buFont typeface="Arial" panose="020B0604020202020204" pitchFamily="34" charset="0"/>
              <a:buChar char="•"/>
            </a:pPr>
            <a:r>
              <a:rPr lang="en-US" sz="1600" dirty="0"/>
              <a:t>An </a:t>
            </a:r>
            <a:r>
              <a:rPr lang="en-US" sz="1600" dirty="0" err="1"/>
              <a:t>mpox</a:t>
            </a:r>
            <a:r>
              <a:rPr lang="en-US" sz="1600" dirty="0"/>
              <a:t> positive result would need to be shaded green for all three targets (OPXV, MPXV, and </a:t>
            </a:r>
            <a:r>
              <a:rPr lang="en-US" sz="1600" dirty="0" err="1"/>
              <a:t>Rnase</a:t>
            </a:r>
            <a:r>
              <a:rPr lang="en-US" sz="1600" dirty="0"/>
              <a:t> P).</a:t>
            </a:r>
          </a:p>
        </p:txBody>
      </p:sp>
    </p:spTree>
    <p:extLst>
      <p:ext uri="{BB962C8B-B14F-4D97-AF65-F5344CB8AC3E}">
        <p14:creationId xmlns:p14="http://schemas.microsoft.com/office/powerpoint/2010/main" val="254311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E2CB8E5-0499-45CF-98D5-5F257B228F8D}"/>
              </a:ext>
            </a:extLst>
          </p:cNvPr>
          <p:cNvSpPr>
            <a:spLocks noGrp="1"/>
          </p:cNvSpPr>
          <p:nvPr>
            <p:ph type="title"/>
          </p:nvPr>
        </p:nvSpPr>
        <p:spPr>
          <a:xfrm>
            <a:off x="1143000" y="990599"/>
            <a:ext cx="9906000" cy="685800"/>
          </a:xfrm>
        </p:spPr>
        <p:txBody>
          <a:bodyPr anchor="t">
            <a:normAutofit/>
          </a:bodyPr>
          <a:lstStyle/>
          <a:p>
            <a:r>
              <a:rPr lang="en-US" sz="4000"/>
              <a:t>FAQ’s</a:t>
            </a:r>
          </a:p>
        </p:txBody>
      </p:sp>
      <p:graphicFrame>
        <p:nvGraphicFramePr>
          <p:cNvPr id="5" name="Content Placeholder 2">
            <a:extLst>
              <a:ext uri="{FF2B5EF4-FFF2-40B4-BE49-F238E27FC236}">
                <a16:creationId xmlns:a16="http://schemas.microsoft.com/office/drawing/2014/main" id="{99FB21ED-A45E-6DE6-3EAC-DDE19253560E}"/>
              </a:ext>
            </a:extLst>
          </p:cNvPr>
          <p:cNvGraphicFramePr>
            <a:graphicFrameLocks noGrp="1"/>
          </p:cNvGraphicFramePr>
          <p:nvPr>
            <p:ph idx="1"/>
            <p:extLst>
              <p:ext uri="{D42A27DB-BD31-4B8C-83A1-F6EECF244321}">
                <p14:modId xmlns:p14="http://schemas.microsoft.com/office/powerpoint/2010/main" val="2955768799"/>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83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E2CB8E5-0499-45CF-98D5-5F257B228F8D}"/>
              </a:ext>
            </a:extLst>
          </p:cNvPr>
          <p:cNvSpPr>
            <a:spLocks noGrp="1"/>
          </p:cNvSpPr>
          <p:nvPr>
            <p:ph type="title"/>
          </p:nvPr>
        </p:nvSpPr>
        <p:spPr>
          <a:xfrm>
            <a:off x="1143000" y="990599"/>
            <a:ext cx="9906000" cy="685800"/>
          </a:xfrm>
        </p:spPr>
        <p:txBody>
          <a:bodyPr anchor="t">
            <a:normAutofit/>
          </a:bodyPr>
          <a:lstStyle/>
          <a:p>
            <a:r>
              <a:rPr lang="en-US" sz="4000"/>
              <a:t>FAQ’s (con)</a:t>
            </a:r>
          </a:p>
        </p:txBody>
      </p:sp>
      <p:graphicFrame>
        <p:nvGraphicFramePr>
          <p:cNvPr id="5" name="Content Placeholder 2">
            <a:extLst>
              <a:ext uri="{FF2B5EF4-FFF2-40B4-BE49-F238E27FC236}">
                <a16:creationId xmlns:a16="http://schemas.microsoft.com/office/drawing/2014/main" id="{3639AE41-ED5B-D2CE-4AF0-EDB75B8D2BA7}"/>
              </a:ext>
            </a:extLst>
          </p:cNvPr>
          <p:cNvGraphicFramePr>
            <a:graphicFrameLocks noGrp="1"/>
          </p:cNvGraphicFramePr>
          <p:nvPr>
            <p:ph idx="1"/>
            <p:extLst>
              <p:ext uri="{D42A27DB-BD31-4B8C-83A1-F6EECF244321}">
                <p14:modId xmlns:p14="http://schemas.microsoft.com/office/powerpoint/2010/main" val="575808971"/>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3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D8EBB-B834-C4F1-2868-D2EE2215BD7A}"/>
              </a:ext>
            </a:extLst>
          </p:cNvPr>
          <p:cNvSpPr>
            <a:spLocks noGrp="1"/>
          </p:cNvSpPr>
          <p:nvPr>
            <p:ph type="title"/>
          </p:nvPr>
        </p:nvSpPr>
        <p:spPr>
          <a:xfrm>
            <a:off x="841248" y="548640"/>
            <a:ext cx="3600860" cy="5431536"/>
          </a:xfrm>
        </p:spPr>
        <p:txBody>
          <a:bodyPr>
            <a:normAutofit/>
          </a:bodyPr>
          <a:lstStyle/>
          <a:p>
            <a:r>
              <a:rPr lang="en-US" sz="5400" dirty="0"/>
              <a:t>Data quality – Section 9.2 of MOP</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D89BBA-038B-56E7-8DD6-30413B7ED78C}"/>
              </a:ext>
            </a:extLst>
          </p:cNvPr>
          <p:cNvSpPr>
            <a:spLocks noGrp="1"/>
          </p:cNvSpPr>
          <p:nvPr>
            <p:ph idx="1"/>
          </p:nvPr>
        </p:nvSpPr>
        <p:spPr>
          <a:xfrm>
            <a:off x="5126418" y="831790"/>
            <a:ext cx="6835210" cy="5431536"/>
          </a:xfrm>
        </p:spPr>
        <p:txBody>
          <a:bodyPr anchor="ctr">
            <a:norm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All paper forms should be reviewed </a:t>
            </a:r>
            <a:r>
              <a:rPr lang="en-US" sz="1800" b="1" u="sng" dirty="0">
                <a:effectLst/>
                <a:latin typeface="Arial" panose="020B0604020202020204" pitchFamily="34" charset="0"/>
                <a:ea typeface="Calibri" panose="020F0502020204030204" pitchFamily="34" charset="0"/>
                <a:cs typeface="Arial" panose="020B0604020202020204" pitchFamily="34" charset="0"/>
              </a:rPr>
              <a:t>within 24-48 hours </a:t>
            </a:r>
            <a:r>
              <a:rPr lang="en-US" sz="1800" dirty="0">
                <a:effectLst/>
                <a:latin typeface="Arial" panose="020B0604020202020204" pitchFamily="34" charset="0"/>
                <a:ea typeface="Calibri" panose="020F0502020204030204" pitchFamily="34" charset="0"/>
                <a:cs typeface="Arial" panose="020B0604020202020204" pitchFamily="34" charset="0"/>
              </a:rPr>
              <a:t>of completion</a:t>
            </a:r>
          </a:p>
          <a:p>
            <a:pPr marL="0" marR="0" indent="0">
              <a:spcBef>
                <a:spcPts val="0"/>
              </a:spcBef>
              <a:spcAft>
                <a:spcPts val="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Data collected on the paper forms should be entered into the </a:t>
            </a:r>
            <a:r>
              <a:rPr lang="en-US" sz="1800" dirty="0" err="1">
                <a:effectLst/>
                <a:latin typeface="Arial" panose="020B0604020202020204" pitchFamily="34" charset="0"/>
                <a:ea typeface="Calibri" panose="020F0502020204030204" pitchFamily="34" charset="0"/>
                <a:cs typeface="Arial" panose="020B0604020202020204" pitchFamily="34" charset="0"/>
              </a:rPr>
              <a:t>REDCap</a:t>
            </a:r>
            <a:r>
              <a:rPr lang="en-US" sz="1800" dirty="0">
                <a:effectLst/>
                <a:latin typeface="Arial" panose="020B0604020202020204" pitchFamily="34" charset="0"/>
                <a:ea typeface="Calibri" panose="020F0502020204030204" pitchFamily="34" charset="0"/>
                <a:cs typeface="Arial" panose="020B0604020202020204" pitchFamily="34" charset="0"/>
              </a:rPr>
              <a:t> database </a:t>
            </a:r>
            <a:r>
              <a:rPr lang="en-US" sz="1800" b="1" u="sng" dirty="0">
                <a:effectLst/>
                <a:latin typeface="Arial" panose="020B0604020202020204" pitchFamily="34" charset="0"/>
                <a:ea typeface="Calibri" panose="020F0502020204030204" pitchFamily="34" charset="0"/>
                <a:cs typeface="Arial" panose="020B0604020202020204" pitchFamily="34" charset="0"/>
              </a:rPr>
              <a:t>within 3-4 days</a:t>
            </a:r>
            <a:r>
              <a:rPr lang="en-US" sz="1800" dirty="0">
                <a:effectLst/>
                <a:latin typeface="Arial" panose="020B0604020202020204" pitchFamily="34" charset="0"/>
                <a:ea typeface="Calibri" panose="020F0502020204030204" pitchFamily="34" charset="0"/>
                <a:cs typeface="Arial" panose="020B0604020202020204" pitchFamily="34" charset="0"/>
              </a:rPr>
              <a:t> of collection. </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DUAL </a:t>
            </a:r>
            <a:r>
              <a:rPr lang="en-US" sz="1800" dirty="0">
                <a:latin typeface="Arial" panose="020B0604020202020204" pitchFamily="34" charset="0"/>
                <a:ea typeface="Calibri" panose="020F0502020204030204" pitchFamily="34" charset="0"/>
                <a:cs typeface="Arial" panose="020B0604020202020204" pitchFamily="34" charset="0"/>
              </a:rPr>
              <a:t>ENTRY - </a:t>
            </a:r>
            <a:r>
              <a:rPr lang="en-US" sz="1800" dirty="0">
                <a:effectLst/>
                <a:latin typeface="Arial" panose="020B0604020202020204" pitchFamily="34" charset="0"/>
                <a:ea typeface="Calibri" panose="020F0502020204030204" pitchFamily="34" charset="0"/>
                <a:cs typeface="Arial" panose="020B0604020202020204" pitchFamily="34" charset="0"/>
              </a:rPr>
              <a:t>To identify and minimize data entry errors and streamline the data cleaning process</a:t>
            </a:r>
          </a:p>
          <a:p>
            <a:pPr marL="0" marR="0">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u="sng" dirty="0">
                <a:effectLst/>
                <a:latin typeface="Arial" panose="020B0604020202020204" pitchFamily="34" charset="0"/>
                <a:ea typeface="Calibri" panose="020F0502020204030204" pitchFamily="34" charset="0"/>
                <a:cs typeface="Arial" panose="020B0604020202020204" pitchFamily="34" charset="0"/>
              </a:rPr>
              <a:t>At least once a week,</a:t>
            </a:r>
            <a:r>
              <a:rPr lang="en-US" sz="1800" dirty="0">
                <a:effectLst/>
                <a:latin typeface="Arial" panose="020B0604020202020204" pitchFamily="34" charset="0"/>
                <a:ea typeface="Calibri" panose="020F0502020204030204" pitchFamily="34" charset="0"/>
                <a:cs typeface="Arial" panose="020B0604020202020204" pitchFamily="34" charset="0"/>
              </a:rPr>
              <a:t> a site coordinator should be appointed to review all the forms entered into </a:t>
            </a:r>
            <a:r>
              <a:rPr lang="en-US" sz="1800" dirty="0" err="1">
                <a:effectLst/>
                <a:latin typeface="Arial" panose="020B0604020202020204" pitchFamily="34" charset="0"/>
                <a:ea typeface="Calibri" panose="020F0502020204030204" pitchFamily="34" charset="0"/>
                <a:cs typeface="Arial" panose="020B0604020202020204" pitchFamily="34" charset="0"/>
              </a:rPr>
              <a:t>REDCap</a:t>
            </a:r>
            <a:r>
              <a:rPr lang="en-US" sz="1800" dirty="0">
                <a:effectLst/>
                <a:latin typeface="Arial" panose="020B0604020202020204" pitchFamily="34" charset="0"/>
                <a:ea typeface="Calibri" panose="020F0502020204030204" pitchFamily="34" charset="0"/>
                <a:cs typeface="Arial" panose="020B0604020202020204" pitchFamily="34" charset="0"/>
              </a:rPr>
              <a:t> that week, double-check the data abstracted on the forms and entered into the </a:t>
            </a:r>
            <a:r>
              <a:rPr lang="en-US" sz="1800" dirty="0" err="1">
                <a:effectLst/>
                <a:latin typeface="Arial" panose="020B0604020202020204" pitchFamily="34" charset="0"/>
                <a:ea typeface="Calibri" panose="020F0502020204030204" pitchFamily="34" charset="0"/>
                <a:cs typeface="Arial" panose="020B0604020202020204" pitchFamily="34" charset="0"/>
              </a:rPr>
              <a:t>REDCap</a:t>
            </a:r>
            <a:r>
              <a:rPr lang="en-US" sz="1800" dirty="0">
                <a:effectLst/>
                <a:latin typeface="Arial" panose="020B0604020202020204" pitchFamily="34" charset="0"/>
                <a:ea typeface="Calibri" panose="020F0502020204030204" pitchFamily="34" charset="0"/>
                <a:cs typeface="Arial" panose="020B0604020202020204" pitchFamily="34" charset="0"/>
              </a:rPr>
              <a:t>, and then after their review, mark the forms as “Complete.” </a:t>
            </a:r>
          </a:p>
          <a:p>
            <a:pPr marL="0" marR="0">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The site PI or manager must review the first 3 participant enrollment forms in the first month of the project, and 6 weeks after, the 3 participant’s follow-up forms. </a:t>
            </a:r>
            <a:endParaRPr lang="en-US" sz="18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82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87F23-EC27-6CE1-FCD7-E2BFC886EA8F}"/>
              </a:ext>
            </a:extLst>
          </p:cNvPr>
          <p:cNvSpPr>
            <a:spLocks noGrp="1"/>
          </p:cNvSpPr>
          <p:nvPr>
            <p:ph type="title"/>
          </p:nvPr>
        </p:nvSpPr>
        <p:spPr>
          <a:xfrm>
            <a:off x="635000" y="640823"/>
            <a:ext cx="3418659" cy="5583148"/>
          </a:xfrm>
        </p:spPr>
        <p:txBody>
          <a:bodyPr anchor="ctr">
            <a:normAutofit/>
          </a:bodyPr>
          <a:lstStyle/>
          <a:p>
            <a:r>
              <a:rPr lang="en-US" sz="5400" b="1" dirty="0" err="1"/>
              <a:t>REDCap</a:t>
            </a:r>
            <a:r>
              <a:rPr lang="en-US" sz="5400" b="1" dirty="0"/>
              <a:t> and Form updates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BBD129-43C1-BE59-D58D-CF4307D2A4B4}"/>
              </a:ext>
            </a:extLst>
          </p:cNvPr>
          <p:cNvGraphicFramePr>
            <a:graphicFrameLocks noGrp="1"/>
          </p:cNvGraphicFramePr>
          <p:nvPr>
            <p:ph idx="1"/>
            <p:extLst>
              <p:ext uri="{D42A27DB-BD31-4B8C-83A1-F6EECF244321}">
                <p14:modId xmlns:p14="http://schemas.microsoft.com/office/powerpoint/2010/main" val="30932082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78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1246</Words>
  <Application>Microsoft Office PowerPoint</Application>
  <PresentationFormat>Widescreen</PresentationFormat>
  <Paragraphs>195</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CRASHED project  July 2023 All site call</vt:lpstr>
      <vt:lpstr>Agenda </vt:lpstr>
      <vt:lpstr>Enrollment and mpox test results thru 7/17/2023</vt:lpstr>
      <vt:lpstr>Guidance on screening and eligibility</vt:lpstr>
      <vt:lpstr>Mpox Test Results</vt:lpstr>
      <vt:lpstr>FAQ’s</vt:lpstr>
      <vt:lpstr>FAQ’s (con)</vt:lpstr>
      <vt:lpstr>Data quality – Section 9.2 of MOP</vt:lpstr>
      <vt:lpstr>REDCap and Form updates </vt:lpstr>
      <vt:lpstr>Site invoicing</vt:lpstr>
      <vt:lpstr>Continue regular announcements to ED staff</vt:lpstr>
      <vt:lpstr>Site discussion/feedback  1. How is the enrollment survey working?  2. Data quality checks? 3. Barriers/issues?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Anusha Krishnadasan</dc:creator>
  <cp:lastModifiedBy>Anusha Krishnadasan</cp:lastModifiedBy>
  <cp:revision>56</cp:revision>
  <dcterms:created xsi:type="dcterms:W3CDTF">2023-01-26T22:49:07Z</dcterms:created>
  <dcterms:modified xsi:type="dcterms:W3CDTF">2023-07-19T18:49:49Z</dcterms:modified>
</cp:coreProperties>
</file>