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6" r:id="rId2"/>
    <p:sldId id="276" r:id="rId3"/>
    <p:sldId id="265" r:id="rId4"/>
    <p:sldId id="275" r:id="rId5"/>
    <p:sldId id="266" r:id="rId6"/>
    <p:sldId id="267" r:id="rId7"/>
    <p:sldId id="268" r:id="rId8"/>
    <p:sldId id="269" r:id="rId9"/>
    <p:sldId id="270" r:id="rId10"/>
    <p:sldId id="271" r:id="rId11"/>
    <p:sldId id="274" r:id="rId12"/>
    <p:sldId id="257" r:id="rId13"/>
    <p:sldId id="273" r:id="rId14"/>
    <p:sldId id="277"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706" autoAdjust="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April Audit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802F-4294-B2A4-DD154AE7FF2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3C8-4656-A754-00C14237AF3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3C8-4656-A754-00C14237AF3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3C8-4656-A754-00C14237AF30}"/>
              </c:ext>
            </c:extLst>
          </c:dPt>
          <c:dLbls>
            <c:dLbl>
              <c:idx val="0"/>
              <c:layout>
                <c:manualLayout>
                  <c:x val="-1.9637692904854981E-2"/>
                  <c:y val="0.1640587012560024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2F-4294-B2A4-DD154AE7FF2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Enrolled</c:v>
                </c:pt>
                <c:pt idx="1">
                  <c:v>No rash</c:v>
                </c:pt>
                <c:pt idx="2">
                  <c:v>Missed; Needs Audit</c:v>
                </c:pt>
                <c:pt idx="3">
                  <c:v>Unsure</c:v>
                </c:pt>
              </c:strCache>
            </c:strRef>
          </c:cat>
          <c:val>
            <c:numRef>
              <c:f>Sheet1!$B$2:$B$5</c:f>
              <c:numCache>
                <c:formatCode>General</c:formatCode>
                <c:ptCount val="4"/>
                <c:pt idx="0">
                  <c:v>4</c:v>
                </c:pt>
                <c:pt idx="1">
                  <c:v>78</c:v>
                </c:pt>
                <c:pt idx="2">
                  <c:v>15</c:v>
                </c:pt>
                <c:pt idx="3">
                  <c:v>23</c:v>
                </c:pt>
              </c:numCache>
            </c:numRef>
          </c:val>
          <c:extLst>
            <c:ext xmlns:c16="http://schemas.microsoft.com/office/drawing/2014/chart" uri="{C3380CC4-5D6E-409C-BE32-E72D297353CC}">
              <c16:uniqueId val="{00000000-802F-4294-B2A4-DD154AE7FF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hyperlink" Target="mailto:lduvergne@mednet.ucla.edu" TargetMode="External"/><Relationship Id="rId2" Type="http://schemas.openxmlformats.org/officeDocument/2006/relationships/hyperlink" Target="mailto:kpathmarajah@dhs.lacounty.gov" TargetMode="External"/><Relationship Id="rId1" Type="http://schemas.openxmlformats.org/officeDocument/2006/relationships/hyperlink" Target="mailto:idnet@ucla.edu"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lduvergne@mednet.ucla.edu" TargetMode="External"/><Relationship Id="rId2" Type="http://schemas.openxmlformats.org/officeDocument/2006/relationships/hyperlink" Target="mailto:kpathmarajah@dhs.lacounty.gov" TargetMode="External"/><Relationship Id="rId1" Type="http://schemas.openxmlformats.org/officeDocument/2006/relationships/hyperlink" Target="mailto:idnet@ucla.edu"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D9783-C24D-4BED-A1FB-251C786DE63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F9C4FFD-F414-42ED-A73B-F375CB25D73E}">
      <dgm:prSet/>
      <dgm:spPr/>
      <dgm:t>
        <a:bodyPr/>
        <a:lstStyle/>
        <a:p>
          <a:r>
            <a:rPr lang="en-US" dirty="0"/>
            <a:t>Welcome</a:t>
          </a:r>
        </a:p>
      </dgm:t>
    </dgm:pt>
    <dgm:pt modelId="{B2965003-CEBD-47F9-B9E9-EFDCEFF97394}" type="parTrans" cxnId="{7EC0426A-2F6A-42DB-906E-2465BA34C6AA}">
      <dgm:prSet/>
      <dgm:spPr/>
      <dgm:t>
        <a:bodyPr/>
        <a:lstStyle/>
        <a:p>
          <a:endParaRPr lang="en-US"/>
        </a:p>
      </dgm:t>
    </dgm:pt>
    <dgm:pt modelId="{83E4ED3C-9496-4222-BBF4-BB40210B6046}" type="sibTrans" cxnId="{7EC0426A-2F6A-42DB-906E-2465BA34C6AA}">
      <dgm:prSet/>
      <dgm:spPr/>
      <dgm:t>
        <a:bodyPr/>
        <a:lstStyle/>
        <a:p>
          <a:endParaRPr lang="en-US"/>
        </a:p>
      </dgm:t>
    </dgm:pt>
    <dgm:pt modelId="{A658505E-6631-4ABB-9B72-106F1274C6BB}">
      <dgm:prSet/>
      <dgm:spPr/>
      <dgm:t>
        <a:bodyPr/>
        <a:lstStyle/>
        <a:p>
          <a:r>
            <a:rPr lang="en-US" dirty="0"/>
            <a:t>Project launch update</a:t>
          </a:r>
        </a:p>
      </dgm:t>
    </dgm:pt>
    <dgm:pt modelId="{4BEC37C6-749F-4AFE-AFD5-49B18243EE79}" type="parTrans" cxnId="{E8933326-FE11-4FE9-988B-78AC5B2ACA74}">
      <dgm:prSet/>
      <dgm:spPr/>
      <dgm:t>
        <a:bodyPr/>
        <a:lstStyle/>
        <a:p>
          <a:endParaRPr lang="en-US"/>
        </a:p>
      </dgm:t>
    </dgm:pt>
    <dgm:pt modelId="{1EE15CE2-9CDA-47B0-9259-416E247C8F61}" type="sibTrans" cxnId="{E8933326-FE11-4FE9-988B-78AC5B2ACA74}">
      <dgm:prSet/>
      <dgm:spPr/>
      <dgm:t>
        <a:bodyPr/>
        <a:lstStyle/>
        <a:p>
          <a:endParaRPr lang="en-US"/>
        </a:p>
      </dgm:t>
    </dgm:pt>
    <dgm:pt modelId="{A51F8954-500A-41BC-8ED3-FC4E84AFC361}">
      <dgm:prSet/>
      <dgm:spPr/>
      <dgm:t>
        <a:bodyPr/>
        <a:lstStyle/>
        <a:p>
          <a:r>
            <a:rPr lang="en-US" dirty="0"/>
            <a:t>Which lesions to prioritize for swabbing</a:t>
          </a:r>
        </a:p>
      </dgm:t>
    </dgm:pt>
    <dgm:pt modelId="{653F6635-32DC-44B8-ACD1-6751C170D66E}" type="parTrans" cxnId="{BD7CDB6E-C2E0-4C11-B1FF-6AB92CD0F9AC}">
      <dgm:prSet/>
      <dgm:spPr/>
      <dgm:t>
        <a:bodyPr/>
        <a:lstStyle/>
        <a:p>
          <a:endParaRPr lang="en-US"/>
        </a:p>
      </dgm:t>
    </dgm:pt>
    <dgm:pt modelId="{0958DE88-FC02-4526-AB9F-38D60E1DAA7F}" type="sibTrans" cxnId="{BD7CDB6E-C2E0-4C11-B1FF-6AB92CD0F9AC}">
      <dgm:prSet/>
      <dgm:spPr/>
      <dgm:t>
        <a:bodyPr/>
        <a:lstStyle/>
        <a:p>
          <a:endParaRPr lang="en-US"/>
        </a:p>
      </dgm:t>
    </dgm:pt>
    <dgm:pt modelId="{FA77B916-0FA7-4F73-BE4D-3443D58DF293}">
      <dgm:prSet/>
      <dgm:spPr/>
      <dgm:t>
        <a:bodyPr/>
        <a:lstStyle/>
        <a:p>
          <a:r>
            <a:rPr lang="en-US" dirty="0"/>
            <a:t>Clinician questions review</a:t>
          </a:r>
        </a:p>
      </dgm:t>
    </dgm:pt>
    <dgm:pt modelId="{3F84E45C-7210-4AE2-9190-66B5504AD319}" type="parTrans" cxnId="{BA04FFCB-1416-40B8-977C-57A2D670E054}">
      <dgm:prSet/>
      <dgm:spPr/>
      <dgm:t>
        <a:bodyPr/>
        <a:lstStyle/>
        <a:p>
          <a:endParaRPr lang="en-US"/>
        </a:p>
      </dgm:t>
    </dgm:pt>
    <dgm:pt modelId="{B4750EAA-354D-4F70-A07A-5A78F2CB2FCA}" type="sibTrans" cxnId="{BA04FFCB-1416-40B8-977C-57A2D670E054}">
      <dgm:prSet/>
      <dgm:spPr/>
      <dgm:t>
        <a:bodyPr/>
        <a:lstStyle/>
        <a:p>
          <a:endParaRPr lang="en-US"/>
        </a:p>
      </dgm:t>
    </dgm:pt>
    <dgm:pt modelId="{F5FD3FF3-776E-4309-BFEA-7C76E50732B0}">
      <dgm:prSet/>
      <dgm:spPr/>
      <dgm:t>
        <a:bodyPr/>
        <a:lstStyle/>
        <a:p>
          <a:r>
            <a:rPr lang="en-US" dirty="0"/>
            <a:t>Image capture review</a:t>
          </a:r>
        </a:p>
      </dgm:t>
    </dgm:pt>
    <dgm:pt modelId="{A9EF2D76-2949-4177-9751-538A6E3225EC}" type="parTrans" cxnId="{A64D2FC4-354B-42BB-856D-A24203DCA409}">
      <dgm:prSet/>
      <dgm:spPr/>
      <dgm:t>
        <a:bodyPr/>
        <a:lstStyle/>
        <a:p>
          <a:endParaRPr lang="en-US"/>
        </a:p>
      </dgm:t>
    </dgm:pt>
    <dgm:pt modelId="{F4F48245-30CE-4C26-82C7-983194D72456}" type="sibTrans" cxnId="{A64D2FC4-354B-42BB-856D-A24203DCA409}">
      <dgm:prSet/>
      <dgm:spPr/>
      <dgm:t>
        <a:bodyPr/>
        <a:lstStyle/>
        <a:p>
          <a:endParaRPr lang="en-US"/>
        </a:p>
      </dgm:t>
    </dgm:pt>
    <dgm:pt modelId="{FB40FEB7-85B7-462E-A81B-374366809DB7}">
      <dgm:prSet/>
      <dgm:spPr/>
      <dgm:t>
        <a:bodyPr/>
        <a:lstStyle/>
        <a:p>
          <a:r>
            <a:rPr lang="en-US" dirty="0"/>
            <a:t> Data quality </a:t>
          </a:r>
        </a:p>
      </dgm:t>
    </dgm:pt>
    <dgm:pt modelId="{682C426A-3FCA-4301-B2E0-AECCE94529ED}" type="parTrans" cxnId="{54697004-00FD-4DDE-B0BD-33476AAE3E97}">
      <dgm:prSet/>
      <dgm:spPr/>
      <dgm:t>
        <a:bodyPr/>
        <a:lstStyle/>
        <a:p>
          <a:endParaRPr lang="en-US"/>
        </a:p>
      </dgm:t>
    </dgm:pt>
    <dgm:pt modelId="{D4DD53B6-F35C-4EBD-B354-A4ACB5B98ED9}" type="sibTrans" cxnId="{54697004-00FD-4DDE-B0BD-33476AAE3E97}">
      <dgm:prSet/>
      <dgm:spPr/>
      <dgm:t>
        <a:bodyPr/>
        <a:lstStyle/>
        <a:p>
          <a:endParaRPr lang="en-US"/>
        </a:p>
      </dgm:t>
    </dgm:pt>
    <dgm:pt modelId="{DA697373-355D-4E82-95AF-F1E6C5369BAD}">
      <dgm:prSet/>
      <dgm:spPr/>
      <dgm:t>
        <a:bodyPr/>
        <a:lstStyle/>
        <a:p>
          <a:r>
            <a:rPr lang="en-US" dirty="0"/>
            <a:t>Discussion and questions </a:t>
          </a:r>
        </a:p>
      </dgm:t>
    </dgm:pt>
    <dgm:pt modelId="{324F6A78-7783-412E-A566-3CE18D625DDB}" type="parTrans" cxnId="{F8A7B229-F2BE-4B78-AE7E-868ECF39997D}">
      <dgm:prSet/>
      <dgm:spPr/>
      <dgm:t>
        <a:bodyPr/>
        <a:lstStyle/>
        <a:p>
          <a:endParaRPr lang="en-US"/>
        </a:p>
      </dgm:t>
    </dgm:pt>
    <dgm:pt modelId="{2F6899F0-6F23-42D7-A538-3E733E890831}" type="sibTrans" cxnId="{F8A7B229-F2BE-4B78-AE7E-868ECF39997D}">
      <dgm:prSet/>
      <dgm:spPr/>
      <dgm:t>
        <a:bodyPr/>
        <a:lstStyle/>
        <a:p>
          <a:endParaRPr lang="en-US"/>
        </a:p>
      </dgm:t>
    </dgm:pt>
    <dgm:pt modelId="{127BB41D-245D-405D-A8D7-3AB48D309087}">
      <dgm:prSet/>
      <dgm:spPr/>
      <dgm:t>
        <a:bodyPr/>
        <a:lstStyle/>
        <a:p>
          <a:r>
            <a:rPr lang="en-US" dirty="0" err="1"/>
            <a:t>REDCap</a:t>
          </a:r>
          <a:r>
            <a:rPr lang="en-US" dirty="0"/>
            <a:t> update</a:t>
          </a:r>
        </a:p>
      </dgm:t>
    </dgm:pt>
    <dgm:pt modelId="{B3CB5341-898D-45E3-B81F-6AFFD71AD698}" type="sibTrans" cxnId="{817339D1-612C-4424-AE10-A3334A6D6602}">
      <dgm:prSet/>
      <dgm:spPr/>
      <dgm:t>
        <a:bodyPr/>
        <a:lstStyle/>
        <a:p>
          <a:endParaRPr lang="en-US"/>
        </a:p>
      </dgm:t>
    </dgm:pt>
    <dgm:pt modelId="{2C22352D-D3E6-4F06-B706-7397334B2866}" type="parTrans" cxnId="{817339D1-612C-4424-AE10-A3334A6D6602}">
      <dgm:prSet/>
      <dgm:spPr/>
      <dgm:t>
        <a:bodyPr/>
        <a:lstStyle/>
        <a:p>
          <a:endParaRPr lang="en-US"/>
        </a:p>
      </dgm:t>
    </dgm:pt>
    <dgm:pt modelId="{523FA4B8-D54D-40E7-8F0E-F8C64C5C5258}">
      <dgm:prSet/>
      <dgm:spPr/>
      <dgm:t>
        <a:bodyPr/>
        <a:lstStyle/>
        <a:p>
          <a:r>
            <a:rPr lang="en-US" dirty="0"/>
            <a:t>Audit form revision</a:t>
          </a:r>
        </a:p>
      </dgm:t>
    </dgm:pt>
    <dgm:pt modelId="{9437A03E-F554-4334-B10D-842533CC6C4E}" type="parTrans" cxnId="{7F4A7A5B-DE89-4CBD-8BD4-C104AE8C4920}">
      <dgm:prSet/>
      <dgm:spPr/>
      <dgm:t>
        <a:bodyPr/>
        <a:lstStyle/>
        <a:p>
          <a:endParaRPr lang="en-US"/>
        </a:p>
      </dgm:t>
    </dgm:pt>
    <dgm:pt modelId="{C396FE11-8079-42B8-A34D-DF0662667FB3}" type="sibTrans" cxnId="{7F4A7A5B-DE89-4CBD-8BD4-C104AE8C4920}">
      <dgm:prSet/>
      <dgm:spPr/>
      <dgm:t>
        <a:bodyPr/>
        <a:lstStyle/>
        <a:p>
          <a:endParaRPr lang="en-US"/>
        </a:p>
      </dgm:t>
    </dgm:pt>
    <dgm:pt modelId="{050E4962-35FA-46A2-8C21-435EFE16E779}" type="pres">
      <dgm:prSet presAssocID="{EA8D9783-C24D-4BED-A1FB-251C786DE639}" presName="linear" presStyleCnt="0">
        <dgm:presLayoutVars>
          <dgm:animLvl val="lvl"/>
          <dgm:resizeHandles val="exact"/>
        </dgm:presLayoutVars>
      </dgm:prSet>
      <dgm:spPr/>
    </dgm:pt>
    <dgm:pt modelId="{FFF6EA42-C9C1-4B4D-B197-3879C4D21A1D}" type="pres">
      <dgm:prSet presAssocID="{3F9C4FFD-F414-42ED-A73B-F375CB25D73E}" presName="parentText" presStyleLbl="node1" presStyleIdx="0" presStyleCnt="9" custLinFactNeighborX="-5534">
        <dgm:presLayoutVars>
          <dgm:chMax val="0"/>
          <dgm:bulletEnabled val="1"/>
        </dgm:presLayoutVars>
      </dgm:prSet>
      <dgm:spPr/>
    </dgm:pt>
    <dgm:pt modelId="{96904F21-B7BA-467B-BA59-820369BC62AF}" type="pres">
      <dgm:prSet presAssocID="{83E4ED3C-9496-4222-BBF4-BB40210B6046}" presName="spacer" presStyleCnt="0"/>
      <dgm:spPr/>
    </dgm:pt>
    <dgm:pt modelId="{5384CFB0-8E0A-4E32-820A-76B868703774}" type="pres">
      <dgm:prSet presAssocID="{A658505E-6631-4ABB-9B72-106F1274C6BB}" presName="parentText" presStyleLbl="node1" presStyleIdx="1" presStyleCnt="9">
        <dgm:presLayoutVars>
          <dgm:chMax val="0"/>
          <dgm:bulletEnabled val="1"/>
        </dgm:presLayoutVars>
      </dgm:prSet>
      <dgm:spPr/>
    </dgm:pt>
    <dgm:pt modelId="{C026A637-4B16-41B3-BC0F-E53FD5E756AF}" type="pres">
      <dgm:prSet presAssocID="{1EE15CE2-9CDA-47B0-9259-416E247C8F61}" presName="spacer" presStyleCnt="0"/>
      <dgm:spPr/>
    </dgm:pt>
    <dgm:pt modelId="{D98F1775-8594-42CA-8D75-EA3A427E54F0}" type="pres">
      <dgm:prSet presAssocID="{A51F8954-500A-41BC-8ED3-FC4E84AFC361}" presName="parentText" presStyleLbl="node1" presStyleIdx="2" presStyleCnt="9">
        <dgm:presLayoutVars>
          <dgm:chMax val="0"/>
          <dgm:bulletEnabled val="1"/>
        </dgm:presLayoutVars>
      </dgm:prSet>
      <dgm:spPr/>
    </dgm:pt>
    <dgm:pt modelId="{BC1633FE-C651-4D3C-B02D-B4E7DD27CBE6}" type="pres">
      <dgm:prSet presAssocID="{0958DE88-FC02-4526-AB9F-38D60E1DAA7F}" presName="spacer" presStyleCnt="0"/>
      <dgm:spPr/>
    </dgm:pt>
    <dgm:pt modelId="{45C2F536-3CAE-4C9C-BB94-2DD9B51A5E6F}" type="pres">
      <dgm:prSet presAssocID="{FA77B916-0FA7-4F73-BE4D-3443D58DF293}" presName="parentText" presStyleLbl="node1" presStyleIdx="3" presStyleCnt="9">
        <dgm:presLayoutVars>
          <dgm:chMax val="0"/>
          <dgm:bulletEnabled val="1"/>
        </dgm:presLayoutVars>
      </dgm:prSet>
      <dgm:spPr/>
    </dgm:pt>
    <dgm:pt modelId="{C195D4C8-7D2C-4D3D-8423-D473FC02EB68}" type="pres">
      <dgm:prSet presAssocID="{B4750EAA-354D-4F70-A07A-5A78F2CB2FCA}" presName="spacer" presStyleCnt="0"/>
      <dgm:spPr/>
    </dgm:pt>
    <dgm:pt modelId="{AFE81657-8F8C-4578-82BB-1AE7653B0A19}" type="pres">
      <dgm:prSet presAssocID="{F5FD3FF3-776E-4309-BFEA-7C76E50732B0}" presName="parentText" presStyleLbl="node1" presStyleIdx="4" presStyleCnt="9">
        <dgm:presLayoutVars>
          <dgm:chMax val="0"/>
          <dgm:bulletEnabled val="1"/>
        </dgm:presLayoutVars>
      </dgm:prSet>
      <dgm:spPr/>
    </dgm:pt>
    <dgm:pt modelId="{8033E277-4979-4FAE-B271-6D30D21FB93C}" type="pres">
      <dgm:prSet presAssocID="{F4F48245-30CE-4C26-82C7-983194D72456}" presName="spacer" presStyleCnt="0"/>
      <dgm:spPr/>
    </dgm:pt>
    <dgm:pt modelId="{99DF9B11-F8D8-4C7F-B437-957942A91613}" type="pres">
      <dgm:prSet presAssocID="{FB40FEB7-85B7-462E-A81B-374366809DB7}" presName="parentText" presStyleLbl="node1" presStyleIdx="5" presStyleCnt="9">
        <dgm:presLayoutVars>
          <dgm:chMax val="0"/>
          <dgm:bulletEnabled val="1"/>
        </dgm:presLayoutVars>
      </dgm:prSet>
      <dgm:spPr/>
    </dgm:pt>
    <dgm:pt modelId="{8F7792BA-1E8B-48C6-B517-D7B00065DA19}" type="pres">
      <dgm:prSet presAssocID="{D4DD53B6-F35C-4EBD-B354-A4ACB5B98ED9}" presName="spacer" presStyleCnt="0"/>
      <dgm:spPr/>
    </dgm:pt>
    <dgm:pt modelId="{773C7052-F2B3-4AF2-9A03-710CF071166E}" type="pres">
      <dgm:prSet presAssocID="{127BB41D-245D-405D-A8D7-3AB48D309087}" presName="parentText" presStyleLbl="node1" presStyleIdx="6" presStyleCnt="9">
        <dgm:presLayoutVars>
          <dgm:chMax val="0"/>
          <dgm:bulletEnabled val="1"/>
        </dgm:presLayoutVars>
      </dgm:prSet>
      <dgm:spPr/>
    </dgm:pt>
    <dgm:pt modelId="{51CA4EED-8E7C-4477-B1A6-4069A552CE68}" type="pres">
      <dgm:prSet presAssocID="{B3CB5341-898D-45E3-B81F-6AFFD71AD698}" presName="spacer" presStyleCnt="0"/>
      <dgm:spPr/>
    </dgm:pt>
    <dgm:pt modelId="{B894CB71-FA42-46DE-A019-39755BC176BA}" type="pres">
      <dgm:prSet presAssocID="{523FA4B8-D54D-40E7-8F0E-F8C64C5C5258}" presName="parentText" presStyleLbl="node1" presStyleIdx="7" presStyleCnt="9">
        <dgm:presLayoutVars>
          <dgm:chMax val="0"/>
          <dgm:bulletEnabled val="1"/>
        </dgm:presLayoutVars>
      </dgm:prSet>
      <dgm:spPr/>
    </dgm:pt>
    <dgm:pt modelId="{565EFF98-9027-4888-838A-9D8877C1988E}" type="pres">
      <dgm:prSet presAssocID="{C396FE11-8079-42B8-A34D-DF0662667FB3}" presName="spacer" presStyleCnt="0"/>
      <dgm:spPr/>
    </dgm:pt>
    <dgm:pt modelId="{F7AFA13D-6170-46E2-87D6-6CFC5B748A20}" type="pres">
      <dgm:prSet presAssocID="{DA697373-355D-4E82-95AF-F1E6C5369BAD}" presName="parentText" presStyleLbl="node1" presStyleIdx="8" presStyleCnt="9">
        <dgm:presLayoutVars>
          <dgm:chMax val="0"/>
          <dgm:bulletEnabled val="1"/>
        </dgm:presLayoutVars>
      </dgm:prSet>
      <dgm:spPr/>
    </dgm:pt>
  </dgm:ptLst>
  <dgm:cxnLst>
    <dgm:cxn modelId="{54697004-00FD-4DDE-B0BD-33476AAE3E97}" srcId="{EA8D9783-C24D-4BED-A1FB-251C786DE639}" destId="{FB40FEB7-85B7-462E-A81B-374366809DB7}" srcOrd="5" destOrd="0" parTransId="{682C426A-3FCA-4301-B2E0-AECCE94529ED}" sibTransId="{D4DD53B6-F35C-4EBD-B354-A4ACB5B98ED9}"/>
    <dgm:cxn modelId="{21AD580F-FE7A-4710-925A-407C6F0478E1}" type="presOf" srcId="{F5FD3FF3-776E-4309-BFEA-7C76E50732B0}" destId="{AFE81657-8F8C-4578-82BB-1AE7653B0A19}" srcOrd="0" destOrd="0" presId="urn:microsoft.com/office/officeart/2005/8/layout/vList2"/>
    <dgm:cxn modelId="{E8933326-FE11-4FE9-988B-78AC5B2ACA74}" srcId="{EA8D9783-C24D-4BED-A1FB-251C786DE639}" destId="{A658505E-6631-4ABB-9B72-106F1274C6BB}" srcOrd="1" destOrd="0" parTransId="{4BEC37C6-749F-4AFE-AFD5-49B18243EE79}" sibTransId="{1EE15CE2-9CDA-47B0-9259-416E247C8F61}"/>
    <dgm:cxn modelId="{F8A7B229-F2BE-4B78-AE7E-868ECF39997D}" srcId="{EA8D9783-C24D-4BED-A1FB-251C786DE639}" destId="{DA697373-355D-4E82-95AF-F1E6C5369BAD}" srcOrd="8" destOrd="0" parTransId="{324F6A78-7783-412E-A566-3CE18D625DDB}" sibTransId="{2F6899F0-6F23-42D7-A538-3E733E890831}"/>
    <dgm:cxn modelId="{7F4A7A5B-DE89-4CBD-8BD4-C104AE8C4920}" srcId="{EA8D9783-C24D-4BED-A1FB-251C786DE639}" destId="{523FA4B8-D54D-40E7-8F0E-F8C64C5C5258}" srcOrd="7" destOrd="0" parTransId="{9437A03E-F554-4334-B10D-842533CC6C4E}" sibTransId="{C396FE11-8079-42B8-A34D-DF0662667FB3}"/>
    <dgm:cxn modelId="{7EC0426A-2F6A-42DB-906E-2465BA34C6AA}" srcId="{EA8D9783-C24D-4BED-A1FB-251C786DE639}" destId="{3F9C4FFD-F414-42ED-A73B-F375CB25D73E}" srcOrd="0" destOrd="0" parTransId="{B2965003-CEBD-47F9-B9E9-EFDCEFF97394}" sibTransId="{83E4ED3C-9496-4222-BBF4-BB40210B6046}"/>
    <dgm:cxn modelId="{EFFACC6C-60E2-4382-868A-798303A0FAD8}" type="presOf" srcId="{FA77B916-0FA7-4F73-BE4D-3443D58DF293}" destId="{45C2F536-3CAE-4C9C-BB94-2DD9B51A5E6F}" srcOrd="0" destOrd="0" presId="urn:microsoft.com/office/officeart/2005/8/layout/vList2"/>
    <dgm:cxn modelId="{B204D76D-5E49-433B-ACD2-4CC5D9448F4A}" type="presOf" srcId="{EA8D9783-C24D-4BED-A1FB-251C786DE639}" destId="{050E4962-35FA-46A2-8C21-435EFE16E779}" srcOrd="0" destOrd="0" presId="urn:microsoft.com/office/officeart/2005/8/layout/vList2"/>
    <dgm:cxn modelId="{BD7CDB6E-C2E0-4C11-B1FF-6AB92CD0F9AC}" srcId="{EA8D9783-C24D-4BED-A1FB-251C786DE639}" destId="{A51F8954-500A-41BC-8ED3-FC4E84AFC361}" srcOrd="2" destOrd="0" parTransId="{653F6635-32DC-44B8-ACD1-6751C170D66E}" sibTransId="{0958DE88-FC02-4526-AB9F-38D60E1DAA7F}"/>
    <dgm:cxn modelId="{9850337E-10B5-47E1-B535-54B30BCBCA11}" type="presOf" srcId="{127BB41D-245D-405D-A8D7-3AB48D309087}" destId="{773C7052-F2B3-4AF2-9A03-710CF071166E}" srcOrd="0" destOrd="0" presId="urn:microsoft.com/office/officeart/2005/8/layout/vList2"/>
    <dgm:cxn modelId="{763CEE80-2343-4A45-9518-BA77CF81E3B7}" type="presOf" srcId="{FB40FEB7-85B7-462E-A81B-374366809DB7}" destId="{99DF9B11-F8D8-4C7F-B437-957942A91613}" srcOrd="0" destOrd="0" presId="urn:microsoft.com/office/officeart/2005/8/layout/vList2"/>
    <dgm:cxn modelId="{40AEE9BB-8F2C-4FD3-81E1-909D00806D3C}" type="presOf" srcId="{A658505E-6631-4ABB-9B72-106F1274C6BB}" destId="{5384CFB0-8E0A-4E32-820A-76B868703774}" srcOrd="0" destOrd="0" presId="urn:microsoft.com/office/officeart/2005/8/layout/vList2"/>
    <dgm:cxn modelId="{BB9D9BC1-F682-41F2-A704-85091E3A9727}" type="presOf" srcId="{DA697373-355D-4E82-95AF-F1E6C5369BAD}" destId="{F7AFA13D-6170-46E2-87D6-6CFC5B748A20}" srcOrd="0" destOrd="0" presId="urn:microsoft.com/office/officeart/2005/8/layout/vList2"/>
    <dgm:cxn modelId="{A64D2FC4-354B-42BB-856D-A24203DCA409}" srcId="{EA8D9783-C24D-4BED-A1FB-251C786DE639}" destId="{F5FD3FF3-776E-4309-BFEA-7C76E50732B0}" srcOrd="4" destOrd="0" parTransId="{A9EF2D76-2949-4177-9751-538A6E3225EC}" sibTransId="{F4F48245-30CE-4C26-82C7-983194D72456}"/>
    <dgm:cxn modelId="{82F0E0C9-F67E-4EB7-A6F0-8A7FEF6F80A9}" type="presOf" srcId="{523FA4B8-D54D-40E7-8F0E-F8C64C5C5258}" destId="{B894CB71-FA42-46DE-A019-39755BC176BA}" srcOrd="0" destOrd="0" presId="urn:microsoft.com/office/officeart/2005/8/layout/vList2"/>
    <dgm:cxn modelId="{BA04FFCB-1416-40B8-977C-57A2D670E054}" srcId="{EA8D9783-C24D-4BED-A1FB-251C786DE639}" destId="{FA77B916-0FA7-4F73-BE4D-3443D58DF293}" srcOrd="3" destOrd="0" parTransId="{3F84E45C-7210-4AE2-9190-66B5504AD319}" sibTransId="{B4750EAA-354D-4F70-A07A-5A78F2CB2FCA}"/>
    <dgm:cxn modelId="{1169EFD0-C153-4702-B966-E12A7B7E5933}" type="presOf" srcId="{3F9C4FFD-F414-42ED-A73B-F375CB25D73E}" destId="{FFF6EA42-C9C1-4B4D-B197-3879C4D21A1D}" srcOrd="0" destOrd="0" presId="urn:microsoft.com/office/officeart/2005/8/layout/vList2"/>
    <dgm:cxn modelId="{817339D1-612C-4424-AE10-A3334A6D6602}" srcId="{EA8D9783-C24D-4BED-A1FB-251C786DE639}" destId="{127BB41D-245D-405D-A8D7-3AB48D309087}" srcOrd="6" destOrd="0" parTransId="{2C22352D-D3E6-4F06-B706-7397334B2866}" sibTransId="{B3CB5341-898D-45E3-B81F-6AFFD71AD698}"/>
    <dgm:cxn modelId="{05DA38E2-94BC-47C0-A5D3-CB59F4260254}" type="presOf" srcId="{A51F8954-500A-41BC-8ED3-FC4E84AFC361}" destId="{D98F1775-8594-42CA-8D75-EA3A427E54F0}" srcOrd="0" destOrd="0" presId="urn:microsoft.com/office/officeart/2005/8/layout/vList2"/>
    <dgm:cxn modelId="{EB06C653-DACC-48C7-81F2-32948FCD4B56}" type="presParOf" srcId="{050E4962-35FA-46A2-8C21-435EFE16E779}" destId="{FFF6EA42-C9C1-4B4D-B197-3879C4D21A1D}" srcOrd="0" destOrd="0" presId="urn:microsoft.com/office/officeart/2005/8/layout/vList2"/>
    <dgm:cxn modelId="{EF27BF6E-6484-4D5B-A168-343634D8C53B}" type="presParOf" srcId="{050E4962-35FA-46A2-8C21-435EFE16E779}" destId="{96904F21-B7BA-467B-BA59-820369BC62AF}" srcOrd="1" destOrd="0" presId="urn:microsoft.com/office/officeart/2005/8/layout/vList2"/>
    <dgm:cxn modelId="{8C363705-B944-4949-9767-58045DC5A844}" type="presParOf" srcId="{050E4962-35FA-46A2-8C21-435EFE16E779}" destId="{5384CFB0-8E0A-4E32-820A-76B868703774}" srcOrd="2" destOrd="0" presId="urn:microsoft.com/office/officeart/2005/8/layout/vList2"/>
    <dgm:cxn modelId="{C5227959-51E6-4AAF-86D9-ABAB82648F0D}" type="presParOf" srcId="{050E4962-35FA-46A2-8C21-435EFE16E779}" destId="{C026A637-4B16-41B3-BC0F-E53FD5E756AF}" srcOrd="3" destOrd="0" presId="urn:microsoft.com/office/officeart/2005/8/layout/vList2"/>
    <dgm:cxn modelId="{FE83D154-30DF-4D31-BACC-701538E6E47B}" type="presParOf" srcId="{050E4962-35FA-46A2-8C21-435EFE16E779}" destId="{D98F1775-8594-42CA-8D75-EA3A427E54F0}" srcOrd="4" destOrd="0" presId="urn:microsoft.com/office/officeart/2005/8/layout/vList2"/>
    <dgm:cxn modelId="{26073364-E48D-4C47-ABA2-EC40FE1AB513}" type="presParOf" srcId="{050E4962-35FA-46A2-8C21-435EFE16E779}" destId="{BC1633FE-C651-4D3C-B02D-B4E7DD27CBE6}" srcOrd="5" destOrd="0" presId="urn:microsoft.com/office/officeart/2005/8/layout/vList2"/>
    <dgm:cxn modelId="{0F411DC5-488B-4B3F-9718-5E4C79E2B453}" type="presParOf" srcId="{050E4962-35FA-46A2-8C21-435EFE16E779}" destId="{45C2F536-3CAE-4C9C-BB94-2DD9B51A5E6F}" srcOrd="6" destOrd="0" presId="urn:microsoft.com/office/officeart/2005/8/layout/vList2"/>
    <dgm:cxn modelId="{16536EE2-F692-4732-BF26-2044F3C929B4}" type="presParOf" srcId="{050E4962-35FA-46A2-8C21-435EFE16E779}" destId="{C195D4C8-7D2C-4D3D-8423-D473FC02EB68}" srcOrd="7" destOrd="0" presId="urn:microsoft.com/office/officeart/2005/8/layout/vList2"/>
    <dgm:cxn modelId="{533E0F14-E35B-4F5A-85BD-F11C9991E214}" type="presParOf" srcId="{050E4962-35FA-46A2-8C21-435EFE16E779}" destId="{AFE81657-8F8C-4578-82BB-1AE7653B0A19}" srcOrd="8" destOrd="0" presId="urn:microsoft.com/office/officeart/2005/8/layout/vList2"/>
    <dgm:cxn modelId="{0414EDC2-4595-493D-9B91-B92294A94CA8}" type="presParOf" srcId="{050E4962-35FA-46A2-8C21-435EFE16E779}" destId="{8033E277-4979-4FAE-B271-6D30D21FB93C}" srcOrd="9" destOrd="0" presId="urn:microsoft.com/office/officeart/2005/8/layout/vList2"/>
    <dgm:cxn modelId="{303FB9B1-26F5-49BB-B970-32153398CB9B}" type="presParOf" srcId="{050E4962-35FA-46A2-8C21-435EFE16E779}" destId="{99DF9B11-F8D8-4C7F-B437-957942A91613}" srcOrd="10" destOrd="0" presId="urn:microsoft.com/office/officeart/2005/8/layout/vList2"/>
    <dgm:cxn modelId="{BE38DCAE-AD50-4A38-B1EA-6C4197894A2F}" type="presParOf" srcId="{050E4962-35FA-46A2-8C21-435EFE16E779}" destId="{8F7792BA-1E8B-48C6-B517-D7B00065DA19}" srcOrd="11" destOrd="0" presId="urn:microsoft.com/office/officeart/2005/8/layout/vList2"/>
    <dgm:cxn modelId="{E4882926-5D0A-4812-A222-AAF1DFF8F8CA}" type="presParOf" srcId="{050E4962-35FA-46A2-8C21-435EFE16E779}" destId="{773C7052-F2B3-4AF2-9A03-710CF071166E}" srcOrd="12" destOrd="0" presId="urn:microsoft.com/office/officeart/2005/8/layout/vList2"/>
    <dgm:cxn modelId="{CB2E7EF0-7B7E-4F66-9915-198D87E73B87}" type="presParOf" srcId="{050E4962-35FA-46A2-8C21-435EFE16E779}" destId="{51CA4EED-8E7C-4477-B1A6-4069A552CE68}" srcOrd="13" destOrd="0" presId="urn:microsoft.com/office/officeart/2005/8/layout/vList2"/>
    <dgm:cxn modelId="{33F2B7C3-A1C8-4523-913B-1E34771DEA24}" type="presParOf" srcId="{050E4962-35FA-46A2-8C21-435EFE16E779}" destId="{B894CB71-FA42-46DE-A019-39755BC176BA}" srcOrd="14" destOrd="0" presId="urn:microsoft.com/office/officeart/2005/8/layout/vList2"/>
    <dgm:cxn modelId="{9B89A1CB-615F-4279-99AA-E5237D2B7D33}" type="presParOf" srcId="{050E4962-35FA-46A2-8C21-435EFE16E779}" destId="{565EFF98-9027-4888-838A-9D8877C1988E}" srcOrd="15" destOrd="0" presId="urn:microsoft.com/office/officeart/2005/8/layout/vList2"/>
    <dgm:cxn modelId="{DAB94F5A-2AC6-4043-AD4A-BA699C53A365}" type="presParOf" srcId="{050E4962-35FA-46A2-8C21-435EFE16E779}" destId="{F7AFA13D-6170-46E2-87D6-6CFC5B748A2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6D9A8-4CEF-488B-9454-76FE480790F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1621A1C8-1179-48D9-A009-06A89AF49632}">
      <dgm:prSet/>
      <dgm:spPr/>
      <dgm:t>
        <a:bodyPr/>
        <a:lstStyle/>
        <a:p>
          <a:r>
            <a:rPr lang="en-US" dirty="0"/>
            <a:t>Need Access? Email Lorenzo!</a:t>
          </a:r>
        </a:p>
      </dgm:t>
    </dgm:pt>
    <dgm:pt modelId="{F4DE8109-0190-4362-8C0F-48F60C7F0019}" type="parTrans" cxnId="{1F5A07ED-B8D3-4ED4-9C69-BC7F51BCDD67}">
      <dgm:prSet/>
      <dgm:spPr/>
      <dgm:t>
        <a:bodyPr/>
        <a:lstStyle/>
        <a:p>
          <a:endParaRPr lang="en-US"/>
        </a:p>
      </dgm:t>
    </dgm:pt>
    <dgm:pt modelId="{BDE3FC63-53CD-49BF-873F-C9AEE32D462A}" type="sibTrans" cxnId="{1F5A07ED-B8D3-4ED4-9C69-BC7F51BCDD67}">
      <dgm:prSet/>
      <dgm:spPr/>
      <dgm:t>
        <a:bodyPr/>
        <a:lstStyle/>
        <a:p>
          <a:endParaRPr lang="en-US"/>
        </a:p>
      </dgm:t>
    </dgm:pt>
    <dgm:pt modelId="{CBADCD0B-9171-4F5C-9152-5CC6FF8F7373}">
      <dgm:prSet/>
      <dgm:spPr/>
      <dgm:t>
        <a:bodyPr/>
        <a:lstStyle/>
        <a:p>
          <a:r>
            <a:rPr lang="en-US"/>
            <a:t>Enrollment survey now available in Spanish</a:t>
          </a:r>
        </a:p>
      </dgm:t>
    </dgm:pt>
    <dgm:pt modelId="{7D5752EE-2EF9-4BD4-81A5-452C57D7CE28}" type="parTrans" cxnId="{76DFC103-9E5B-4F1B-9F40-610A55F836D1}">
      <dgm:prSet/>
      <dgm:spPr/>
      <dgm:t>
        <a:bodyPr/>
        <a:lstStyle/>
        <a:p>
          <a:endParaRPr lang="en-US"/>
        </a:p>
      </dgm:t>
    </dgm:pt>
    <dgm:pt modelId="{58961BED-2979-4EF8-9AA6-3AECA4697548}" type="sibTrans" cxnId="{76DFC103-9E5B-4F1B-9F40-610A55F836D1}">
      <dgm:prSet/>
      <dgm:spPr/>
      <dgm:t>
        <a:bodyPr/>
        <a:lstStyle/>
        <a:p>
          <a:endParaRPr lang="en-US"/>
        </a:p>
      </dgm:t>
    </dgm:pt>
    <dgm:pt modelId="{CE91193A-E198-42B0-A955-882E08CD2543}">
      <dgm:prSet/>
      <dgm:spPr/>
      <dgm:t>
        <a:bodyPr/>
        <a:lstStyle/>
        <a:p>
          <a:r>
            <a:rPr lang="en-US" dirty="0"/>
            <a:t>Changes to telephone follow-up form to simplify language (working on Spanish version)</a:t>
          </a:r>
        </a:p>
      </dgm:t>
    </dgm:pt>
    <dgm:pt modelId="{84C4B247-EE28-469D-B5BD-CDC33407FF83}" type="parTrans" cxnId="{B2A6269E-D33E-4153-8532-CADE87F0B097}">
      <dgm:prSet/>
      <dgm:spPr/>
      <dgm:t>
        <a:bodyPr/>
        <a:lstStyle/>
        <a:p>
          <a:endParaRPr lang="en-US"/>
        </a:p>
      </dgm:t>
    </dgm:pt>
    <dgm:pt modelId="{E6A94879-3A58-43BD-A0D4-348DED01D83E}" type="sibTrans" cxnId="{B2A6269E-D33E-4153-8532-CADE87F0B097}">
      <dgm:prSet/>
      <dgm:spPr/>
      <dgm:t>
        <a:bodyPr/>
        <a:lstStyle/>
        <a:p>
          <a:endParaRPr lang="en-US"/>
        </a:p>
      </dgm:t>
    </dgm:pt>
    <dgm:pt modelId="{0B2E83F7-72CC-40F3-92FD-EF6F400948B2}">
      <dgm:prSet/>
      <dgm:spPr/>
      <dgm:t>
        <a:bodyPr/>
        <a:lstStyle/>
        <a:p>
          <a:r>
            <a:rPr lang="en-US" dirty="0"/>
            <a:t>Data entry – if entering an outlier, include a note in comments</a:t>
          </a:r>
        </a:p>
      </dgm:t>
    </dgm:pt>
    <dgm:pt modelId="{39C1466D-00C8-4B53-BC98-17C0940826D3}" type="parTrans" cxnId="{F449AA41-20D7-44CE-BF90-E3A094BA341B}">
      <dgm:prSet/>
      <dgm:spPr/>
      <dgm:t>
        <a:bodyPr/>
        <a:lstStyle/>
        <a:p>
          <a:endParaRPr lang="en-US"/>
        </a:p>
      </dgm:t>
    </dgm:pt>
    <dgm:pt modelId="{5AB5B82F-9D0F-402D-AFF4-347D2C2B72A1}" type="sibTrans" cxnId="{F449AA41-20D7-44CE-BF90-E3A094BA341B}">
      <dgm:prSet/>
      <dgm:spPr/>
      <dgm:t>
        <a:bodyPr/>
        <a:lstStyle/>
        <a:p>
          <a:endParaRPr lang="en-US"/>
        </a:p>
      </dgm:t>
    </dgm:pt>
    <dgm:pt modelId="{E15A9E6B-DC72-44C9-846F-C4082E4F5F73}">
      <dgm:prSet/>
      <dgm:spPr/>
      <dgm:t>
        <a:bodyPr/>
        <a:lstStyle/>
        <a:p>
          <a:r>
            <a:rPr lang="en-US" dirty="0"/>
            <a:t>Changes to audit form – add patients who had Mpox test ordered in ED. </a:t>
          </a:r>
        </a:p>
      </dgm:t>
    </dgm:pt>
    <dgm:pt modelId="{2193C88E-D377-4F9F-83D3-76A0FDCB64D8}" type="parTrans" cxnId="{9E87BFE7-279E-487A-B283-9CF49B508AEB}">
      <dgm:prSet/>
      <dgm:spPr/>
      <dgm:t>
        <a:bodyPr/>
        <a:lstStyle/>
        <a:p>
          <a:endParaRPr lang="en-US"/>
        </a:p>
      </dgm:t>
    </dgm:pt>
    <dgm:pt modelId="{93424018-2040-4FA0-84B7-1899A977CD75}" type="sibTrans" cxnId="{9E87BFE7-279E-487A-B283-9CF49B508AEB}">
      <dgm:prSet/>
      <dgm:spPr/>
      <dgm:t>
        <a:bodyPr/>
        <a:lstStyle/>
        <a:p>
          <a:endParaRPr lang="en-US"/>
        </a:p>
      </dgm:t>
    </dgm:pt>
    <dgm:pt modelId="{A1499003-4672-49FD-9780-80F3C47F83C9}">
      <dgm:prSet/>
      <dgm:spPr/>
      <dgm:t>
        <a:bodyPr/>
        <a:lstStyle/>
        <a:p>
          <a:r>
            <a:rPr lang="en-US" dirty="0"/>
            <a:t>45 day Follow-up survey (to email or text) still under construction</a:t>
          </a:r>
        </a:p>
      </dgm:t>
    </dgm:pt>
    <dgm:pt modelId="{FFB6C0E3-DB15-449A-AA01-2D23B7C36A4F}" type="parTrans" cxnId="{C08AABFB-06A8-42BB-B1EE-42F15DCA2617}">
      <dgm:prSet/>
      <dgm:spPr/>
      <dgm:t>
        <a:bodyPr/>
        <a:lstStyle/>
        <a:p>
          <a:endParaRPr lang="en-US"/>
        </a:p>
      </dgm:t>
    </dgm:pt>
    <dgm:pt modelId="{B099B90B-67CC-4097-B7ED-B71BD0360B10}" type="sibTrans" cxnId="{C08AABFB-06A8-42BB-B1EE-42F15DCA2617}">
      <dgm:prSet/>
      <dgm:spPr/>
      <dgm:t>
        <a:bodyPr/>
        <a:lstStyle/>
        <a:p>
          <a:endParaRPr lang="en-US"/>
        </a:p>
      </dgm:t>
    </dgm:pt>
    <dgm:pt modelId="{23B59447-221C-4719-84A8-CE3C8FA9A5ED}" type="pres">
      <dgm:prSet presAssocID="{A1E6D9A8-4CEF-488B-9454-76FE480790F5}" presName="vert0" presStyleCnt="0">
        <dgm:presLayoutVars>
          <dgm:dir/>
          <dgm:animOne val="branch"/>
          <dgm:animLvl val="lvl"/>
        </dgm:presLayoutVars>
      </dgm:prSet>
      <dgm:spPr/>
    </dgm:pt>
    <dgm:pt modelId="{A20CA652-DA6A-4A7D-931C-7D7F4F08E6A4}" type="pres">
      <dgm:prSet presAssocID="{1621A1C8-1179-48D9-A009-06A89AF49632}" presName="thickLine" presStyleLbl="alignNode1" presStyleIdx="0" presStyleCnt="6"/>
      <dgm:spPr/>
    </dgm:pt>
    <dgm:pt modelId="{B9E522DA-5D70-4110-85BD-0C9676B74B2C}" type="pres">
      <dgm:prSet presAssocID="{1621A1C8-1179-48D9-A009-06A89AF49632}" presName="horz1" presStyleCnt="0"/>
      <dgm:spPr/>
    </dgm:pt>
    <dgm:pt modelId="{E25FC8E9-AE49-4145-A26A-2D64B4BAE440}" type="pres">
      <dgm:prSet presAssocID="{1621A1C8-1179-48D9-A009-06A89AF49632}" presName="tx1" presStyleLbl="revTx" presStyleIdx="0" presStyleCnt="6"/>
      <dgm:spPr/>
    </dgm:pt>
    <dgm:pt modelId="{DB90BD87-F0C6-4681-8258-F96E8C0A246F}" type="pres">
      <dgm:prSet presAssocID="{1621A1C8-1179-48D9-A009-06A89AF49632}" presName="vert1" presStyleCnt="0"/>
      <dgm:spPr/>
    </dgm:pt>
    <dgm:pt modelId="{E3626EAD-E564-4375-8020-5EA020D62740}" type="pres">
      <dgm:prSet presAssocID="{CBADCD0B-9171-4F5C-9152-5CC6FF8F7373}" presName="thickLine" presStyleLbl="alignNode1" presStyleIdx="1" presStyleCnt="6"/>
      <dgm:spPr/>
    </dgm:pt>
    <dgm:pt modelId="{F9371DF9-3700-4E48-96AC-900C0A0A9D16}" type="pres">
      <dgm:prSet presAssocID="{CBADCD0B-9171-4F5C-9152-5CC6FF8F7373}" presName="horz1" presStyleCnt="0"/>
      <dgm:spPr/>
    </dgm:pt>
    <dgm:pt modelId="{964F5499-783D-4EE1-A19E-DADEB67F64D4}" type="pres">
      <dgm:prSet presAssocID="{CBADCD0B-9171-4F5C-9152-5CC6FF8F7373}" presName="tx1" presStyleLbl="revTx" presStyleIdx="1" presStyleCnt="6"/>
      <dgm:spPr/>
    </dgm:pt>
    <dgm:pt modelId="{89FB2E02-7265-41FF-B8D5-009D001454E4}" type="pres">
      <dgm:prSet presAssocID="{CBADCD0B-9171-4F5C-9152-5CC6FF8F7373}" presName="vert1" presStyleCnt="0"/>
      <dgm:spPr/>
    </dgm:pt>
    <dgm:pt modelId="{145D5433-F8FD-475F-BDAA-5FF55A88A411}" type="pres">
      <dgm:prSet presAssocID="{CE91193A-E198-42B0-A955-882E08CD2543}" presName="thickLine" presStyleLbl="alignNode1" presStyleIdx="2" presStyleCnt="6"/>
      <dgm:spPr/>
    </dgm:pt>
    <dgm:pt modelId="{C78766C1-14B1-4EB4-A9CF-A400C9117352}" type="pres">
      <dgm:prSet presAssocID="{CE91193A-E198-42B0-A955-882E08CD2543}" presName="horz1" presStyleCnt="0"/>
      <dgm:spPr/>
    </dgm:pt>
    <dgm:pt modelId="{FD50CF11-88E9-4E87-A8E1-C0C4D023F02D}" type="pres">
      <dgm:prSet presAssocID="{CE91193A-E198-42B0-A955-882E08CD2543}" presName="tx1" presStyleLbl="revTx" presStyleIdx="2" presStyleCnt="6"/>
      <dgm:spPr/>
    </dgm:pt>
    <dgm:pt modelId="{1D524E33-F3E3-49AD-A9DC-424DD0945AA6}" type="pres">
      <dgm:prSet presAssocID="{CE91193A-E198-42B0-A955-882E08CD2543}" presName="vert1" presStyleCnt="0"/>
      <dgm:spPr/>
    </dgm:pt>
    <dgm:pt modelId="{6866FA8F-8E53-4FC2-8DED-0D4B709F1D75}" type="pres">
      <dgm:prSet presAssocID="{E15A9E6B-DC72-44C9-846F-C4082E4F5F73}" presName="thickLine" presStyleLbl="alignNode1" presStyleIdx="3" presStyleCnt="6"/>
      <dgm:spPr/>
    </dgm:pt>
    <dgm:pt modelId="{1244601A-4C18-4EAB-8249-5AE897BB6EA7}" type="pres">
      <dgm:prSet presAssocID="{E15A9E6B-DC72-44C9-846F-C4082E4F5F73}" presName="horz1" presStyleCnt="0"/>
      <dgm:spPr/>
    </dgm:pt>
    <dgm:pt modelId="{49528B8D-1D24-4DF4-A634-BCDB4DDD7311}" type="pres">
      <dgm:prSet presAssocID="{E15A9E6B-DC72-44C9-846F-C4082E4F5F73}" presName="tx1" presStyleLbl="revTx" presStyleIdx="3" presStyleCnt="6"/>
      <dgm:spPr/>
    </dgm:pt>
    <dgm:pt modelId="{D6CDB5D4-0604-4628-9DA4-0366624273E1}" type="pres">
      <dgm:prSet presAssocID="{E15A9E6B-DC72-44C9-846F-C4082E4F5F73}" presName="vert1" presStyleCnt="0"/>
      <dgm:spPr/>
    </dgm:pt>
    <dgm:pt modelId="{74A00EA7-D102-4C05-93B6-0C816459129C}" type="pres">
      <dgm:prSet presAssocID="{A1499003-4672-49FD-9780-80F3C47F83C9}" presName="thickLine" presStyleLbl="alignNode1" presStyleIdx="4" presStyleCnt="6"/>
      <dgm:spPr/>
    </dgm:pt>
    <dgm:pt modelId="{D382F464-CEDB-4577-A82E-D9096652B661}" type="pres">
      <dgm:prSet presAssocID="{A1499003-4672-49FD-9780-80F3C47F83C9}" presName="horz1" presStyleCnt="0"/>
      <dgm:spPr/>
    </dgm:pt>
    <dgm:pt modelId="{03BD9AB5-DC5B-4CE9-BBC8-B4FECD10D6CC}" type="pres">
      <dgm:prSet presAssocID="{A1499003-4672-49FD-9780-80F3C47F83C9}" presName="tx1" presStyleLbl="revTx" presStyleIdx="4" presStyleCnt="6"/>
      <dgm:spPr/>
    </dgm:pt>
    <dgm:pt modelId="{EB37DD1C-2FDD-4B11-8BF3-933EE9B56D82}" type="pres">
      <dgm:prSet presAssocID="{A1499003-4672-49FD-9780-80F3C47F83C9}" presName="vert1" presStyleCnt="0"/>
      <dgm:spPr/>
    </dgm:pt>
    <dgm:pt modelId="{5E07F25D-D663-48A5-A3D5-246E589C9EC8}" type="pres">
      <dgm:prSet presAssocID="{0B2E83F7-72CC-40F3-92FD-EF6F400948B2}" presName="thickLine" presStyleLbl="alignNode1" presStyleIdx="5" presStyleCnt="6"/>
      <dgm:spPr/>
    </dgm:pt>
    <dgm:pt modelId="{BFAD1CFD-0A5B-4F7C-9EC6-4958C63B750A}" type="pres">
      <dgm:prSet presAssocID="{0B2E83F7-72CC-40F3-92FD-EF6F400948B2}" presName="horz1" presStyleCnt="0"/>
      <dgm:spPr/>
    </dgm:pt>
    <dgm:pt modelId="{6AF08270-8DE2-44C5-B884-8AC175D4C692}" type="pres">
      <dgm:prSet presAssocID="{0B2E83F7-72CC-40F3-92FD-EF6F400948B2}" presName="tx1" presStyleLbl="revTx" presStyleIdx="5" presStyleCnt="6"/>
      <dgm:spPr/>
    </dgm:pt>
    <dgm:pt modelId="{221B34CA-A813-47A2-AF91-01B7A3860D2C}" type="pres">
      <dgm:prSet presAssocID="{0B2E83F7-72CC-40F3-92FD-EF6F400948B2}" presName="vert1" presStyleCnt="0"/>
      <dgm:spPr/>
    </dgm:pt>
  </dgm:ptLst>
  <dgm:cxnLst>
    <dgm:cxn modelId="{76DFC103-9E5B-4F1B-9F40-610A55F836D1}" srcId="{A1E6D9A8-4CEF-488B-9454-76FE480790F5}" destId="{CBADCD0B-9171-4F5C-9152-5CC6FF8F7373}" srcOrd="1" destOrd="0" parTransId="{7D5752EE-2EF9-4BD4-81A5-452C57D7CE28}" sibTransId="{58961BED-2979-4EF8-9AA6-3AECA4697548}"/>
    <dgm:cxn modelId="{997EC013-C8DA-436C-9370-8FB02914E554}" type="presOf" srcId="{CBADCD0B-9171-4F5C-9152-5CC6FF8F7373}" destId="{964F5499-783D-4EE1-A19E-DADEB67F64D4}" srcOrd="0" destOrd="0" presId="urn:microsoft.com/office/officeart/2008/layout/LinedList"/>
    <dgm:cxn modelId="{55F95921-D9CF-4FA1-94D7-6E7702DA47FC}" type="presOf" srcId="{CE91193A-E198-42B0-A955-882E08CD2543}" destId="{FD50CF11-88E9-4E87-A8E1-C0C4D023F02D}" srcOrd="0" destOrd="0" presId="urn:microsoft.com/office/officeart/2008/layout/LinedList"/>
    <dgm:cxn modelId="{F449AA41-20D7-44CE-BF90-E3A094BA341B}" srcId="{A1E6D9A8-4CEF-488B-9454-76FE480790F5}" destId="{0B2E83F7-72CC-40F3-92FD-EF6F400948B2}" srcOrd="5" destOrd="0" parTransId="{39C1466D-00C8-4B53-BC98-17C0940826D3}" sibTransId="{5AB5B82F-9D0F-402D-AFF4-347D2C2B72A1}"/>
    <dgm:cxn modelId="{A7D0BC55-0ADA-46BA-A2B7-B981D32A37AF}" type="presOf" srcId="{A1E6D9A8-4CEF-488B-9454-76FE480790F5}" destId="{23B59447-221C-4719-84A8-CE3C8FA9A5ED}" srcOrd="0" destOrd="0" presId="urn:microsoft.com/office/officeart/2008/layout/LinedList"/>
    <dgm:cxn modelId="{B2A6269E-D33E-4153-8532-CADE87F0B097}" srcId="{A1E6D9A8-4CEF-488B-9454-76FE480790F5}" destId="{CE91193A-E198-42B0-A955-882E08CD2543}" srcOrd="2" destOrd="0" parTransId="{84C4B247-EE28-469D-B5BD-CDC33407FF83}" sibTransId="{E6A94879-3A58-43BD-A0D4-348DED01D83E}"/>
    <dgm:cxn modelId="{4CE956B0-8C27-4688-B35F-5BB0AAD66FB0}" type="presOf" srcId="{E15A9E6B-DC72-44C9-846F-C4082E4F5F73}" destId="{49528B8D-1D24-4DF4-A634-BCDB4DDD7311}" srcOrd="0" destOrd="0" presId="urn:microsoft.com/office/officeart/2008/layout/LinedList"/>
    <dgm:cxn modelId="{9E87BFE7-279E-487A-B283-9CF49B508AEB}" srcId="{A1E6D9A8-4CEF-488B-9454-76FE480790F5}" destId="{E15A9E6B-DC72-44C9-846F-C4082E4F5F73}" srcOrd="3" destOrd="0" parTransId="{2193C88E-D377-4F9F-83D3-76A0FDCB64D8}" sibTransId="{93424018-2040-4FA0-84B7-1899A977CD75}"/>
    <dgm:cxn modelId="{1F5A07ED-B8D3-4ED4-9C69-BC7F51BCDD67}" srcId="{A1E6D9A8-4CEF-488B-9454-76FE480790F5}" destId="{1621A1C8-1179-48D9-A009-06A89AF49632}" srcOrd="0" destOrd="0" parTransId="{F4DE8109-0190-4362-8C0F-48F60C7F0019}" sibTransId="{BDE3FC63-53CD-49BF-873F-C9AEE32D462A}"/>
    <dgm:cxn modelId="{A2F77EEE-3E33-4D73-96F1-0C1F6800D9FC}" type="presOf" srcId="{0B2E83F7-72CC-40F3-92FD-EF6F400948B2}" destId="{6AF08270-8DE2-44C5-B884-8AC175D4C692}" srcOrd="0" destOrd="0" presId="urn:microsoft.com/office/officeart/2008/layout/LinedList"/>
    <dgm:cxn modelId="{B9A77DF3-82A6-4882-98D9-5CBAE03BC247}" type="presOf" srcId="{A1499003-4672-49FD-9780-80F3C47F83C9}" destId="{03BD9AB5-DC5B-4CE9-BBC8-B4FECD10D6CC}" srcOrd="0" destOrd="0" presId="urn:microsoft.com/office/officeart/2008/layout/LinedList"/>
    <dgm:cxn modelId="{83C50BFB-7073-49C0-BE7E-DBE90B1E7990}" type="presOf" srcId="{1621A1C8-1179-48D9-A009-06A89AF49632}" destId="{E25FC8E9-AE49-4145-A26A-2D64B4BAE440}" srcOrd="0" destOrd="0" presId="urn:microsoft.com/office/officeart/2008/layout/LinedList"/>
    <dgm:cxn modelId="{C08AABFB-06A8-42BB-B1EE-42F15DCA2617}" srcId="{A1E6D9A8-4CEF-488B-9454-76FE480790F5}" destId="{A1499003-4672-49FD-9780-80F3C47F83C9}" srcOrd="4" destOrd="0" parTransId="{FFB6C0E3-DB15-449A-AA01-2D23B7C36A4F}" sibTransId="{B099B90B-67CC-4097-B7ED-B71BD0360B10}"/>
    <dgm:cxn modelId="{5DD8BD66-FF75-4E64-AFB4-57278D72FC05}" type="presParOf" srcId="{23B59447-221C-4719-84A8-CE3C8FA9A5ED}" destId="{A20CA652-DA6A-4A7D-931C-7D7F4F08E6A4}" srcOrd="0" destOrd="0" presId="urn:microsoft.com/office/officeart/2008/layout/LinedList"/>
    <dgm:cxn modelId="{74624B31-AF59-474B-880B-44E7808ACBC2}" type="presParOf" srcId="{23B59447-221C-4719-84A8-CE3C8FA9A5ED}" destId="{B9E522DA-5D70-4110-85BD-0C9676B74B2C}" srcOrd="1" destOrd="0" presId="urn:microsoft.com/office/officeart/2008/layout/LinedList"/>
    <dgm:cxn modelId="{99F64C31-531F-4945-A77D-AADAD365D01F}" type="presParOf" srcId="{B9E522DA-5D70-4110-85BD-0C9676B74B2C}" destId="{E25FC8E9-AE49-4145-A26A-2D64B4BAE440}" srcOrd="0" destOrd="0" presId="urn:microsoft.com/office/officeart/2008/layout/LinedList"/>
    <dgm:cxn modelId="{36A6DAEA-6483-4D09-A108-059F8E9D90D9}" type="presParOf" srcId="{B9E522DA-5D70-4110-85BD-0C9676B74B2C}" destId="{DB90BD87-F0C6-4681-8258-F96E8C0A246F}" srcOrd="1" destOrd="0" presId="urn:microsoft.com/office/officeart/2008/layout/LinedList"/>
    <dgm:cxn modelId="{8F83E963-E5A7-41C6-B871-FC697337946A}" type="presParOf" srcId="{23B59447-221C-4719-84A8-CE3C8FA9A5ED}" destId="{E3626EAD-E564-4375-8020-5EA020D62740}" srcOrd="2" destOrd="0" presId="urn:microsoft.com/office/officeart/2008/layout/LinedList"/>
    <dgm:cxn modelId="{23E0450B-B2B5-45FF-B070-89AE2EBBC98C}" type="presParOf" srcId="{23B59447-221C-4719-84A8-CE3C8FA9A5ED}" destId="{F9371DF9-3700-4E48-96AC-900C0A0A9D16}" srcOrd="3" destOrd="0" presId="urn:microsoft.com/office/officeart/2008/layout/LinedList"/>
    <dgm:cxn modelId="{D8EC4D99-BD85-45AE-8E51-9CE7BADE14A7}" type="presParOf" srcId="{F9371DF9-3700-4E48-96AC-900C0A0A9D16}" destId="{964F5499-783D-4EE1-A19E-DADEB67F64D4}" srcOrd="0" destOrd="0" presId="urn:microsoft.com/office/officeart/2008/layout/LinedList"/>
    <dgm:cxn modelId="{E03FAD0F-C4C3-46D0-8D0B-07075C220FC3}" type="presParOf" srcId="{F9371DF9-3700-4E48-96AC-900C0A0A9D16}" destId="{89FB2E02-7265-41FF-B8D5-009D001454E4}" srcOrd="1" destOrd="0" presId="urn:microsoft.com/office/officeart/2008/layout/LinedList"/>
    <dgm:cxn modelId="{CFC15CF5-C244-4F0A-9939-2AED455A5F0C}" type="presParOf" srcId="{23B59447-221C-4719-84A8-CE3C8FA9A5ED}" destId="{145D5433-F8FD-475F-BDAA-5FF55A88A411}" srcOrd="4" destOrd="0" presId="urn:microsoft.com/office/officeart/2008/layout/LinedList"/>
    <dgm:cxn modelId="{E6CC74BA-6778-406A-87C2-958660C89030}" type="presParOf" srcId="{23B59447-221C-4719-84A8-CE3C8FA9A5ED}" destId="{C78766C1-14B1-4EB4-A9CF-A400C9117352}" srcOrd="5" destOrd="0" presId="urn:microsoft.com/office/officeart/2008/layout/LinedList"/>
    <dgm:cxn modelId="{3D43F54B-AA7E-42EB-AA99-46091DB7236A}" type="presParOf" srcId="{C78766C1-14B1-4EB4-A9CF-A400C9117352}" destId="{FD50CF11-88E9-4E87-A8E1-C0C4D023F02D}" srcOrd="0" destOrd="0" presId="urn:microsoft.com/office/officeart/2008/layout/LinedList"/>
    <dgm:cxn modelId="{AE4AC3D2-9605-4873-845D-86AC7EE58E08}" type="presParOf" srcId="{C78766C1-14B1-4EB4-A9CF-A400C9117352}" destId="{1D524E33-F3E3-49AD-A9DC-424DD0945AA6}" srcOrd="1" destOrd="0" presId="urn:microsoft.com/office/officeart/2008/layout/LinedList"/>
    <dgm:cxn modelId="{8FFD06D6-6AF7-4494-BCAB-5662B3E957D0}" type="presParOf" srcId="{23B59447-221C-4719-84A8-CE3C8FA9A5ED}" destId="{6866FA8F-8E53-4FC2-8DED-0D4B709F1D75}" srcOrd="6" destOrd="0" presId="urn:microsoft.com/office/officeart/2008/layout/LinedList"/>
    <dgm:cxn modelId="{2F7943B3-E5EB-4763-A0F4-8E1A7C7D29DE}" type="presParOf" srcId="{23B59447-221C-4719-84A8-CE3C8FA9A5ED}" destId="{1244601A-4C18-4EAB-8249-5AE897BB6EA7}" srcOrd="7" destOrd="0" presId="urn:microsoft.com/office/officeart/2008/layout/LinedList"/>
    <dgm:cxn modelId="{36F6BF64-8EBF-4038-983F-57F765F0A573}" type="presParOf" srcId="{1244601A-4C18-4EAB-8249-5AE897BB6EA7}" destId="{49528B8D-1D24-4DF4-A634-BCDB4DDD7311}" srcOrd="0" destOrd="0" presId="urn:microsoft.com/office/officeart/2008/layout/LinedList"/>
    <dgm:cxn modelId="{C62C167D-DEA2-48DA-89CE-CE41634EAD68}" type="presParOf" srcId="{1244601A-4C18-4EAB-8249-5AE897BB6EA7}" destId="{D6CDB5D4-0604-4628-9DA4-0366624273E1}" srcOrd="1" destOrd="0" presId="urn:microsoft.com/office/officeart/2008/layout/LinedList"/>
    <dgm:cxn modelId="{F5B4A8F5-314B-49B8-AD14-741FEAFA9738}" type="presParOf" srcId="{23B59447-221C-4719-84A8-CE3C8FA9A5ED}" destId="{74A00EA7-D102-4C05-93B6-0C816459129C}" srcOrd="8" destOrd="0" presId="urn:microsoft.com/office/officeart/2008/layout/LinedList"/>
    <dgm:cxn modelId="{F1F84D04-3D53-40F0-A830-F2FA67D5E273}" type="presParOf" srcId="{23B59447-221C-4719-84A8-CE3C8FA9A5ED}" destId="{D382F464-CEDB-4577-A82E-D9096652B661}" srcOrd="9" destOrd="0" presId="urn:microsoft.com/office/officeart/2008/layout/LinedList"/>
    <dgm:cxn modelId="{A1729385-E832-4BBF-A399-5139C896BE30}" type="presParOf" srcId="{D382F464-CEDB-4577-A82E-D9096652B661}" destId="{03BD9AB5-DC5B-4CE9-BBC8-B4FECD10D6CC}" srcOrd="0" destOrd="0" presId="urn:microsoft.com/office/officeart/2008/layout/LinedList"/>
    <dgm:cxn modelId="{ABE02BFE-1C85-47C5-B798-116BF7829547}" type="presParOf" srcId="{D382F464-CEDB-4577-A82E-D9096652B661}" destId="{EB37DD1C-2FDD-4B11-8BF3-933EE9B56D82}" srcOrd="1" destOrd="0" presId="urn:microsoft.com/office/officeart/2008/layout/LinedList"/>
    <dgm:cxn modelId="{DDD3D046-D3EA-410A-93A9-A47F91FC1F1E}" type="presParOf" srcId="{23B59447-221C-4719-84A8-CE3C8FA9A5ED}" destId="{5E07F25D-D663-48A5-A3D5-246E589C9EC8}" srcOrd="10" destOrd="0" presId="urn:microsoft.com/office/officeart/2008/layout/LinedList"/>
    <dgm:cxn modelId="{DFB5024D-3CA4-416F-B7D4-F88FE7574CA1}" type="presParOf" srcId="{23B59447-221C-4719-84A8-CE3C8FA9A5ED}" destId="{BFAD1CFD-0A5B-4F7C-9EC6-4958C63B750A}" srcOrd="11" destOrd="0" presId="urn:microsoft.com/office/officeart/2008/layout/LinedList"/>
    <dgm:cxn modelId="{C0CB287E-4400-4D53-B200-199941057F19}" type="presParOf" srcId="{BFAD1CFD-0A5B-4F7C-9EC6-4958C63B750A}" destId="{6AF08270-8DE2-44C5-B884-8AC175D4C692}" srcOrd="0" destOrd="0" presId="urn:microsoft.com/office/officeart/2008/layout/LinedList"/>
    <dgm:cxn modelId="{8B530630-DA34-4FF5-A6AA-EC835C318DF2}" type="presParOf" srcId="{BFAD1CFD-0A5B-4F7C-9EC6-4958C63B750A}" destId="{221B34CA-A813-47A2-AF91-01B7A3860D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F91A8-423E-457A-9AC3-E2A84C41431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B57DE2D-E0D2-4370-BF44-EC4027D157AB}">
      <dgm:prSet/>
      <dgm:spPr/>
      <dgm:t>
        <a:bodyPr/>
        <a:lstStyle/>
        <a:p>
          <a:r>
            <a:rPr lang="en-US" dirty="0"/>
            <a:t>Questions about procedures – </a:t>
          </a:r>
          <a:r>
            <a:rPr lang="en-US" dirty="0">
              <a:hlinkClick xmlns:r="http://schemas.openxmlformats.org/officeDocument/2006/relationships" r:id="rId1"/>
            </a:rPr>
            <a:t>idnet@ucla.edu</a:t>
          </a:r>
          <a:r>
            <a:rPr lang="en-US" dirty="0"/>
            <a:t>, </a:t>
          </a:r>
          <a:r>
            <a:rPr lang="en-US" dirty="0">
              <a:hlinkClick xmlns:r="http://schemas.openxmlformats.org/officeDocument/2006/relationships" r:id="rId2"/>
            </a:rPr>
            <a:t>kpathmarajah@dhs.lacounty.gov</a:t>
          </a:r>
          <a:endParaRPr lang="en-US" dirty="0"/>
        </a:p>
      </dgm:t>
    </dgm:pt>
    <dgm:pt modelId="{9FDD448A-6773-4421-99B8-44E20B0B4174}" type="parTrans" cxnId="{B7FCB45A-EE88-419B-BEFD-3EB57796D12F}">
      <dgm:prSet/>
      <dgm:spPr/>
      <dgm:t>
        <a:bodyPr/>
        <a:lstStyle/>
        <a:p>
          <a:endParaRPr lang="en-US"/>
        </a:p>
      </dgm:t>
    </dgm:pt>
    <dgm:pt modelId="{7E7DD09E-2A56-4DB9-BD7A-09D756D26273}" type="sibTrans" cxnId="{B7FCB45A-EE88-419B-BEFD-3EB57796D12F}">
      <dgm:prSet/>
      <dgm:spPr/>
      <dgm:t>
        <a:bodyPr/>
        <a:lstStyle/>
        <a:p>
          <a:endParaRPr lang="en-US"/>
        </a:p>
      </dgm:t>
    </dgm:pt>
    <dgm:pt modelId="{239A56A5-CC6F-4E2E-9D5D-20A6F570483D}">
      <dgm:prSet/>
      <dgm:spPr/>
      <dgm:t>
        <a:bodyPr/>
        <a:lstStyle/>
        <a:p>
          <a:r>
            <a:rPr lang="en-US" dirty="0"/>
            <a:t>Questions about </a:t>
          </a:r>
          <a:r>
            <a:rPr lang="en-US" dirty="0" err="1"/>
            <a:t>REDCap</a:t>
          </a:r>
          <a:r>
            <a:rPr lang="en-US" dirty="0"/>
            <a:t> access and entry – </a:t>
          </a:r>
          <a:r>
            <a:rPr lang="en-US" dirty="0">
              <a:hlinkClick xmlns:r="http://schemas.openxmlformats.org/officeDocument/2006/relationships" r:id="rId3"/>
            </a:rPr>
            <a:t>lduvergne@mednet.ucla.edu</a:t>
          </a:r>
          <a:r>
            <a:rPr lang="en-US" dirty="0"/>
            <a:t> </a:t>
          </a:r>
        </a:p>
      </dgm:t>
    </dgm:pt>
    <dgm:pt modelId="{D19B32F6-D746-4CAD-A398-43395AD025FB}" type="parTrans" cxnId="{DD06CA64-61A7-45AC-BFA7-F3E970679410}">
      <dgm:prSet/>
      <dgm:spPr/>
      <dgm:t>
        <a:bodyPr/>
        <a:lstStyle/>
        <a:p>
          <a:endParaRPr lang="en-US"/>
        </a:p>
      </dgm:t>
    </dgm:pt>
    <dgm:pt modelId="{B1FBEEAA-09FD-4EC8-9A74-BBCCD2D5666B}" type="sibTrans" cxnId="{DD06CA64-61A7-45AC-BFA7-F3E970679410}">
      <dgm:prSet/>
      <dgm:spPr/>
      <dgm:t>
        <a:bodyPr/>
        <a:lstStyle/>
        <a:p>
          <a:endParaRPr lang="en-US"/>
        </a:p>
      </dgm:t>
    </dgm:pt>
    <dgm:pt modelId="{5AE0D8AA-D45E-48B5-8268-C7477D8145AE}">
      <dgm:prSet/>
      <dgm:spPr/>
      <dgm:t>
        <a:bodyPr/>
        <a:lstStyle/>
        <a:p>
          <a:r>
            <a:rPr lang="en-US"/>
            <a:t>AK going on vacation 6/27-7/6</a:t>
          </a:r>
          <a:endParaRPr lang="en-US" dirty="0"/>
        </a:p>
      </dgm:t>
    </dgm:pt>
    <dgm:pt modelId="{5DE366B8-AFED-4364-8B93-0B0BD4BB5621}" type="parTrans" cxnId="{D007254A-381C-4A95-910A-3B59BBD71BB4}">
      <dgm:prSet/>
      <dgm:spPr/>
      <dgm:t>
        <a:bodyPr/>
        <a:lstStyle/>
        <a:p>
          <a:endParaRPr lang="en-US"/>
        </a:p>
      </dgm:t>
    </dgm:pt>
    <dgm:pt modelId="{6C50BF5E-9096-45B8-A1D4-7936AF7179FF}" type="sibTrans" cxnId="{D007254A-381C-4A95-910A-3B59BBD71BB4}">
      <dgm:prSet/>
      <dgm:spPr/>
      <dgm:t>
        <a:bodyPr/>
        <a:lstStyle/>
        <a:p>
          <a:endParaRPr lang="en-US"/>
        </a:p>
      </dgm:t>
    </dgm:pt>
    <dgm:pt modelId="{36CB01A7-D6B0-4DEE-B9D9-53D82BDF72DC}" type="pres">
      <dgm:prSet presAssocID="{FAEF91A8-423E-457A-9AC3-E2A84C41431F}" presName="vert0" presStyleCnt="0">
        <dgm:presLayoutVars>
          <dgm:dir/>
          <dgm:animOne val="branch"/>
          <dgm:animLvl val="lvl"/>
        </dgm:presLayoutVars>
      </dgm:prSet>
      <dgm:spPr/>
    </dgm:pt>
    <dgm:pt modelId="{DF4748BF-7D7D-4560-AA63-19BB9D9EA2A4}" type="pres">
      <dgm:prSet presAssocID="{9B57DE2D-E0D2-4370-BF44-EC4027D157AB}" presName="thickLine" presStyleLbl="alignNode1" presStyleIdx="0" presStyleCnt="3"/>
      <dgm:spPr/>
    </dgm:pt>
    <dgm:pt modelId="{DA98B3A5-78E0-42CA-BB4F-2930B6111AEE}" type="pres">
      <dgm:prSet presAssocID="{9B57DE2D-E0D2-4370-BF44-EC4027D157AB}" presName="horz1" presStyleCnt="0"/>
      <dgm:spPr/>
    </dgm:pt>
    <dgm:pt modelId="{42C76ED7-4818-4072-B89C-7DA42126A786}" type="pres">
      <dgm:prSet presAssocID="{9B57DE2D-E0D2-4370-BF44-EC4027D157AB}" presName="tx1" presStyleLbl="revTx" presStyleIdx="0" presStyleCnt="3"/>
      <dgm:spPr/>
    </dgm:pt>
    <dgm:pt modelId="{88981E1E-7D84-415A-9A33-231E4FF4211D}" type="pres">
      <dgm:prSet presAssocID="{9B57DE2D-E0D2-4370-BF44-EC4027D157AB}" presName="vert1" presStyleCnt="0"/>
      <dgm:spPr/>
    </dgm:pt>
    <dgm:pt modelId="{BFDE74B4-5CD4-4CF0-986A-00D066F1211C}" type="pres">
      <dgm:prSet presAssocID="{239A56A5-CC6F-4E2E-9D5D-20A6F570483D}" presName="thickLine" presStyleLbl="alignNode1" presStyleIdx="1" presStyleCnt="3"/>
      <dgm:spPr/>
    </dgm:pt>
    <dgm:pt modelId="{23DE8AB5-BE8D-4DBE-A8BD-DF64204823DB}" type="pres">
      <dgm:prSet presAssocID="{239A56A5-CC6F-4E2E-9D5D-20A6F570483D}" presName="horz1" presStyleCnt="0"/>
      <dgm:spPr/>
    </dgm:pt>
    <dgm:pt modelId="{46767E11-91BA-44D5-9C24-1944AF887BF5}" type="pres">
      <dgm:prSet presAssocID="{239A56A5-CC6F-4E2E-9D5D-20A6F570483D}" presName="tx1" presStyleLbl="revTx" presStyleIdx="1" presStyleCnt="3"/>
      <dgm:spPr/>
    </dgm:pt>
    <dgm:pt modelId="{C10E4404-EB20-4093-93EB-57D9FECFFC8D}" type="pres">
      <dgm:prSet presAssocID="{239A56A5-CC6F-4E2E-9D5D-20A6F570483D}" presName="vert1" presStyleCnt="0"/>
      <dgm:spPr/>
    </dgm:pt>
    <dgm:pt modelId="{8AFF2FAB-9A7E-422D-990C-016340B5E109}" type="pres">
      <dgm:prSet presAssocID="{5AE0D8AA-D45E-48B5-8268-C7477D8145AE}" presName="thickLine" presStyleLbl="alignNode1" presStyleIdx="2" presStyleCnt="3"/>
      <dgm:spPr/>
    </dgm:pt>
    <dgm:pt modelId="{4F671560-FA93-4005-A1AA-B31E40ECC74C}" type="pres">
      <dgm:prSet presAssocID="{5AE0D8AA-D45E-48B5-8268-C7477D8145AE}" presName="horz1" presStyleCnt="0"/>
      <dgm:spPr/>
    </dgm:pt>
    <dgm:pt modelId="{3AC32950-DAB3-4D2C-94CE-A272D771C11B}" type="pres">
      <dgm:prSet presAssocID="{5AE0D8AA-D45E-48B5-8268-C7477D8145AE}" presName="tx1" presStyleLbl="revTx" presStyleIdx="2" presStyleCnt="3"/>
      <dgm:spPr/>
    </dgm:pt>
    <dgm:pt modelId="{66ABECE8-F0D2-4C22-B52E-4ABD9C7F381F}" type="pres">
      <dgm:prSet presAssocID="{5AE0D8AA-D45E-48B5-8268-C7477D8145AE}" presName="vert1" presStyleCnt="0"/>
      <dgm:spPr/>
    </dgm:pt>
  </dgm:ptLst>
  <dgm:cxnLst>
    <dgm:cxn modelId="{BE614821-76F2-482C-BA78-5F914BF093D9}" type="presOf" srcId="{5AE0D8AA-D45E-48B5-8268-C7477D8145AE}" destId="{3AC32950-DAB3-4D2C-94CE-A272D771C11B}" srcOrd="0" destOrd="0" presId="urn:microsoft.com/office/officeart/2008/layout/LinedList"/>
    <dgm:cxn modelId="{540A7A36-55C8-486F-AB40-AF9F3C482DCD}" type="presOf" srcId="{9B57DE2D-E0D2-4370-BF44-EC4027D157AB}" destId="{42C76ED7-4818-4072-B89C-7DA42126A786}" srcOrd="0" destOrd="0" presId="urn:microsoft.com/office/officeart/2008/layout/LinedList"/>
    <dgm:cxn modelId="{DD06CA64-61A7-45AC-BFA7-F3E970679410}" srcId="{FAEF91A8-423E-457A-9AC3-E2A84C41431F}" destId="{239A56A5-CC6F-4E2E-9D5D-20A6F570483D}" srcOrd="1" destOrd="0" parTransId="{D19B32F6-D746-4CAD-A398-43395AD025FB}" sibTransId="{B1FBEEAA-09FD-4EC8-9A74-BBCCD2D5666B}"/>
    <dgm:cxn modelId="{D007254A-381C-4A95-910A-3B59BBD71BB4}" srcId="{FAEF91A8-423E-457A-9AC3-E2A84C41431F}" destId="{5AE0D8AA-D45E-48B5-8268-C7477D8145AE}" srcOrd="2" destOrd="0" parTransId="{5DE366B8-AFED-4364-8B93-0B0BD4BB5621}" sibTransId="{6C50BF5E-9096-45B8-A1D4-7936AF7179FF}"/>
    <dgm:cxn modelId="{80444F71-2192-4355-B39B-B9E950DE8042}" type="presOf" srcId="{239A56A5-CC6F-4E2E-9D5D-20A6F570483D}" destId="{46767E11-91BA-44D5-9C24-1944AF887BF5}" srcOrd="0" destOrd="0" presId="urn:microsoft.com/office/officeart/2008/layout/LinedList"/>
    <dgm:cxn modelId="{1A9A4D54-2036-4031-A78C-5E5867D2B2BB}" type="presOf" srcId="{FAEF91A8-423E-457A-9AC3-E2A84C41431F}" destId="{36CB01A7-D6B0-4DEE-B9D9-53D82BDF72DC}" srcOrd="0" destOrd="0" presId="urn:microsoft.com/office/officeart/2008/layout/LinedList"/>
    <dgm:cxn modelId="{B7FCB45A-EE88-419B-BEFD-3EB57796D12F}" srcId="{FAEF91A8-423E-457A-9AC3-E2A84C41431F}" destId="{9B57DE2D-E0D2-4370-BF44-EC4027D157AB}" srcOrd="0" destOrd="0" parTransId="{9FDD448A-6773-4421-99B8-44E20B0B4174}" sibTransId="{7E7DD09E-2A56-4DB9-BD7A-09D756D26273}"/>
    <dgm:cxn modelId="{0BCFC1C5-5D8E-4134-814A-488B5820EC39}" type="presParOf" srcId="{36CB01A7-D6B0-4DEE-B9D9-53D82BDF72DC}" destId="{DF4748BF-7D7D-4560-AA63-19BB9D9EA2A4}" srcOrd="0" destOrd="0" presId="urn:microsoft.com/office/officeart/2008/layout/LinedList"/>
    <dgm:cxn modelId="{1CB35974-CF16-4E2E-964F-4D0B2AA8BB90}" type="presParOf" srcId="{36CB01A7-D6B0-4DEE-B9D9-53D82BDF72DC}" destId="{DA98B3A5-78E0-42CA-BB4F-2930B6111AEE}" srcOrd="1" destOrd="0" presId="urn:microsoft.com/office/officeart/2008/layout/LinedList"/>
    <dgm:cxn modelId="{334795B8-1373-4058-BA9F-458C50A3DF41}" type="presParOf" srcId="{DA98B3A5-78E0-42CA-BB4F-2930B6111AEE}" destId="{42C76ED7-4818-4072-B89C-7DA42126A786}" srcOrd="0" destOrd="0" presId="urn:microsoft.com/office/officeart/2008/layout/LinedList"/>
    <dgm:cxn modelId="{F1780447-D64A-4528-8759-A13872928862}" type="presParOf" srcId="{DA98B3A5-78E0-42CA-BB4F-2930B6111AEE}" destId="{88981E1E-7D84-415A-9A33-231E4FF4211D}" srcOrd="1" destOrd="0" presId="urn:microsoft.com/office/officeart/2008/layout/LinedList"/>
    <dgm:cxn modelId="{EB78D540-95E1-4906-A5E4-280C03D77445}" type="presParOf" srcId="{36CB01A7-D6B0-4DEE-B9D9-53D82BDF72DC}" destId="{BFDE74B4-5CD4-4CF0-986A-00D066F1211C}" srcOrd="2" destOrd="0" presId="urn:microsoft.com/office/officeart/2008/layout/LinedList"/>
    <dgm:cxn modelId="{24CC9DA4-F27A-448C-A333-2EC5DCE04B17}" type="presParOf" srcId="{36CB01A7-D6B0-4DEE-B9D9-53D82BDF72DC}" destId="{23DE8AB5-BE8D-4DBE-A8BD-DF64204823DB}" srcOrd="3" destOrd="0" presId="urn:microsoft.com/office/officeart/2008/layout/LinedList"/>
    <dgm:cxn modelId="{023A0EF2-D9F0-4D60-9F8A-812C53CCD70F}" type="presParOf" srcId="{23DE8AB5-BE8D-4DBE-A8BD-DF64204823DB}" destId="{46767E11-91BA-44D5-9C24-1944AF887BF5}" srcOrd="0" destOrd="0" presId="urn:microsoft.com/office/officeart/2008/layout/LinedList"/>
    <dgm:cxn modelId="{E55BC14F-29D4-49E3-87DD-901025E2E202}" type="presParOf" srcId="{23DE8AB5-BE8D-4DBE-A8BD-DF64204823DB}" destId="{C10E4404-EB20-4093-93EB-57D9FECFFC8D}" srcOrd="1" destOrd="0" presId="urn:microsoft.com/office/officeart/2008/layout/LinedList"/>
    <dgm:cxn modelId="{0415E7DB-95EC-4CE7-9938-DD2082D4BBC4}" type="presParOf" srcId="{36CB01A7-D6B0-4DEE-B9D9-53D82BDF72DC}" destId="{8AFF2FAB-9A7E-422D-990C-016340B5E109}" srcOrd="4" destOrd="0" presId="urn:microsoft.com/office/officeart/2008/layout/LinedList"/>
    <dgm:cxn modelId="{B618A4E3-55BB-48E0-8002-B529F6DBCE36}" type="presParOf" srcId="{36CB01A7-D6B0-4DEE-B9D9-53D82BDF72DC}" destId="{4F671560-FA93-4005-A1AA-B31E40ECC74C}" srcOrd="5" destOrd="0" presId="urn:microsoft.com/office/officeart/2008/layout/LinedList"/>
    <dgm:cxn modelId="{AF6B9A87-297D-45C8-8E84-A8B3DCDC0993}" type="presParOf" srcId="{4F671560-FA93-4005-A1AA-B31E40ECC74C}" destId="{3AC32950-DAB3-4D2C-94CE-A272D771C11B}" srcOrd="0" destOrd="0" presId="urn:microsoft.com/office/officeart/2008/layout/LinedList"/>
    <dgm:cxn modelId="{8BEBFAB3-01BE-4B80-9B37-F4A7282FA46C}" type="presParOf" srcId="{4F671560-FA93-4005-A1AA-B31E40ECC74C}" destId="{66ABECE8-F0D2-4C22-B52E-4ABD9C7F38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6EA42-C9C1-4B4D-B197-3879C4D21A1D}">
      <dsp:nvSpPr>
        <dsp:cNvPr id="0" name=""/>
        <dsp:cNvSpPr/>
      </dsp:nvSpPr>
      <dsp:spPr>
        <a:xfrm>
          <a:off x="0" y="99004"/>
          <a:ext cx="6666833"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Welcome</a:t>
          </a:r>
        </a:p>
      </dsp:txBody>
      <dsp:txXfrm>
        <a:off x="25759" y="124763"/>
        <a:ext cx="6615315" cy="476152"/>
      </dsp:txXfrm>
    </dsp:sp>
    <dsp:sp modelId="{5384CFB0-8E0A-4E32-820A-76B868703774}">
      <dsp:nvSpPr>
        <dsp:cNvPr id="0" name=""/>
        <dsp:cNvSpPr/>
      </dsp:nvSpPr>
      <dsp:spPr>
        <a:xfrm>
          <a:off x="0" y="690034"/>
          <a:ext cx="6666833" cy="527670"/>
        </a:xfrm>
        <a:prstGeom prst="round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Project launch update</a:t>
          </a:r>
        </a:p>
      </dsp:txBody>
      <dsp:txXfrm>
        <a:off x="25759" y="715793"/>
        <a:ext cx="6615315" cy="476152"/>
      </dsp:txXfrm>
    </dsp:sp>
    <dsp:sp modelId="{D98F1775-8594-42CA-8D75-EA3A427E54F0}">
      <dsp:nvSpPr>
        <dsp:cNvPr id="0" name=""/>
        <dsp:cNvSpPr/>
      </dsp:nvSpPr>
      <dsp:spPr>
        <a:xfrm>
          <a:off x="0" y="1281064"/>
          <a:ext cx="6666833" cy="52767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Which lesions to prioritize for swabbing</a:t>
          </a:r>
        </a:p>
      </dsp:txBody>
      <dsp:txXfrm>
        <a:off x="25759" y="1306823"/>
        <a:ext cx="6615315" cy="476152"/>
      </dsp:txXfrm>
    </dsp:sp>
    <dsp:sp modelId="{45C2F536-3CAE-4C9C-BB94-2DD9B51A5E6F}">
      <dsp:nvSpPr>
        <dsp:cNvPr id="0" name=""/>
        <dsp:cNvSpPr/>
      </dsp:nvSpPr>
      <dsp:spPr>
        <a:xfrm>
          <a:off x="0" y="1872094"/>
          <a:ext cx="6666833" cy="527670"/>
        </a:xfrm>
        <a:prstGeom prst="round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Clinician questions review</a:t>
          </a:r>
        </a:p>
      </dsp:txBody>
      <dsp:txXfrm>
        <a:off x="25759" y="1897853"/>
        <a:ext cx="6615315" cy="476152"/>
      </dsp:txXfrm>
    </dsp:sp>
    <dsp:sp modelId="{AFE81657-8F8C-4578-82BB-1AE7653B0A19}">
      <dsp:nvSpPr>
        <dsp:cNvPr id="0" name=""/>
        <dsp:cNvSpPr/>
      </dsp:nvSpPr>
      <dsp:spPr>
        <a:xfrm>
          <a:off x="0" y="2463125"/>
          <a:ext cx="6666833" cy="52767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Image capture review</a:t>
          </a:r>
        </a:p>
      </dsp:txBody>
      <dsp:txXfrm>
        <a:off x="25759" y="2488884"/>
        <a:ext cx="6615315" cy="476152"/>
      </dsp:txXfrm>
    </dsp:sp>
    <dsp:sp modelId="{99DF9B11-F8D8-4C7F-B437-957942A91613}">
      <dsp:nvSpPr>
        <dsp:cNvPr id="0" name=""/>
        <dsp:cNvSpPr/>
      </dsp:nvSpPr>
      <dsp:spPr>
        <a:xfrm>
          <a:off x="0" y="3054155"/>
          <a:ext cx="6666833" cy="527670"/>
        </a:xfrm>
        <a:prstGeom prst="round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Data quality </a:t>
          </a:r>
        </a:p>
      </dsp:txBody>
      <dsp:txXfrm>
        <a:off x="25759" y="3079914"/>
        <a:ext cx="6615315" cy="476152"/>
      </dsp:txXfrm>
    </dsp:sp>
    <dsp:sp modelId="{773C7052-F2B3-4AF2-9A03-710CF071166E}">
      <dsp:nvSpPr>
        <dsp:cNvPr id="0" name=""/>
        <dsp:cNvSpPr/>
      </dsp:nvSpPr>
      <dsp:spPr>
        <a:xfrm>
          <a:off x="0" y="3645185"/>
          <a:ext cx="6666833" cy="52767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REDCap</a:t>
          </a:r>
          <a:r>
            <a:rPr lang="en-US" sz="2200" kern="1200" dirty="0"/>
            <a:t> update</a:t>
          </a:r>
        </a:p>
      </dsp:txBody>
      <dsp:txXfrm>
        <a:off x="25759" y="3670944"/>
        <a:ext cx="6615315" cy="476152"/>
      </dsp:txXfrm>
    </dsp:sp>
    <dsp:sp modelId="{B894CB71-FA42-46DE-A019-39755BC176BA}">
      <dsp:nvSpPr>
        <dsp:cNvPr id="0" name=""/>
        <dsp:cNvSpPr/>
      </dsp:nvSpPr>
      <dsp:spPr>
        <a:xfrm>
          <a:off x="0" y="4236215"/>
          <a:ext cx="6666833" cy="527670"/>
        </a:xfrm>
        <a:prstGeom prst="round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Audit form revision</a:t>
          </a:r>
        </a:p>
      </dsp:txBody>
      <dsp:txXfrm>
        <a:off x="25759" y="4261974"/>
        <a:ext cx="6615315" cy="476152"/>
      </dsp:txXfrm>
    </dsp:sp>
    <dsp:sp modelId="{F7AFA13D-6170-46E2-87D6-6CFC5B748A20}">
      <dsp:nvSpPr>
        <dsp:cNvPr id="0" name=""/>
        <dsp:cNvSpPr/>
      </dsp:nvSpPr>
      <dsp:spPr>
        <a:xfrm>
          <a:off x="0" y="4827245"/>
          <a:ext cx="6666833" cy="5276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Discussion and questions </a:t>
          </a:r>
        </a:p>
      </dsp:txBody>
      <dsp:txXfrm>
        <a:off x="25759" y="4853004"/>
        <a:ext cx="6615315"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A652-DA6A-4A7D-931C-7D7F4F08E6A4}">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FC8E9-AE49-4145-A26A-2D64B4BAE440}">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Need Access? Email Lorenzo!</a:t>
          </a:r>
        </a:p>
      </dsp:txBody>
      <dsp:txXfrm>
        <a:off x="0" y="2703"/>
        <a:ext cx="6900512" cy="921789"/>
      </dsp:txXfrm>
    </dsp:sp>
    <dsp:sp modelId="{E3626EAD-E564-4375-8020-5EA020D62740}">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F5499-783D-4EE1-A19E-DADEB67F64D4}">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Enrollment survey now available in Spanish</a:t>
          </a:r>
        </a:p>
      </dsp:txBody>
      <dsp:txXfrm>
        <a:off x="0" y="924492"/>
        <a:ext cx="6900512" cy="921789"/>
      </dsp:txXfrm>
    </dsp:sp>
    <dsp:sp modelId="{145D5433-F8FD-475F-BDAA-5FF55A88A411}">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0CF11-88E9-4E87-A8E1-C0C4D023F02D}">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Changes to telephone follow-up form to simplify language (working on Spanish version)</a:t>
          </a:r>
        </a:p>
      </dsp:txBody>
      <dsp:txXfrm>
        <a:off x="0" y="1846281"/>
        <a:ext cx="6900512" cy="921789"/>
      </dsp:txXfrm>
    </dsp:sp>
    <dsp:sp modelId="{6866FA8F-8E53-4FC2-8DED-0D4B709F1D7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28B8D-1D24-4DF4-A634-BCDB4DDD7311}">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Changes to audit form – add patients who had Mpox test ordered in ED. </a:t>
          </a:r>
        </a:p>
      </dsp:txBody>
      <dsp:txXfrm>
        <a:off x="0" y="2768070"/>
        <a:ext cx="6900512" cy="921789"/>
      </dsp:txXfrm>
    </dsp:sp>
    <dsp:sp modelId="{74A00EA7-D102-4C05-93B6-0C816459129C}">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D9AB5-DC5B-4CE9-BBC8-B4FECD10D6CC}">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45 day Follow-up survey (to email or text) still under construction</a:t>
          </a:r>
        </a:p>
      </dsp:txBody>
      <dsp:txXfrm>
        <a:off x="0" y="3689859"/>
        <a:ext cx="6900512" cy="921789"/>
      </dsp:txXfrm>
    </dsp:sp>
    <dsp:sp modelId="{5E07F25D-D663-48A5-A3D5-246E589C9EC8}">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08270-8DE2-44C5-B884-8AC175D4C692}">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Data entry – if entering an outlier, include a note in comments</a:t>
          </a:r>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748BF-7D7D-4560-AA63-19BB9D9EA2A4}">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76ED7-4818-4072-B89C-7DA42126A78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Questions about procedures – </a:t>
          </a:r>
          <a:r>
            <a:rPr lang="en-US" sz="3700" kern="1200" dirty="0">
              <a:hlinkClick xmlns:r="http://schemas.openxmlformats.org/officeDocument/2006/relationships" r:id="rId1"/>
            </a:rPr>
            <a:t>idnet@ucla.edu</a:t>
          </a:r>
          <a:r>
            <a:rPr lang="en-US" sz="3700" kern="1200" dirty="0"/>
            <a:t>, </a:t>
          </a:r>
          <a:r>
            <a:rPr lang="en-US" sz="3700" kern="1200" dirty="0">
              <a:hlinkClick xmlns:r="http://schemas.openxmlformats.org/officeDocument/2006/relationships" r:id="rId2"/>
            </a:rPr>
            <a:t>kpathmarajah@dhs.lacounty.gov</a:t>
          </a:r>
          <a:endParaRPr lang="en-US" sz="3700" kern="1200" dirty="0"/>
        </a:p>
      </dsp:txBody>
      <dsp:txXfrm>
        <a:off x="0" y="2703"/>
        <a:ext cx="6900512" cy="1843578"/>
      </dsp:txXfrm>
    </dsp:sp>
    <dsp:sp modelId="{BFDE74B4-5CD4-4CF0-986A-00D066F1211C}">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67E11-91BA-44D5-9C24-1944AF887BF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Questions about </a:t>
          </a:r>
          <a:r>
            <a:rPr lang="en-US" sz="3700" kern="1200" dirty="0" err="1"/>
            <a:t>REDCap</a:t>
          </a:r>
          <a:r>
            <a:rPr lang="en-US" sz="3700" kern="1200" dirty="0"/>
            <a:t> access and entry – </a:t>
          </a:r>
          <a:r>
            <a:rPr lang="en-US" sz="3700" kern="1200" dirty="0">
              <a:hlinkClick xmlns:r="http://schemas.openxmlformats.org/officeDocument/2006/relationships" r:id="rId3"/>
            </a:rPr>
            <a:t>lduvergne@mednet.ucla.edu</a:t>
          </a:r>
          <a:r>
            <a:rPr lang="en-US" sz="3700" kern="1200" dirty="0"/>
            <a:t> </a:t>
          </a:r>
        </a:p>
      </dsp:txBody>
      <dsp:txXfrm>
        <a:off x="0" y="1846281"/>
        <a:ext cx="6900512" cy="1843578"/>
      </dsp:txXfrm>
    </dsp:sp>
    <dsp:sp modelId="{8AFF2FAB-9A7E-422D-990C-016340B5E10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32950-DAB3-4D2C-94CE-A272D771C11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AK going on vacation 6/27-7/6</a:t>
          </a:r>
          <a:endParaRPr lang="en-US" sz="3700" kern="1200" dirty="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A692D-FDC6-4743-A6D1-EAF42B69370A}"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85583-7E02-4250-B66D-8A29EDB88849}" type="slidenum">
              <a:rPr lang="en-US" smtClean="0"/>
              <a:t>‹#›</a:t>
            </a:fld>
            <a:endParaRPr lang="en-US"/>
          </a:p>
        </p:txBody>
      </p:sp>
    </p:spTree>
    <p:extLst>
      <p:ext uri="{BB962C8B-B14F-4D97-AF65-F5344CB8AC3E}">
        <p14:creationId xmlns:p14="http://schemas.microsoft.com/office/powerpoint/2010/main" val="355697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85583-7E02-4250-B66D-8A29EDB88849}" type="slidenum">
              <a:rPr lang="en-US" smtClean="0"/>
              <a:t>1</a:t>
            </a:fld>
            <a:endParaRPr lang="en-US"/>
          </a:p>
        </p:txBody>
      </p:sp>
    </p:spTree>
    <p:extLst>
      <p:ext uri="{BB962C8B-B14F-4D97-AF65-F5344CB8AC3E}">
        <p14:creationId xmlns:p14="http://schemas.microsoft.com/office/powerpoint/2010/main" val="184479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Notes: Patients are only eligible for the study if they have one or more lesions that appears pustular, vesicular, ulcerative/erosive, or crusted. When collecting the first swab (primary lesion; Location A), choose the lesion that is the most suspicious for Mpox (i.e., nearest to the top of the table). All patients should have two swabs collected. According to CDC recommendations, lesions  at different locations and of different stages should be swabbed if that is possible. Refer to Table 2 for guidance on how to identify the best lesions to swab.</a:t>
            </a:r>
          </a:p>
          <a:p>
            <a:endParaRPr lang="en-US" dirty="0"/>
          </a:p>
        </p:txBody>
      </p:sp>
      <p:sp>
        <p:nvSpPr>
          <p:cNvPr id="4" name="Slide Number Placeholder 3"/>
          <p:cNvSpPr>
            <a:spLocks noGrp="1"/>
          </p:cNvSpPr>
          <p:nvPr>
            <p:ph type="sldNum" sz="quarter" idx="5"/>
          </p:nvPr>
        </p:nvSpPr>
        <p:spPr/>
        <p:txBody>
          <a:bodyPr/>
          <a:lstStyle/>
          <a:p>
            <a:fld id="{5FA85583-7E02-4250-B66D-8A29EDB88849}" type="slidenum">
              <a:rPr lang="en-US" smtClean="0"/>
              <a:t>5</a:t>
            </a:fld>
            <a:endParaRPr lang="en-US"/>
          </a:p>
        </p:txBody>
      </p:sp>
    </p:spTree>
    <p:extLst>
      <p:ext uri="{BB962C8B-B14F-4D97-AF65-F5344CB8AC3E}">
        <p14:creationId xmlns:p14="http://schemas.microsoft.com/office/powerpoint/2010/main" val="7967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85583-7E02-4250-B66D-8A29EDB88849}" type="slidenum">
              <a:rPr lang="en-US" smtClean="0"/>
              <a:t>7</a:t>
            </a:fld>
            <a:endParaRPr lang="en-US"/>
          </a:p>
        </p:txBody>
      </p:sp>
    </p:spTree>
    <p:extLst>
      <p:ext uri="{BB962C8B-B14F-4D97-AF65-F5344CB8AC3E}">
        <p14:creationId xmlns:p14="http://schemas.microsoft.com/office/powerpoint/2010/main" val="82357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85583-7E02-4250-B66D-8A29EDB88849}" type="slidenum">
              <a:rPr lang="en-US" smtClean="0"/>
              <a:t>15</a:t>
            </a:fld>
            <a:endParaRPr lang="en-US"/>
          </a:p>
        </p:txBody>
      </p:sp>
    </p:spTree>
    <p:extLst>
      <p:ext uri="{BB962C8B-B14F-4D97-AF65-F5344CB8AC3E}">
        <p14:creationId xmlns:p14="http://schemas.microsoft.com/office/powerpoint/2010/main" val="321376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5CB-8324-1FAB-5E40-843C1FE91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60EE9-A676-D077-B4B6-D63465270A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C5EDB-6C06-9C44-8C20-81BC81180830}"/>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5" name="Footer Placeholder 4">
            <a:extLst>
              <a:ext uri="{FF2B5EF4-FFF2-40B4-BE49-F238E27FC236}">
                <a16:creationId xmlns:a16="http://schemas.microsoft.com/office/drawing/2014/main" id="{0A51FBEF-1E8D-7F13-D21A-029333878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CE7E1-4990-BA45-6480-9B528F85A1D5}"/>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04805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EF6A-7376-AA9A-8403-F9FABF3B7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FC78F-E119-1964-9C3A-CAC9069F7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19C7D-E071-E395-CF0B-D92DD24EBE47}"/>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5" name="Footer Placeholder 4">
            <a:extLst>
              <a:ext uri="{FF2B5EF4-FFF2-40B4-BE49-F238E27FC236}">
                <a16:creationId xmlns:a16="http://schemas.microsoft.com/office/drawing/2014/main" id="{246AAC4F-B4B7-3084-3803-77818D4C6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9437E-2382-0781-93D5-74B405118216}"/>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07391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79AE5-70F4-F1E9-3743-05063E3DD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58096-7DAE-2563-2A3D-89613F62C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3A77A-A423-B996-5903-8A0C19E3E67E}"/>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5" name="Footer Placeholder 4">
            <a:extLst>
              <a:ext uri="{FF2B5EF4-FFF2-40B4-BE49-F238E27FC236}">
                <a16:creationId xmlns:a16="http://schemas.microsoft.com/office/drawing/2014/main" id="{A0EE6DAD-317A-2CF3-E696-1FB930C34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E591B-22CA-18B1-2C2C-A969EE75A704}"/>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43013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97C5-B901-B948-F295-61D43C080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1DAA5-8A74-50DD-F298-088C5800F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0BBB3-77AC-BC36-0016-C6D040204DD5}"/>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5" name="Footer Placeholder 4">
            <a:extLst>
              <a:ext uri="{FF2B5EF4-FFF2-40B4-BE49-F238E27FC236}">
                <a16:creationId xmlns:a16="http://schemas.microsoft.com/office/drawing/2014/main" id="{60C2894C-C171-F212-6FB8-8650A7BEC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E71CC-566D-40A0-910C-E322B2B52B0D}"/>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25841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B9DB-EB97-622C-FAA7-12A00A24F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67CD0-6F45-8AD7-BCAD-5DBE2BFF0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2CBEB9-A11C-EC7E-4C7A-42C8A03DAE9B}"/>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5" name="Footer Placeholder 4">
            <a:extLst>
              <a:ext uri="{FF2B5EF4-FFF2-40B4-BE49-F238E27FC236}">
                <a16:creationId xmlns:a16="http://schemas.microsoft.com/office/drawing/2014/main" id="{D0E61BBA-5746-D716-7A92-2119662EF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A4C79-B7D4-D9AC-E419-1E64990AB87E}"/>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18783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DA3E-181A-9A9A-5DFC-D1F409005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FBCBD-9441-BAC7-1D53-2A7D1A50D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C1E31-9D44-9AA7-3858-CCFB5BF27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DE787-78BB-2796-2067-45169C8D5BF8}"/>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6" name="Footer Placeholder 5">
            <a:extLst>
              <a:ext uri="{FF2B5EF4-FFF2-40B4-BE49-F238E27FC236}">
                <a16:creationId xmlns:a16="http://schemas.microsoft.com/office/drawing/2014/main" id="{39534696-3538-E034-9D60-8B1266D5E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56B69-BCC3-6C55-0A29-EB5536B5B65D}"/>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21679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C9DA-20A0-66EF-0A4F-0E76B484C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92AA3-C325-F345-9A88-383B07791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B7754-F00E-2E74-C8F0-0D645F563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FAF3ED-299C-58FE-0CBA-022E74C6D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EEFEB-7150-9D08-E901-2C1BE42D5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F5C7-0DBA-C998-9603-ABCB94E365F5}"/>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8" name="Footer Placeholder 7">
            <a:extLst>
              <a:ext uri="{FF2B5EF4-FFF2-40B4-BE49-F238E27FC236}">
                <a16:creationId xmlns:a16="http://schemas.microsoft.com/office/drawing/2014/main" id="{EDAE7D4B-6DEA-8285-52B4-B2441CACB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98658E-67D8-2575-8BA7-EB05788D5286}"/>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88042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F696-0A49-2E8D-43B5-C29673F75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07F32-4DB3-6477-AF18-D63F0699D0B6}"/>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4" name="Footer Placeholder 3">
            <a:extLst>
              <a:ext uri="{FF2B5EF4-FFF2-40B4-BE49-F238E27FC236}">
                <a16:creationId xmlns:a16="http://schemas.microsoft.com/office/drawing/2014/main" id="{4A31FF6C-7434-619D-9E71-E2675B9DF0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803A6-1EEF-2E43-C744-11A6B39A8DAF}"/>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20234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F7FB9-329B-2B1C-8925-D441499F5314}"/>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3" name="Footer Placeholder 2">
            <a:extLst>
              <a:ext uri="{FF2B5EF4-FFF2-40B4-BE49-F238E27FC236}">
                <a16:creationId xmlns:a16="http://schemas.microsoft.com/office/drawing/2014/main" id="{78F2DF90-56CD-6B62-2D19-1CAB1B6B2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0571F-412F-6BAD-0001-FF5BF356F848}"/>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865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344-33C4-7A8E-BE15-9D8403B8D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6465E-1059-8EE4-2310-A0A417B6F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D6F95B-15BC-0A09-9086-A0910CD5E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53219-6D0A-92D0-2452-CDAFEE8FEF91}"/>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6" name="Footer Placeholder 5">
            <a:extLst>
              <a:ext uri="{FF2B5EF4-FFF2-40B4-BE49-F238E27FC236}">
                <a16:creationId xmlns:a16="http://schemas.microsoft.com/office/drawing/2014/main" id="{68092586-B7A8-FF56-3A01-432916D43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FE96C-2A7D-E5E8-FDEC-061C384EB884}"/>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62506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92B5-344F-44B6-DC41-FDC84255F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6F662E-C93D-F7B8-0AB9-C92F99851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D129E1-6FB3-9B17-23D4-15BA8B0C2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862B9-1D0D-6F51-2B94-247A581E9210}"/>
              </a:ext>
            </a:extLst>
          </p:cNvPr>
          <p:cNvSpPr>
            <a:spLocks noGrp="1"/>
          </p:cNvSpPr>
          <p:nvPr>
            <p:ph type="dt" sz="half" idx="10"/>
          </p:nvPr>
        </p:nvSpPr>
        <p:spPr/>
        <p:txBody>
          <a:bodyPr/>
          <a:lstStyle/>
          <a:p>
            <a:fld id="{6A4259AF-E6F7-48BE-86A3-9F642C7684DF}" type="datetimeFigureOut">
              <a:rPr lang="en-US" smtClean="0"/>
              <a:t>6/21/2023</a:t>
            </a:fld>
            <a:endParaRPr lang="en-US"/>
          </a:p>
        </p:txBody>
      </p:sp>
      <p:sp>
        <p:nvSpPr>
          <p:cNvPr id="6" name="Footer Placeholder 5">
            <a:extLst>
              <a:ext uri="{FF2B5EF4-FFF2-40B4-BE49-F238E27FC236}">
                <a16:creationId xmlns:a16="http://schemas.microsoft.com/office/drawing/2014/main" id="{EF4D45C5-B527-3B9B-B434-120FC6EAB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11886-F6A8-8315-3CE8-A94754B19D5B}"/>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04882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2D779-F8FD-6D73-2B1E-18803E94F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CDDB96-36B9-8FFA-AE8F-0072BCBCB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35764-6258-033B-F9CE-90C269B26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259AF-E6F7-48BE-86A3-9F642C7684DF}" type="datetimeFigureOut">
              <a:rPr lang="en-US" smtClean="0"/>
              <a:t>6/21/2023</a:t>
            </a:fld>
            <a:endParaRPr lang="en-US"/>
          </a:p>
        </p:txBody>
      </p:sp>
      <p:sp>
        <p:nvSpPr>
          <p:cNvPr id="5" name="Footer Placeholder 4">
            <a:extLst>
              <a:ext uri="{FF2B5EF4-FFF2-40B4-BE49-F238E27FC236}">
                <a16:creationId xmlns:a16="http://schemas.microsoft.com/office/drawing/2014/main" id="{3049775B-DD88-DB20-49DD-72AD874C2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6A8453-104B-0C92-282A-5E6253B6C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40E84-1CE1-4CA4-8AFC-D9564F323544}" type="slidenum">
              <a:rPr lang="en-US" smtClean="0"/>
              <a:t>‹#›</a:t>
            </a:fld>
            <a:endParaRPr lang="en-US"/>
          </a:p>
        </p:txBody>
      </p:sp>
    </p:spTree>
    <p:extLst>
      <p:ext uri="{BB962C8B-B14F-4D97-AF65-F5344CB8AC3E}">
        <p14:creationId xmlns:p14="http://schemas.microsoft.com/office/powerpoint/2010/main" val="22507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A8C2BF7-20AA-BB5D-0AC1-C31E0F91B4FD}"/>
              </a:ext>
            </a:extLst>
          </p:cNvPr>
          <p:cNvPicPr>
            <a:picLocks noChangeAspect="1"/>
          </p:cNvPicPr>
          <p:nvPr/>
        </p:nvPicPr>
        <p:blipFill rotWithShape="1">
          <a:blip r:embed="rId3">
            <a:extLst>
              <a:ext uri="{28A0092B-C50C-407E-A947-70E740481C1C}">
                <a14:useLocalDpi xmlns:a14="http://schemas.microsoft.com/office/drawing/2010/main" val="0"/>
              </a:ext>
            </a:extLst>
          </a:blip>
          <a:srcRect l="11475" r="11475"/>
          <a:stretch/>
        </p:blipFill>
        <p:spPr>
          <a:xfrm>
            <a:off x="4283902" y="10"/>
            <a:ext cx="7908098" cy="6857992"/>
          </a:xfrm>
          <a:prstGeom prst="rect">
            <a:avLst/>
          </a:prstGeom>
        </p:spPr>
      </p:pic>
      <p:sp>
        <p:nvSpPr>
          <p:cNvPr id="24" name="Rectangle 1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3CD88-7DAC-E7EB-AF9F-3F322A435C0E}"/>
              </a:ext>
            </a:extLst>
          </p:cNvPr>
          <p:cNvSpPr>
            <a:spLocks noGrp="1"/>
          </p:cNvSpPr>
          <p:nvPr>
            <p:ph type="ctrTitle"/>
          </p:nvPr>
        </p:nvSpPr>
        <p:spPr>
          <a:xfrm>
            <a:off x="728663" y="1115219"/>
            <a:ext cx="6418095" cy="2387600"/>
          </a:xfrm>
        </p:spPr>
        <p:txBody>
          <a:bodyPr>
            <a:normAutofit/>
          </a:bodyPr>
          <a:lstStyle/>
          <a:p>
            <a:pPr algn="l"/>
            <a:r>
              <a:rPr lang="en-US" sz="5000" dirty="0">
                <a:solidFill>
                  <a:schemeClr val="bg1"/>
                </a:solidFill>
              </a:rPr>
              <a:t>CRASHED project </a:t>
            </a:r>
            <a:br>
              <a:rPr lang="en-US" sz="5000" dirty="0">
                <a:solidFill>
                  <a:schemeClr val="bg1"/>
                </a:solidFill>
              </a:rPr>
            </a:br>
            <a:r>
              <a:rPr lang="en-US" sz="5000" dirty="0">
                <a:solidFill>
                  <a:schemeClr val="bg1"/>
                </a:solidFill>
              </a:rPr>
              <a:t>June 2023 All site call</a:t>
            </a:r>
          </a:p>
        </p:txBody>
      </p:sp>
      <p:sp>
        <p:nvSpPr>
          <p:cNvPr id="3" name="Subtitle 2">
            <a:extLst>
              <a:ext uri="{FF2B5EF4-FFF2-40B4-BE49-F238E27FC236}">
                <a16:creationId xmlns:a16="http://schemas.microsoft.com/office/drawing/2014/main" id="{1E18CAAB-D134-DA91-A560-97BA1B2BB8E3}"/>
              </a:ext>
            </a:extLst>
          </p:cNvPr>
          <p:cNvSpPr>
            <a:spLocks noGrp="1"/>
          </p:cNvSpPr>
          <p:nvPr>
            <p:ph type="subTitle" idx="1"/>
          </p:nvPr>
        </p:nvSpPr>
        <p:spPr>
          <a:xfrm>
            <a:off x="728663" y="3902075"/>
            <a:ext cx="5505449" cy="1655762"/>
          </a:xfrm>
        </p:spPr>
        <p:txBody>
          <a:bodyPr>
            <a:normAutofit/>
          </a:bodyPr>
          <a:lstStyle/>
          <a:p>
            <a:pPr algn="l"/>
            <a:r>
              <a:rPr lang="en-US" sz="2000" dirty="0">
                <a:solidFill>
                  <a:schemeClr val="bg1"/>
                </a:solidFill>
              </a:rPr>
              <a:t>June 21, 2023</a:t>
            </a:r>
          </a:p>
          <a:p>
            <a:pPr algn="l"/>
            <a:r>
              <a:rPr lang="en-US" sz="2000" dirty="0">
                <a:solidFill>
                  <a:schemeClr val="bg1"/>
                </a:solidFill>
              </a:rPr>
              <a:t>10am PT</a:t>
            </a:r>
          </a:p>
        </p:txBody>
      </p:sp>
      <p:cxnSp>
        <p:nvCxnSpPr>
          <p:cNvPr id="25" name="Straight Connector 1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8E21C71-6D6F-0899-AABD-3A5F365DF0C5}"/>
              </a:ext>
            </a:extLst>
          </p:cNvPr>
          <p:cNvSpPr txBox="1"/>
          <p:nvPr/>
        </p:nvSpPr>
        <p:spPr>
          <a:xfrm>
            <a:off x="895546" y="5653920"/>
            <a:ext cx="4251357" cy="369332"/>
          </a:xfrm>
          <a:prstGeom prst="rect">
            <a:avLst/>
          </a:prstGeom>
          <a:noFill/>
        </p:spPr>
        <p:txBody>
          <a:bodyPr wrap="none" rtlCol="0">
            <a:spAutoFit/>
          </a:bodyPr>
          <a:lstStyle/>
          <a:p>
            <a:r>
              <a:rPr lang="en-US" b="1" dirty="0">
                <a:solidFill>
                  <a:schemeClr val="bg1"/>
                </a:solidFill>
              </a:rPr>
              <a:t>PLEASE MUTE IF YOU ARE NOT SPEAKING! </a:t>
            </a:r>
          </a:p>
        </p:txBody>
      </p:sp>
    </p:spTree>
    <p:extLst>
      <p:ext uri="{BB962C8B-B14F-4D97-AF65-F5344CB8AC3E}">
        <p14:creationId xmlns:p14="http://schemas.microsoft.com/office/powerpoint/2010/main" val="192007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87F23-EC27-6CE1-FCD7-E2BFC886EA8F}"/>
              </a:ext>
            </a:extLst>
          </p:cNvPr>
          <p:cNvSpPr>
            <a:spLocks noGrp="1"/>
          </p:cNvSpPr>
          <p:nvPr>
            <p:ph type="title"/>
          </p:nvPr>
        </p:nvSpPr>
        <p:spPr>
          <a:xfrm>
            <a:off x="635000" y="640823"/>
            <a:ext cx="3418659" cy="5583148"/>
          </a:xfrm>
        </p:spPr>
        <p:txBody>
          <a:bodyPr anchor="ctr">
            <a:normAutofit/>
          </a:bodyPr>
          <a:lstStyle/>
          <a:p>
            <a:r>
              <a:rPr lang="en-US" sz="5400" b="1" dirty="0" err="1"/>
              <a:t>REDCap</a:t>
            </a:r>
            <a:r>
              <a:rPr lang="en-US" sz="5400" b="1" dirty="0"/>
              <a:t> and Form updates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BBD129-43C1-BE59-D58D-CF4307D2A4B4}"/>
              </a:ext>
            </a:extLst>
          </p:cNvPr>
          <p:cNvGraphicFramePr>
            <a:graphicFrameLocks noGrp="1"/>
          </p:cNvGraphicFramePr>
          <p:nvPr>
            <p:ph idx="1"/>
            <p:extLst>
              <p:ext uri="{D42A27DB-BD31-4B8C-83A1-F6EECF244321}">
                <p14:modId xmlns:p14="http://schemas.microsoft.com/office/powerpoint/2010/main" val="39841736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78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A938-F0FB-D168-3350-FD0991A6A5A5}"/>
              </a:ext>
            </a:extLst>
          </p:cNvPr>
          <p:cNvSpPr>
            <a:spLocks noGrp="1"/>
          </p:cNvSpPr>
          <p:nvPr>
            <p:ph type="title"/>
          </p:nvPr>
        </p:nvSpPr>
        <p:spPr/>
        <p:txBody>
          <a:bodyPr/>
          <a:lstStyle/>
          <a:p>
            <a:r>
              <a:rPr lang="en-US" b="1" dirty="0"/>
              <a:t>Audit form - revision</a:t>
            </a:r>
          </a:p>
        </p:txBody>
      </p:sp>
      <p:sp>
        <p:nvSpPr>
          <p:cNvPr id="3" name="Content Placeholder 2">
            <a:extLst>
              <a:ext uri="{FF2B5EF4-FFF2-40B4-BE49-F238E27FC236}">
                <a16:creationId xmlns:a16="http://schemas.microsoft.com/office/drawing/2014/main" id="{622CB901-FF1D-3704-3DAD-4A29A3FEC1AC}"/>
              </a:ext>
            </a:extLst>
          </p:cNvPr>
          <p:cNvSpPr>
            <a:spLocks noGrp="1"/>
          </p:cNvSpPr>
          <p:nvPr>
            <p:ph idx="1"/>
          </p:nvPr>
        </p:nvSpPr>
        <p:spPr>
          <a:xfrm>
            <a:off x="838200" y="1474751"/>
            <a:ext cx="10515600" cy="4351338"/>
          </a:xfrm>
        </p:spPr>
        <p:txBody>
          <a:bodyPr>
            <a:normAutofit lnSpcReduction="10000"/>
          </a:bodyPr>
          <a:lstStyle/>
          <a:p>
            <a:pPr marL="457200" lvl="1" indent="0">
              <a:buNone/>
            </a:pPr>
            <a:r>
              <a:rPr lang="en-US" dirty="0"/>
              <a:t>Generate a report of patients ≥ 3 months old with at least one of the ICD 	10 codes listed on audit form) </a:t>
            </a:r>
            <a:r>
              <a:rPr lang="en-US" b="1" dirty="0">
                <a:solidFill>
                  <a:srgbClr val="FF0000"/>
                </a:solidFill>
              </a:rPr>
              <a:t>OR an Mpox test ordered in ED </a:t>
            </a:r>
          </a:p>
          <a:p>
            <a:pPr marL="457200" lvl="1" indent="0">
              <a:buNone/>
            </a:pPr>
            <a:r>
              <a:rPr lang="en-US" dirty="0"/>
              <a:t>	</a:t>
            </a:r>
          </a:p>
          <a:p>
            <a:pPr marL="457200" lvl="1" indent="0">
              <a:buNone/>
            </a:pPr>
            <a:r>
              <a:rPr lang="en-US" b="1" i="1" dirty="0"/>
              <a:t>Don’t include in audit</a:t>
            </a:r>
          </a:p>
          <a:p>
            <a:pPr marL="457200" lvl="1" indent="0">
              <a:buNone/>
            </a:pPr>
            <a:r>
              <a:rPr lang="en-US" dirty="0"/>
              <a:t>	- If no mention of rash in EMR and no Mpox test ordered	</a:t>
            </a:r>
          </a:p>
          <a:p>
            <a:pPr marL="457200" lvl="1" indent="0">
              <a:buNone/>
            </a:pPr>
            <a:r>
              <a:rPr lang="en-US" dirty="0"/>
              <a:t>	- If rash is mentioned but not described and no Mpox test ordered</a:t>
            </a:r>
          </a:p>
          <a:p>
            <a:pPr marL="457200" lvl="1" indent="0">
              <a:buNone/>
            </a:pPr>
            <a:endParaRPr lang="en-US" dirty="0"/>
          </a:p>
          <a:p>
            <a:pPr marL="457200" lvl="1" indent="0">
              <a:buNone/>
            </a:pPr>
            <a:r>
              <a:rPr lang="en-US" b="1" i="1" dirty="0"/>
              <a:t>Include in audit</a:t>
            </a:r>
          </a:p>
          <a:p>
            <a:pPr marL="457200" lvl="1" indent="0">
              <a:buNone/>
            </a:pPr>
            <a:r>
              <a:rPr lang="en-US" dirty="0"/>
              <a:t>	- mention of rash that fits inclusion criteria with words like vesicular, 	pustular, erosive, ulcerated/ulcer, blister, pimple, herpetic, herpes-like</a:t>
            </a:r>
          </a:p>
          <a:p>
            <a:pPr marL="457200" lvl="1" indent="0">
              <a:buNone/>
            </a:pPr>
            <a:endParaRPr lang="en-US" dirty="0"/>
          </a:p>
          <a:p>
            <a:pPr marL="457200" lvl="1" indent="0">
              <a:buNone/>
            </a:pPr>
            <a:r>
              <a:rPr lang="en-US" b="1" i="1" dirty="0"/>
              <a:t>If you are unsure – ask your site PI or email Anusha or Kavitha</a:t>
            </a:r>
          </a:p>
        </p:txBody>
      </p:sp>
    </p:spTree>
    <p:extLst>
      <p:ext uri="{BB962C8B-B14F-4D97-AF65-F5344CB8AC3E}">
        <p14:creationId xmlns:p14="http://schemas.microsoft.com/office/powerpoint/2010/main" val="332679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47B1-0B0E-41A9-8879-DE0682F9C9D3}"/>
              </a:ext>
            </a:extLst>
          </p:cNvPr>
          <p:cNvSpPr>
            <a:spLocks noGrp="1"/>
          </p:cNvSpPr>
          <p:nvPr>
            <p:ph type="title"/>
          </p:nvPr>
        </p:nvSpPr>
        <p:spPr/>
        <p:txBody>
          <a:bodyPr/>
          <a:lstStyle/>
          <a:p>
            <a:pPr algn="ctr"/>
            <a:r>
              <a:rPr lang="en-US" b="1" dirty="0"/>
              <a:t>Olive View-UCLA Site April Audit results</a:t>
            </a:r>
          </a:p>
        </p:txBody>
      </p:sp>
      <p:sp>
        <p:nvSpPr>
          <p:cNvPr id="3" name="Content Placeholder 2">
            <a:extLst>
              <a:ext uri="{FF2B5EF4-FFF2-40B4-BE49-F238E27FC236}">
                <a16:creationId xmlns:a16="http://schemas.microsoft.com/office/drawing/2014/main" id="{481B897C-5161-470F-BD04-FEFCA4124746}"/>
              </a:ext>
            </a:extLst>
          </p:cNvPr>
          <p:cNvSpPr>
            <a:spLocks noGrp="1"/>
          </p:cNvSpPr>
          <p:nvPr>
            <p:ph idx="1"/>
          </p:nvPr>
        </p:nvSpPr>
        <p:spPr>
          <a:xfrm>
            <a:off x="676656" y="1690688"/>
            <a:ext cx="2874618" cy="3668121"/>
          </a:xfrm>
        </p:spPr>
        <p:txBody>
          <a:bodyPr>
            <a:normAutofit/>
          </a:bodyPr>
          <a:lstStyle/>
          <a:p>
            <a:pPr lvl="1"/>
            <a:r>
              <a:rPr lang="en-US" dirty="0"/>
              <a:t>120 patients, </a:t>
            </a:r>
          </a:p>
          <a:p>
            <a:pPr lvl="1"/>
            <a:r>
              <a:rPr lang="en-US" dirty="0"/>
              <a:t>3 had Mpox test ordered </a:t>
            </a:r>
          </a:p>
          <a:p>
            <a:pPr marL="457200" lvl="1" indent="0">
              <a:buNone/>
            </a:pPr>
            <a:r>
              <a:rPr lang="en-US" dirty="0"/>
              <a:t>					</a:t>
            </a:r>
          </a:p>
          <a:p>
            <a:pPr marL="457200" lvl="1" indent="0">
              <a:buNone/>
            </a:pPr>
            <a:r>
              <a:rPr lang="en-US" dirty="0"/>
              <a:t>					</a:t>
            </a:r>
            <a:endParaRPr lang="en-US" sz="2400" dirty="0"/>
          </a:p>
        </p:txBody>
      </p:sp>
      <p:graphicFrame>
        <p:nvGraphicFramePr>
          <p:cNvPr id="6" name="Chart 5">
            <a:extLst>
              <a:ext uri="{FF2B5EF4-FFF2-40B4-BE49-F238E27FC236}">
                <a16:creationId xmlns:a16="http://schemas.microsoft.com/office/drawing/2014/main" id="{7F4217F5-00DE-45C9-9856-EEA7901B60C1}"/>
              </a:ext>
            </a:extLst>
          </p:cNvPr>
          <p:cNvGraphicFramePr/>
          <p:nvPr>
            <p:extLst>
              <p:ext uri="{D42A27DB-BD31-4B8C-83A1-F6EECF244321}">
                <p14:modId xmlns:p14="http://schemas.microsoft.com/office/powerpoint/2010/main" val="2460365466"/>
              </p:ext>
            </p:extLst>
          </p:nvPr>
        </p:nvGraphicFramePr>
        <p:xfrm>
          <a:off x="3944679" y="1690688"/>
          <a:ext cx="6634716" cy="4476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13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B638-C366-CE4A-D667-D067886D2E50}"/>
              </a:ext>
            </a:extLst>
          </p:cNvPr>
          <p:cNvSpPr>
            <a:spLocks noGrp="1"/>
          </p:cNvSpPr>
          <p:nvPr>
            <p:ph type="title"/>
          </p:nvPr>
        </p:nvSpPr>
        <p:spPr>
          <a:xfrm>
            <a:off x="838200" y="99863"/>
            <a:ext cx="10515600" cy="1325563"/>
          </a:xfrm>
        </p:spPr>
        <p:txBody>
          <a:bodyPr/>
          <a:lstStyle/>
          <a:p>
            <a:r>
              <a:rPr lang="en-US" b="1" dirty="0"/>
              <a:t>CRASHED Project Website 	</a:t>
            </a:r>
          </a:p>
        </p:txBody>
      </p:sp>
      <p:pic>
        <p:nvPicPr>
          <p:cNvPr id="5" name="Picture 4">
            <a:extLst>
              <a:ext uri="{FF2B5EF4-FFF2-40B4-BE49-F238E27FC236}">
                <a16:creationId xmlns:a16="http://schemas.microsoft.com/office/drawing/2014/main" id="{FFEEDFE0-E15F-25F0-A250-E676F3B6B521}"/>
              </a:ext>
            </a:extLst>
          </p:cNvPr>
          <p:cNvPicPr>
            <a:picLocks noChangeAspect="1"/>
          </p:cNvPicPr>
          <p:nvPr/>
        </p:nvPicPr>
        <p:blipFill rotWithShape="1">
          <a:blip r:embed="rId2"/>
          <a:srcRect t="3091" r="-693" b="4213"/>
          <a:stretch/>
        </p:blipFill>
        <p:spPr>
          <a:xfrm>
            <a:off x="1274661" y="1233377"/>
            <a:ext cx="9485488" cy="5457584"/>
          </a:xfrm>
          <a:prstGeom prst="rect">
            <a:avLst/>
          </a:prstGeom>
        </p:spPr>
      </p:pic>
    </p:spTree>
    <p:extLst>
      <p:ext uri="{BB962C8B-B14F-4D97-AF65-F5344CB8AC3E}">
        <p14:creationId xmlns:p14="http://schemas.microsoft.com/office/powerpoint/2010/main" val="196130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4051D-17FE-CFE2-1D9D-AB42E70B9444}"/>
              </a:ext>
            </a:extLst>
          </p:cNvPr>
          <p:cNvSpPr>
            <a:spLocks noGrp="1"/>
          </p:cNvSpPr>
          <p:nvPr>
            <p:ph type="title"/>
          </p:nvPr>
        </p:nvSpPr>
        <p:spPr>
          <a:xfrm>
            <a:off x="635000" y="640823"/>
            <a:ext cx="3418659" cy="5583148"/>
          </a:xfrm>
        </p:spPr>
        <p:txBody>
          <a:bodyPr anchor="ctr">
            <a:noAutofit/>
          </a:bodyPr>
          <a:lstStyle/>
          <a:p>
            <a:r>
              <a:rPr lang="en-US" sz="2400" b="1" dirty="0"/>
              <a:t>Site discussion/feedback </a:t>
            </a:r>
            <a:br>
              <a:rPr lang="en-US" sz="2400" dirty="0"/>
            </a:br>
            <a:r>
              <a:rPr lang="en-US" sz="2400" dirty="0"/>
              <a:t>1. </a:t>
            </a:r>
            <a:r>
              <a:rPr lang="en-US" sz="2400" i="1" dirty="0"/>
              <a:t>Provide general update</a:t>
            </a:r>
            <a:br>
              <a:rPr lang="en-US" sz="2400" i="1" dirty="0"/>
            </a:br>
            <a:r>
              <a:rPr lang="en-US" sz="2400" i="1" dirty="0"/>
              <a:t>2. Describe site team communication </a:t>
            </a:r>
            <a:br>
              <a:rPr lang="en-US" sz="2400" i="1" dirty="0"/>
            </a:br>
            <a:r>
              <a:rPr lang="en-US" sz="2400" i="1" dirty="0"/>
              <a:t>3. Barriers/issues?</a:t>
            </a:r>
            <a:br>
              <a:rPr lang="en-US" sz="2400" i="1" dirty="0"/>
            </a:br>
            <a:endParaRPr lang="en-US" sz="2400" i="1"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9CBFF9FF-3354-7090-3293-E4E673B98E6A}"/>
              </a:ext>
            </a:extLst>
          </p:cNvPr>
          <p:cNvGraphicFramePr>
            <a:graphicFrameLocks noGrp="1"/>
          </p:cNvGraphicFramePr>
          <p:nvPr>
            <p:ph idx="1"/>
            <p:extLst>
              <p:ext uri="{D42A27DB-BD31-4B8C-83A1-F6EECF244321}">
                <p14:modId xmlns:p14="http://schemas.microsoft.com/office/powerpoint/2010/main" val="4065412113"/>
              </p:ext>
            </p:extLst>
          </p:nvPr>
        </p:nvGraphicFramePr>
        <p:xfrm>
          <a:off x="4837420" y="1065023"/>
          <a:ext cx="6025776" cy="4813680"/>
        </p:xfrm>
        <a:graphic>
          <a:graphicData uri="http://schemas.openxmlformats.org/drawingml/2006/table">
            <a:tbl>
              <a:tblPr firstRow="1" bandRow="1">
                <a:tableStyleId>{5C22544A-7EE6-4342-B048-85BDC9FD1C3A}</a:tableStyleId>
              </a:tblPr>
              <a:tblGrid>
                <a:gridCol w="1516397">
                  <a:extLst>
                    <a:ext uri="{9D8B030D-6E8A-4147-A177-3AD203B41FA5}">
                      <a16:colId xmlns:a16="http://schemas.microsoft.com/office/drawing/2014/main" val="4147356414"/>
                    </a:ext>
                  </a:extLst>
                </a:gridCol>
                <a:gridCol w="1516397">
                  <a:extLst>
                    <a:ext uri="{9D8B030D-6E8A-4147-A177-3AD203B41FA5}">
                      <a16:colId xmlns:a16="http://schemas.microsoft.com/office/drawing/2014/main" val="3503229658"/>
                    </a:ext>
                  </a:extLst>
                </a:gridCol>
                <a:gridCol w="1476585">
                  <a:extLst>
                    <a:ext uri="{9D8B030D-6E8A-4147-A177-3AD203B41FA5}">
                      <a16:colId xmlns:a16="http://schemas.microsoft.com/office/drawing/2014/main" val="1326017871"/>
                    </a:ext>
                  </a:extLst>
                </a:gridCol>
                <a:gridCol w="1516397">
                  <a:extLst>
                    <a:ext uri="{9D8B030D-6E8A-4147-A177-3AD203B41FA5}">
                      <a16:colId xmlns:a16="http://schemas.microsoft.com/office/drawing/2014/main" val="2735068679"/>
                    </a:ext>
                  </a:extLst>
                </a:gridCol>
              </a:tblGrid>
              <a:tr h="338320">
                <a:tc>
                  <a:txBody>
                    <a:bodyPr/>
                    <a:lstStyle/>
                    <a:p>
                      <a:r>
                        <a:rPr lang="en-US" sz="1500"/>
                        <a:t>Site</a:t>
                      </a:r>
                    </a:p>
                  </a:txBody>
                  <a:tcPr marL="76891" marR="76891" marT="38445" marB="38445"/>
                </a:tc>
                <a:tc>
                  <a:txBody>
                    <a:bodyPr/>
                    <a:lstStyle/>
                    <a:p>
                      <a:r>
                        <a:rPr lang="en-US" sz="1500"/>
                        <a:t>Launch date</a:t>
                      </a:r>
                    </a:p>
                  </a:txBody>
                  <a:tcPr marL="76891" marR="76891" marT="38445" marB="38445"/>
                </a:tc>
                <a:tc>
                  <a:txBody>
                    <a:bodyPr/>
                    <a:lstStyle/>
                    <a:p>
                      <a:r>
                        <a:rPr lang="en-US" sz="1500"/>
                        <a:t>Enrolled</a:t>
                      </a:r>
                    </a:p>
                  </a:txBody>
                  <a:tcPr marL="76891" marR="76891" marT="38445" marB="38445"/>
                </a:tc>
                <a:tc>
                  <a:txBody>
                    <a:bodyPr/>
                    <a:lstStyle/>
                    <a:p>
                      <a:r>
                        <a:rPr lang="en-US" sz="1500"/>
                        <a:t>Follow-up</a:t>
                      </a:r>
                    </a:p>
                  </a:txBody>
                  <a:tcPr marL="76891" marR="76891" marT="38445" marB="38445"/>
                </a:tc>
                <a:extLst>
                  <a:ext uri="{0D108BD9-81ED-4DB2-BD59-A6C34878D82A}">
                    <a16:rowId xmlns:a16="http://schemas.microsoft.com/office/drawing/2014/main" val="2068647029"/>
                  </a:ext>
                </a:extLst>
              </a:tr>
              <a:tr h="338320">
                <a:tc>
                  <a:txBody>
                    <a:bodyPr/>
                    <a:lstStyle/>
                    <a:p>
                      <a:r>
                        <a:rPr lang="en-US" sz="1500"/>
                        <a:t>OV-UCLA</a:t>
                      </a:r>
                    </a:p>
                  </a:txBody>
                  <a:tcPr marL="76891" marR="76891" marT="38445" marB="38445"/>
                </a:tc>
                <a:tc>
                  <a:txBody>
                    <a:bodyPr/>
                    <a:lstStyle/>
                    <a:p>
                      <a:r>
                        <a:rPr lang="en-US" sz="1500"/>
                        <a:t>4/15/2023</a:t>
                      </a:r>
                    </a:p>
                  </a:txBody>
                  <a:tcPr marL="76891" marR="76891" marT="38445" marB="38445"/>
                </a:tc>
                <a:tc>
                  <a:txBody>
                    <a:bodyPr/>
                    <a:lstStyle/>
                    <a:p>
                      <a:r>
                        <a:rPr lang="en-US" sz="1500"/>
                        <a:t>7</a:t>
                      </a:r>
                    </a:p>
                  </a:txBody>
                  <a:tcPr marL="76891" marR="76891" marT="38445" marB="38445"/>
                </a:tc>
                <a:tc>
                  <a:txBody>
                    <a:bodyPr/>
                    <a:lstStyle/>
                    <a:p>
                      <a:r>
                        <a:rPr lang="en-US" sz="1500"/>
                        <a:t>3</a:t>
                      </a:r>
                    </a:p>
                  </a:txBody>
                  <a:tcPr marL="76891" marR="76891" marT="38445" marB="38445"/>
                </a:tc>
                <a:extLst>
                  <a:ext uri="{0D108BD9-81ED-4DB2-BD59-A6C34878D82A}">
                    <a16:rowId xmlns:a16="http://schemas.microsoft.com/office/drawing/2014/main" val="74736195"/>
                  </a:ext>
                </a:extLst>
              </a:tr>
              <a:tr h="338320">
                <a:tc>
                  <a:txBody>
                    <a:bodyPr/>
                    <a:lstStyle/>
                    <a:p>
                      <a:r>
                        <a:rPr lang="en-US" sz="1500"/>
                        <a:t>RR-UCLA</a:t>
                      </a:r>
                    </a:p>
                  </a:txBody>
                  <a:tcPr marL="76891" marR="76891" marT="38445" marB="38445"/>
                </a:tc>
                <a:tc>
                  <a:txBody>
                    <a:bodyPr/>
                    <a:lstStyle/>
                    <a:p>
                      <a:r>
                        <a:rPr lang="en-US" sz="1500"/>
                        <a:t>5/1/2023</a:t>
                      </a:r>
                    </a:p>
                  </a:txBody>
                  <a:tcPr marL="76891" marR="76891" marT="38445" marB="38445"/>
                </a:tc>
                <a:tc>
                  <a:txBody>
                    <a:bodyPr/>
                    <a:lstStyle/>
                    <a:p>
                      <a:r>
                        <a:rPr lang="en-US" sz="1500"/>
                        <a:t>2</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315880731"/>
                  </a:ext>
                </a:extLst>
              </a:tr>
              <a:tr h="338320">
                <a:tc>
                  <a:txBody>
                    <a:bodyPr/>
                    <a:lstStyle/>
                    <a:p>
                      <a:r>
                        <a:rPr lang="en-US" sz="1500"/>
                        <a:t>Hennepin</a:t>
                      </a:r>
                    </a:p>
                  </a:txBody>
                  <a:tcPr marL="76891" marR="76891" marT="38445" marB="38445"/>
                </a:tc>
                <a:tc>
                  <a:txBody>
                    <a:bodyPr/>
                    <a:lstStyle/>
                    <a:p>
                      <a:r>
                        <a:rPr lang="en-US" sz="1500"/>
                        <a:t>6/5/2023</a:t>
                      </a:r>
                    </a:p>
                  </a:txBody>
                  <a:tcPr marL="76891" marR="76891" marT="38445" marB="38445"/>
                </a:tc>
                <a:tc>
                  <a:txBody>
                    <a:bodyPr/>
                    <a:lstStyle/>
                    <a:p>
                      <a:r>
                        <a:rPr lang="en-US" sz="1500"/>
                        <a:t>1</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516473906"/>
                  </a:ext>
                </a:extLst>
              </a:tr>
              <a:tr h="338320">
                <a:tc>
                  <a:txBody>
                    <a:bodyPr/>
                    <a:lstStyle/>
                    <a:p>
                      <a:r>
                        <a:rPr lang="en-US" sz="1500"/>
                        <a:t>Valleywise</a:t>
                      </a:r>
                    </a:p>
                  </a:txBody>
                  <a:tcPr marL="76891" marR="76891" marT="38445" marB="38445"/>
                </a:tc>
                <a:tc>
                  <a:txBody>
                    <a:bodyPr/>
                    <a:lstStyle/>
                    <a:p>
                      <a:r>
                        <a:rPr lang="en-US" sz="1500"/>
                        <a:t>6/5/2023</a:t>
                      </a:r>
                    </a:p>
                  </a:txBody>
                  <a:tcPr marL="76891" marR="76891" marT="38445" marB="38445"/>
                </a:tc>
                <a:tc>
                  <a:txBody>
                    <a:bodyPr/>
                    <a:lstStyle/>
                    <a:p>
                      <a:r>
                        <a:rPr lang="en-US" sz="1500"/>
                        <a:t>0</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2377653165"/>
                  </a:ext>
                </a:extLst>
              </a:tr>
              <a:tr h="338320">
                <a:tc>
                  <a:txBody>
                    <a:bodyPr/>
                    <a:lstStyle/>
                    <a:p>
                      <a:r>
                        <a:rPr lang="en-US" sz="1500"/>
                        <a:t>U Iowa</a:t>
                      </a:r>
                    </a:p>
                  </a:txBody>
                  <a:tcPr marL="76891" marR="76891" marT="38445" marB="38445"/>
                </a:tc>
                <a:tc>
                  <a:txBody>
                    <a:bodyPr/>
                    <a:lstStyle/>
                    <a:p>
                      <a:r>
                        <a:rPr lang="en-US" sz="1500"/>
                        <a:t>6/5/2023</a:t>
                      </a:r>
                    </a:p>
                  </a:txBody>
                  <a:tcPr marL="76891" marR="76891" marT="38445" marB="38445"/>
                </a:tc>
                <a:tc>
                  <a:txBody>
                    <a:bodyPr/>
                    <a:lstStyle/>
                    <a:p>
                      <a:r>
                        <a:rPr lang="en-US" sz="1500"/>
                        <a:t>1</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3408481977"/>
                  </a:ext>
                </a:extLst>
              </a:tr>
              <a:tr h="338320">
                <a:tc>
                  <a:txBody>
                    <a:bodyPr/>
                    <a:lstStyle/>
                    <a:p>
                      <a:r>
                        <a:rPr lang="en-US" sz="1500"/>
                        <a:t>UNM</a:t>
                      </a:r>
                    </a:p>
                  </a:txBody>
                  <a:tcPr marL="76891" marR="76891" marT="38445" marB="38445"/>
                </a:tc>
                <a:tc>
                  <a:txBody>
                    <a:bodyPr/>
                    <a:lstStyle/>
                    <a:p>
                      <a:r>
                        <a:rPr lang="en-US" sz="1500"/>
                        <a:t>6/6/2023</a:t>
                      </a:r>
                    </a:p>
                  </a:txBody>
                  <a:tcPr marL="76891" marR="76891" marT="38445" marB="38445"/>
                </a:tc>
                <a:tc>
                  <a:txBody>
                    <a:bodyPr/>
                    <a:lstStyle/>
                    <a:p>
                      <a:r>
                        <a:rPr lang="en-US" sz="1500"/>
                        <a:t>2</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4016013771"/>
                  </a:ext>
                </a:extLst>
              </a:tr>
              <a:tr h="338320">
                <a:tc>
                  <a:txBody>
                    <a:bodyPr/>
                    <a:lstStyle/>
                    <a:p>
                      <a:r>
                        <a:rPr lang="en-US" sz="1500"/>
                        <a:t>UH/UMKC</a:t>
                      </a:r>
                    </a:p>
                  </a:txBody>
                  <a:tcPr marL="76891" marR="76891" marT="38445" marB="38445"/>
                </a:tc>
                <a:tc>
                  <a:txBody>
                    <a:bodyPr/>
                    <a:lstStyle/>
                    <a:p>
                      <a:r>
                        <a:rPr lang="en-US" sz="1500"/>
                        <a:t>6/7/2023</a:t>
                      </a:r>
                    </a:p>
                  </a:txBody>
                  <a:tcPr marL="76891" marR="76891" marT="38445" marB="38445"/>
                </a:tc>
                <a:tc>
                  <a:txBody>
                    <a:bodyPr/>
                    <a:lstStyle/>
                    <a:p>
                      <a:r>
                        <a:rPr lang="en-US" sz="1500"/>
                        <a:t>1</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2344573145"/>
                  </a:ext>
                </a:extLst>
              </a:tr>
              <a:tr h="338320">
                <a:tc>
                  <a:txBody>
                    <a:bodyPr/>
                    <a:lstStyle/>
                    <a:p>
                      <a:r>
                        <a:rPr lang="en-US" sz="1500"/>
                        <a:t>U Miss</a:t>
                      </a:r>
                    </a:p>
                  </a:txBody>
                  <a:tcPr marL="76891" marR="76891" marT="38445" marB="38445"/>
                </a:tc>
                <a:tc>
                  <a:txBody>
                    <a:bodyPr/>
                    <a:lstStyle/>
                    <a:p>
                      <a:r>
                        <a:rPr lang="en-US" sz="1500"/>
                        <a:t>6/13/2023</a:t>
                      </a:r>
                    </a:p>
                  </a:txBody>
                  <a:tcPr marL="76891" marR="76891" marT="38445" marB="38445"/>
                </a:tc>
                <a:tc>
                  <a:txBody>
                    <a:bodyPr/>
                    <a:lstStyle/>
                    <a:p>
                      <a:r>
                        <a:rPr lang="en-US" sz="1500"/>
                        <a:t>2</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717161731"/>
                  </a:ext>
                </a:extLst>
              </a:tr>
              <a:tr h="338320">
                <a:tc>
                  <a:txBody>
                    <a:bodyPr/>
                    <a:lstStyle/>
                    <a:p>
                      <a:r>
                        <a:rPr lang="en-US" sz="1500" b="0"/>
                        <a:t>Temple</a:t>
                      </a:r>
                    </a:p>
                  </a:txBody>
                  <a:tcPr marL="76891" marR="76891" marT="38445" marB="38445"/>
                </a:tc>
                <a:tc>
                  <a:txBody>
                    <a:bodyPr/>
                    <a:lstStyle/>
                    <a:p>
                      <a:r>
                        <a:rPr lang="en-US" sz="1500" b="0"/>
                        <a:t>6/14/2023</a:t>
                      </a:r>
                    </a:p>
                  </a:txBody>
                  <a:tcPr marL="76891" marR="76891" marT="38445" marB="38445"/>
                </a:tc>
                <a:tc>
                  <a:txBody>
                    <a:bodyPr/>
                    <a:lstStyle/>
                    <a:p>
                      <a:r>
                        <a:rPr lang="en-US" sz="1500" b="0"/>
                        <a:t>0</a:t>
                      </a:r>
                    </a:p>
                  </a:txBody>
                  <a:tcPr marL="76891" marR="76891" marT="38445" marB="38445"/>
                </a:tc>
                <a:tc>
                  <a:txBody>
                    <a:bodyPr/>
                    <a:lstStyle/>
                    <a:p>
                      <a:r>
                        <a:rPr lang="en-US" sz="1500" b="0"/>
                        <a:t>0</a:t>
                      </a:r>
                    </a:p>
                  </a:txBody>
                  <a:tcPr marL="76891" marR="76891" marT="38445" marB="38445"/>
                </a:tc>
                <a:extLst>
                  <a:ext uri="{0D108BD9-81ED-4DB2-BD59-A6C34878D82A}">
                    <a16:rowId xmlns:a16="http://schemas.microsoft.com/office/drawing/2014/main" val="3770392305"/>
                  </a:ext>
                </a:extLst>
              </a:tr>
              <a:tr h="338320">
                <a:tc>
                  <a:txBody>
                    <a:bodyPr/>
                    <a:lstStyle/>
                    <a:p>
                      <a:r>
                        <a:rPr lang="en-US" sz="1500"/>
                        <a:t>Baystate</a:t>
                      </a:r>
                    </a:p>
                  </a:txBody>
                  <a:tcPr marL="76891" marR="76891" marT="38445" marB="38445"/>
                </a:tc>
                <a:tc>
                  <a:txBody>
                    <a:bodyPr/>
                    <a:lstStyle/>
                    <a:p>
                      <a:r>
                        <a:rPr lang="en-US" sz="1500"/>
                        <a:t>6/15/2023</a:t>
                      </a:r>
                    </a:p>
                  </a:txBody>
                  <a:tcPr marL="76891" marR="76891" marT="38445" marB="38445"/>
                </a:tc>
                <a:tc>
                  <a:txBody>
                    <a:bodyPr/>
                    <a:lstStyle/>
                    <a:p>
                      <a:r>
                        <a:rPr lang="en-US" sz="1500"/>
                        <a:t>1</a:t>
                      </a:r>
                    </a:p>
                  </a:txBody>
                  <a:tcPr marL="76891" marR="76891" marT="38445" marB="38445"/>
                </a:tc>
                <a:tc>
                  <a:txBody>
                    <a:bodyPr/>
                    <a:lstStyle/>
                    <a:p>
                      <a:r>
                        <a:rPr lang="en-US" sz="1500"/>
                        <a:t>0</a:t>
                      </a:r>
                    </a:p>
                  </a:txBody>
                  <a:tcPr marL="76891" marR="76891" marT="38445" marB="38445"/>
                </a:tc>
                <a:extLst>
                  <a:ext uri="{0D108BD9-81ED-4DB2-BD59-A6C34878D82A}">
                    <a16:rowId xmlns:a16="http://schemas.microsoft.com/office/drawing/2014/main" val="4065091216"/>
                  </a:ext>
                </a:extLst>
              </a:tr>
              <a:tr h="338320">
                <a:tc>
                  <a:txBody>
                    <a:bodyPr/>
                    <a:lstStyle/>
                    <a:p>
                      <a:r>
                        <a:rPr lang="en-US" sz="1500" b="0"/>
                        <a:t>JHMI</a:t>
                      </a:r>
                    </a:p>
                  </a:txBody>
                  <a:tcPr marL="76891" marR="76891" marT="38445" marB="38445"/>
                </a:tc>
                <a:tc>
                  <a:txBody>
                    <a:bodyPr/>
                    <a:lstStyle/>
                    <a:p>
                      <a:r>
                        <a:rPr lang="en-US" sz="1500" b="0"/>
                        <a:t>6/20/2023</a:t>
                      </a:r>
                    </a:p>
                  </a:txBody>
                  <a:tcPr marL="76891" marR="76891" marT="38445" marB="38445"/>
                </a:tc>
                <a:tc>
                  <a:txBody>
                    <a:bodyPr/>
                    <a:lstStyle/>
                    <a:p>
                      <a:r>
                        <a:rPr lang="en-US" sz="1500" b="0"/>
                        <a:t>0</a:t>
                      </a:r>
                    </a:p>
                  </a:txBody>
                  <a:tcPr marL="76891" marR="76891" marT="38445" marB="38445"/>
                </a:tc>
                <a:tc>
                  <a:txBody>
                    <a:bodyPr/>
                    <a:lstStyle/>
                    <a:p>
                      <a:r>
                        <a:rPr lang="en-US" sz="1500" b="0"/>
                        <a:t>0</a:t>
                      </a:r>
                    </a:p>
                  </a:txBody>
                  <a:tcPr marL="76891" marR="76891" marT="38445" marB="38445"/>
                </a:tc>
                <a:extLst>
                  <a:ext uri="{0D108BD9-81ED-4DB2-BD59-A6C34878D82A}">
                    <a16:rowId xmlns:a16="http://schemas.microsoft.com/office/drawing/2014/main" val="1387480181"/>
                  </a:ext>
                </a:extLst>
              </a:tr>
              <a:tr h="360436">
                <a:tc>
                  <a:txBody>
                    <a:bodyPr/>
                    <a:lstStyle/>
                    <a:p>
                      <a:r>
                        <a:rPr lang="en-US" sz="1500" b="0" dirty="0"/>
                        <a:t>Cedars Sinai</a:t>
                      </a:r>
                    </a:p>
                  </a:txBody>
                  <a:tcPr marL="76891" marR="76891" marT="38445" marB="38445"/>
                </a:tc>
                <a:tc>
                  <a:txBody>
                    <a:bodyPr/>
                    <a:lstStyle/>
                    <a:p>
                      <a:r>
                        <a:rPr lang="en-US" sz="1500" b="0" dirty="0"/>
                        <a:t>NOT LAUNCHED</a:t>
                      </a:r>
                    </a:p>
                  </a:txBody>
                  <a:tcPr marL="76891" marR="76891" marT="38445" marB="38445"/>
                </a:tc>
                <a:tc>
                  <a:txBody>
                    <a:bodyPr/>
                    <a:lstStyle/>
                    <a:p>
                      <a:endParaRPr lang="en-US" sz="1500" b="0" dirty="0"/>
                    </a:p>
                  </a:txBody>
                  <a:tcPr marL="76891" marR="76891" marT="38445" marB="38445"/>
                </a:tc>
                <a:tc>
                  <a:txBody>
                    <a:bodyPr/>
                    <a:lstStyle/>
                    <a:p>
                      <a:endParaRPr lang="en-US" sz="1500" b="0"/>
                    </a:p>
                  </a:txBody>
                  <a:tcPr marL="76891" marR="76891" marT="38445" marB="38445"/>
                </a:tc>
                <a:extLst>
                  <a:ext uri="{0D108BD9-81ED-4DB2-BD59-A6C34878D82A}">
                    <a16:rowId xmlns:a16="http://schemas.microsoft.com/office/drawing/2014/main" val="3557450135"/>
                  </a:ext>
                </a:extLst>
              </a:tr>
              <a:tr h="393404">
                <a:tc>
                  <a:txBody>
                    <a:bodyPr/>
                    <a:lstStyle/>
                    <a:p>
                      <a:r>
                        <a:rPr lang="en-US" sz="1500" b="0"/>
                        <a:t>OHSU</a:t>
                      </a:r>
                    </a:p>
                  </a:txBody>
                  <a:tcPr marL="76891" marR="76891" marT="38445" marB="38445"/>
                </a:tc>
                <a:tc>
                  <a:txBody>
                    <a:bodyPr/>
                    <a:lstStyle/>
                    <a:p>
                      <a:r>
                        <a:rPr lang="en-US" sz="1500" b="0" dirty="0"/>
                        <a:t>NOT LAUNCHED</a:t>
                      </a:r>
                    </a:p>
                  </a:txBody>
                  <a:tcPr marL="76891" marR="76891" marT="38445" marB="38445"/>
                </a:tc>
                <a:tc>
                  <a:txBody>
                    <a:bodyPr/>
                    <a:lstStyle/>
                    <a:p>
                      <a:endParaRPr lang="en-US" sz="1500" b="0" dirty="0"/>
                    </a:p>
                  </a:txBody>
                  <a:tcPr marL="76891" marR="76891" marT="38445" marB="38445"/>
                </a:tc>
                <a:tc>
                  <a:txBody>
                    <a:bodyPr/>
                    <a:lstStyle/>
                    <a:p>
                      <a:endParaRPr lang="en-US" sz="1500" b="0" dirty="0"/>
                    </a:p>
                  </a:txBody>
                  <a:tcPr marL="76891" marR="76891" marT="38445" marB="38445"/>
                </a:tc>
                <a:extLst>
                  <a:ext uri="{0D108BD9-81ED-4DB2-BD59-A6C34878D82A}">
                    <a16:rowId xmlns:a16="http://schemas.microsoft.com/office/drawing/2014/main" val="2107016778"/>
                  </a:ext>
                </a:extLst>
              </a:tr>
            </a:tbl>
          </a:graphicData>
        </a:graphic>
      </p:graphicFrame>
    </p:spTree>
    <p:extLst>
      <p:ext uri="{BB962C8B-B14F-4D97-AF65-F5344CB8AC3E}">
        <p14:creationId xmlns:p14="http://schemas.microsoft.com/office/powerpoint/2010/main" val="259877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49A92-2EAE-DF61-34A9-5CD734F2171A}"/>
              </a:ext>
            </a:extLst>
          </p:cNvPr>
          <p:cNvSpPr>
            <a:spLocks noGrp="1"/>
          </p:cNvSpPr>
          <p:nvPr>
            <p:ph type="title"/>
          </p:nvPr>
        </p:nvSpPr>
        <p:spPr>
          <a:xfrm>
            <a:off x="635000" y="640823"/>
            <a:ext cx="3418659" cy="5583148"/>
          </a:xfrm>
        </p:spPr>
        <p:txBody>
          <a:bodyPr anchor="ctr">
            <a:normAutofit/>
          </a:bodyPr>
          <a:lstStyle/>
          <a:p>
            <a:r>
              <a:rPr lang="en-US" sz="5400"/>
              <a:t>Questions?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EB8C84-3E4E-847C-FD86-C828A836B258}"/>
              </a:ext>
            </a:extLst>
          </p:cNvPr>
          <p:cNvGraphicFramePr>
            <a:graphicFrameLocks noGrp="1"/>
          </p:cNvGraphicFramePr>
          <p:nvPr>
            <p:ph idx="1"/>
            <p:extLst>
              <p:ext uri="{D42A27DB-BD31-4B8C-83A1-F6EECF244321}">
                <p14:modId xmlns:p14="http://schemas.microsoft.com/office/powerpoint/2010/main" val="1405897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21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E3DFB2-B337-F5CA-F8FD-D55587405C07}"/>
              </a:ext>
            </a:extLst>
          </p:cNvPr>
          <p:cNvPicPr>
            <a:picLocks noChangeAspect="1"/>
          </p:cNvPicPr>
          <p:nvPr/>
        </p:nvPicPr>
        <p:blipFill rotWithShape="1">
          <a:blip r:embed="rId2"/>
          <a:srcRect l="11013" t="20078" r="33987" b="32393"/>
          <a:stretch/>
        </p:blipFill>
        <p:spPr>
          <a:xfrm>
            <a:off x="288326" y="273145"/>
            <a:ext cx="5637731" cy="3044950"/>
          </a:xfrm>
          <a:prstGeom prst="rect">
            <a:avLst/>
          </a:prstGeom>
        </p:spPr>
      </p:pic>
      <p:cxnSp>
        <p:nvCxnSpPr>
          <p:cNvPr id="20" name="Straight Connector 19">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F9B0060-0CEF-4516-96EC-1AE78069D58C}"/>
              </a:ext>
            </a:extLst>
          </p:cNvPr>
          <p:cNvPicPr>
            <a:picLocks noChangeAspect="1"/>
          </p:cNvPicPr>
          <p:nvPr/>
        </p:nvPicPr>
        <p:blipFill rotWithShape="1">
          <a:blip r:embed="rId3"/>
          <a:srcRect l="3824" t="7373" r="31829" b="9569"/>
          <a:stretch/>
        </p:blipFill>
        <p:spPr>
          <a:xfrm>
            <a:off x="6944498" y="399535"/>
            <a:ext cx="4570541" cy="3687234"/>
          </a:xfrm>
          <a:prstGeom prst="rect">
            <a:avLst/>
          </a:prstGeom>
        </p:spPr>
      </p:pic>
      <p:cxnSp>
        <p:nvCxnSpPr>
          <p:cNvPr id="22" name="Straight Connector 21">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4FF53C-4DA5-2D8F-1133-A0622C23ED20}"/>
              </a:ext>
            </a:extLst>
          </p:cNvPr>
          <p:cNvPicPr>
            <a:picLocks noChangeAspect="1"/>
          </p:cNvPicPr>
          <p:nvPr/>
        </p:nvPicPr>
        <p:blipFill rotWithShape="1">
          <a:blip r:embed="rId4"/>
          <a:srcRect l="-1" t="26736" r="31693" b="36580"/>
          <a:stretch/>
        </p:blipFill>
        <p:spPr>
          <a:xfrm>
            <a:off x="150989" y="4236003"/>
            <a:ext cx="3719809" cy="1248549"/>
          </a:xfrm>
          <a:prstGeom prst="rect">
            <a:avLst/>
          </a:prstGeom>
        </p:spPr>
      </p:pic>
      <p:pic>
        <p:nvPicPr>
          <p:cNvPr id="15" name="Picture 14">
            <a:extLst>
              <a:ext uri="{FF2B5EF4-FFF2-40B4-BE49-F238E27FC236}">
                <a16:creationId xmlns:a16="http://schemas.microsoft.com/office/drawing/2014/main" id="{91B3D5B9-00C8-15D7-B787-80EA138BDB23}"/>
              </a:ext>
            </a:extLst>
          </p:cNvPr>
          <p:cNvPicPr>
            <a:picLocks noChangeAspect="1"/>
          </p:cNvPicPr>
          <p:nvPr/>
        </p:nvPicPr>
        <p:blipFill rotWithShape="1">
          <a:blip r:embed="rId5"/>
          <a:srcRect l="10915" t="11294" r="21732" b="30196"/>
          <a:stretch/>
        </p:blipFill>
        <p:spPr>
          <a:xfrm>
            <a:off x="3980330" y="2994821"/>
            <a:ext cx="5106001" cy="3191250"/>
          </a:xfrm>
          <a:prstGeom prst="rect">
            <a:avLst/>
          </a:prstGeom>
        </p:spPr>
      </p:pic>
      <p:pic>
        <p:nvPicPr>
          <p:cNvPr id="9" name="Picture 8">
            <a:extLst>
              <a:ext uri="{FF2B5EF4-FFF2-40B4-BE49-F238E27FC236}">
                <a16:creationId xmlns:a16="http://schemas.microsoft.com/office/drawing/2014/main" id="{A664358A-88A1-BD88-A1AC-C3A1D23598E7}"/>
              </a:ext>
            </a:extLst>
          </p:cNvPr>
          <p:cNvPicPr>
            <a:picLocks noChangeAspect="1"/>
          </p:cNvPicPr>
          <p:nvPr/>
        </p:nvPicPr>
        <p:blipFill rotWithShape="1">
          <a:blip r:embed="rId6"/>
          <a:srcRect t="33021" r="14661" b="34217"/>
          <a:stretch/>
        </p:blipFill>
        <p:spPr>
          <a:xfrm>
            <a:off x="5246435" y="4917035"/>
            <a:ext cx="6945565" cy="1666519"/>
          </a:xfrm>
          <a:prstGeom prst="rect">
            <a:avLst/>
          </a:prstGeom>
        </p:spPr>
      </p:pic>
    </p:spTree>
    <p:extLst>
      <p:ext uri="{BB962C8B-B14F-4D97-AF65-F5344CB8AC3E}">
        <p14:creationId xmlns:p14="http://schemas.microsoft.com/office/powerpoint/2010/main" val="120592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C70EE-C819-E4BD-7932-F289307F7C1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Agenda	</a:t>
            </a:r>
          </a:p>
        </p:txBody>
      </p:sp>
      <p:graphicFrame>
        <p:nvGraphicFramePr>
          <p:cNvPr id="5" name="Content Placeholder 2">
            <a:extLst>
              <a:ext uri="{FF2B5EF4-FFF2-40B4-BE49-F238E27FC236}">
                <a16:creationId xmlns:a16="http://schemas.microsoft.com/office/drawing/2014/main" id="{FE6BD3A9-582D-A7CB-2F9A-FC3CD94533F8}"/>
              </a:ext>
            </a:extLst>
          </p:cNvPr>
          <p:cNvGraphicFramePr>
            <a:graphicFrameLocks noGrp="1"/>
          </p:cNvGraphicFramePr>
          <p:nvPr>
            <p:ph idx="1"/>
            <p:extLst>
              <p:ext uri="{D42A27DB-BD31-4B8C-83A1-F6EECF244321}">
                <p14:modId xmlns:p14="http://schemas.microsoft.com/office/powerpoint/2010/main" val="268117086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52A2E725-0D3F-91A6-BA40-53E0CE7DF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5650" y="5648117"/>
            <a:ext cx="1004392" cy="1006896"/>
          </a:xfrm>
          <a:prstGeom prst="rect">
            <a:avLst/>
          </a:prstGeom>
        </p:spPr>
      </p:pic>
    </p:spTree>
    <p:extLst>
      <p:ext uri="{BB962C8B-B14F-4D97-AF65-F5344CB8AC3E}">
        <p14:creationId xmlns:p14="http://schemas.microsoft.com/office/powerpoint/2010/main" val="33449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8638-977F-E3E0-D965-1C6711B69F51}"/>
              </a:ext>
            </a:extLst>
          </p:cNvPr>
          <p:cNvSpPr>
            <a:spLocks noGrp="1"/>
          </p:cNvSpPr>
          <p:nvPr>
            <p:ph type="title"/>
          </p:nvPr>
        </p:nvSpPr>
        <p:spPr>
          <a:xfrm>
            <a:off x="838200" y="0"/>
            <a:ext cx="9741195" cy="861237"/>
          </a:xfrm>
        </p:spPr>
        <p:txBody>
          <a:bodyPr>
            <a:normAutofit/>
          </a:bodyPr>
          <a:lstStyle/>
          <a:p>
            <a:r>
              <a:rPr lang="en-US" sz="3600" b="1" dirty="0"/>
              <a:t>Enrollment and follow-up update</a:t>
            </a:r>
          </a:p>
        </p:txBody>
      </p:sp>
      <p:graphicFrame>
        <p:nvGraphicFramePr>
          <p:cNvPr id="4" name="Table 4">
            <a:extLst>
              <a:ext uri="{FF2B5EF4-FFF2-40B4-BE49-F238E27FC236}">
                <a16:creationId xmlns:a16="http://schemas.microsoft.com/office/drawing/2014/main" id="{E2C47CC1-7235-DEEF-EFB1-B65DF627AF1E}"/>
              </a:ext>
            </a:extLst>
          </p:cNvPr>
          <p:cNvGraphicFramePr>
            <a:graphicFrameLocks noGrp="1"/>
          </p:cNvGraphicFramePr>
          <p:nvPr>
            <p:ph idx="1"/>
            <p:extLst>
              <p:ext uri="{D42A27DB-BD31-4B8C-83A1-F6EECF244321}">
                <p14:modId xmlns:p14="http://schemas.microsoft.com/office/powerpoint/2010/main" val="477678335"/>
              </p:ext>
            </p:extLst>
          </p:nvPr>
        </p:nvGraphicFramePr>
        <p:xfrm>
          <a:off x="1612605" y="861237"/>
          <a:ext cx="7886700" cy="556260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4147356414"/>
                    </a:ext>
                  </a:extLst>
                </a:gridCol>
                <a:gridCol w="1971675">
                  <a:extLst>
                    <a:ext uri="{9D8B030D-6E8A-4147-A177-3AD203B41FA5}">
                      <a16:colId xmlns:a16="http://schemas.microsoft.com/office/drawing/2014/main" val="3503229658"/>
                    </a:ext>
                  </a:extLst>
                </a:gridCol>
                <a:gridCol w="1971675">
                  <a:extLst>
                    <a:ext uri="{9D8B030D-6E8A-4147-A177-3AD203B41FA5}">
                      <a16:colId xmlns:a16="http://schemas.microsoft.com/office/drawing/2014/main" val="1326017871"/>
                    </a:ext>
                  </a:extLst>
                </a:gridCol>
                <a:gridCol w="1971675">
                  <a:extLst>
                    <a:ext uri="{9D8B030D-6E8A-4147-A177-3AD203B41FA5}">
                      <a16:colId xmlns:a16="http://schemas.microsoft.com/office/drawing/2014/main" val="2735068679"/>
                    </a:ext>
                  </a:extLst>
                </a:gridCol>
              </a:tblGrid>
              <a:tr h="370840">
                <a:tc>
                  <a:txBody>
                    <a:bodyPr/>
                    <a:lstStyle/>
                    <a:p>
                      <a:r>
                        <a:rPr lang="en-US" dirty="0"/>
                        <a:t>Site</a:t>
                      </a:r>
                    </a:p>
                  </a:txBody>
                  <a:tcPr/>
                </a:tc>
                <a:tc>
                  <a:txBody>
                    <a:bodyPr/>
                    <a:lstStyle/>
                    <a:p>
                      <a:r>
                        <a:rPr lang="en-US" dirty="0"/>
                        <a:t>Launch date</a:t>
                      </a:r>
                    </a:p>
                  </a:txBody>
                  <a:tcPr/>
                </a:tc>
                <a:tc>
                  <a:txBody>
                    <a:bodyPr/>
                    <a:lstStyle/>
                    <a:p>
                      <a:r>
                        <a:rPr lang="en-US" dirty="0"/>
                        <a:t>Enrolled</a:t>
                      </a:r>
                    </a:p>
                  </a:txBody>
                  <a:tcPr/>
                </a:tc>
                <a:tc>
                  <a:txBody>
                    <a:bodyPr/>
                    <a:lstStyle/>
                    <a:p>
                      <a:r>
                        <a:rPr lang="en-US" dirty="0"/>
                        <a:t>Follow-up</a:t>
                      </a:r>
                    </a:p>
                  </a:txBody>
                  <a:tcPr/>
                </a:tc>
                <a:extLst>
                  <a:ext uri="{0D108BD9-81ED-4DB2-BD59-A6C34878D82A}">
                    <a16:rowId xmlns:a16="http://schemas.microsoft.com/office/drawing/2014/main" val="2068647029"/>
                  </a:ext>
                </a:extLst>
              </a:tr>
              <a:tr h="370840">
                <a:tc>
                  <a:txBody>
                    <a:bodyPr/>
                    <a:lstStyle/>
                    <a:p>
                      <a:r>
                        <a:rPr lang="en-US" dirty="0"/>
                        <a:t>OV-UCLA</a:t>
                      </a:r>
                    </a:p>
                  </a:txBody>
                  <a:tcPr/>
                </a:tc>
                <a:tc>
                  <a:txBody>
                    <a:bodyPr/>
                    <a:lstStyle/>
                    <a:p>
                      <a:r>
                        <a:rPr lang="en-US" dirty="0"/>
                        <a:t>4/15/2023</a:t>
                      </a:r>
                    </a:p>
                  </a:txBody>
                  <a:tcPr/>
                </a:tc>
                <a:tc>
                  <a:txBody>
                    <a:bodyPr/>
                    <a:lstStyle/>
                    <a:p>
                      <a:r>
                        <a:rPr lang="en-US" dirty="0"/>
                        <a:t>7</a:t>
                      </a:r>
                    </a:p>
                  </a:txBody>
                  <a:tcPr/>
                </a:tc>
                <a:tc>
                  <a:txBody>
                    <a:bodyPr/>
                    <a:lstStyle/>
                    <a:p>
                      <a:r>
                        <a:rPr lang="en-US" dirty="0"/>
                        <a:t>3</a:t>
                      </a:r>
                    </a:p>
                  </a:txBody>
                  <a:tcPr/>
                </a:tc>
                <a:extLst>
                  <a:ext uri="{0D108BD9-81ED-4DB2-BD59-A6C34878D82A}">
                    <a16:rowId xmlns:a16="http://schemas.microsoft.com/office/drawing/2014/main" val="74736195"/>
                  </a:ext>
                </a:extLst>
              </a:tr>
              <a:tr h="370840">
                <a:tc>
                  <a:txBody>
                    <a:bodyPr/>
                    <a:lstStyle/>
                    <a:p>
                      <a:r>
                        <a:rPr lang="en-US" dirty="0"/>
                        <a:t>RR-UCLA</a:t>
                      </a:r>
                    </a:p>
                  </a:txBody>
                  <a:tcPr/>
                </a:tc>
                <a:tc>
                  <a:txBody>
                    <a:bodyPr/>
                    <a:lstStyle/>
                    <a:p>
                      <a:r>
                        <a:rPr lang="en-US" dirty="0"/>
                        <a:t>5/1/2023</a:t>
                      </a:r>
                    </a:p>
                  </a:txBody>
                  <a:tcPr/>
                </a:tc>
                <a:tc>
                  <a:txBody>
                    <a:bodyPr/>
                    <a:lstStyle/>
                    <a:p>
                      <a:r>
                        <a:rPr lang="en-US" dirty="0"/>
                        <a:t>2</a:t>
                      </a:r>
                    </a:p>
                  </a:txBody>
                  <a:tcPr/>
                </a:tc>
                <a:tc>
                  <a:txBody>
                    <a:bodyPr/>
                    <a:lstStyle/>
                    <a:p>
                      <a:r>
                        <a:rPr lang="en-US" dirty="0"/>
                        <a:t>0</a:t>
                      </a:r>
                    </a:p>
                  </a:txBody>
                  <a:tcPr/>
                </a:tc>
                <a:extLst>
                  <a:ext uri="{0D108BD9-81ED-4DB2-BD59-A6C34878D82A}">
                    <a16:rowId xmlns:a16="http://schemas.microsoft.com/office/drawing/2014/main" val="315880731"/>
                  </a:ext>
                </a:extLst>
              </a:tr>
              <a:tr h="370840">
                <a:tc>
                  <a:txBody>
                    <a:bodyPr/>
                    <a:lstStyle/>
                    <a:p>
                      <a:r>
                        <a:rPr lang="en-US" dirty="0"/>
                        <a:t>Hennepin</a:t>
                      </a:r>
                    </a:p>
                  </a:txBody>
                  <a:tcPr/>
                </a:tc>
                <a:tc>
                  <a:txBody>
                    <a:bodyPr/>
                    <a:lstStyle/>
                    <a:p>
                      <a:r>
                        <a:rPr lang="en-US" dirty="0"/>
                        <a:t>6/5/2023</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516473906"/>
                  </a:ext>
                </a:extLst>
              </a:tr>
              <a:tr h="370840">
                <a:tc>
                  <a:txBody>
                    <a:bodyPr/>
                    <a:lstStyle/>
                    <a:p>
                      <a:r>
                        <a:rPr lang="en-US" dirty="0" err="1"/>
                        <a:t>Valleywise</a:t>
                      </a:r>
                      <a:endParaRPr lang="en-US" dirty="0"/>
                    </a:p>
                  </a:txBody>
                  <a:tcPr/>
                </a:tc>
                <a:tc>
                  <a:txBody>
                    <a:bodyPr/>
                    <a:lstStyle/>
                    <a:p>
                      <a:r>
                        <a:rPr lang="en-US" dirty="0"/>
                        <a:t>6/5/2023</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377653165"/>
                  </a:ext>
                </a:extLst>
              </a:tr>
              <a:tr h="370840">
                <a:tc>
                  <a:txBody>
                    <a:bodyPr/>
                    <a:lstStyle/>
                    <a:p>
                      <a:r>
                        <a:rPr lang="en-US" dirty="0"/>
                        <a:t>U Iowa</a:t>
                      </a:r>
                    </a:p>
                  </a:txBody>
                  <a:tcPr/>
                </a:tc>
                <a:tc>
                  <a:txBody>
                    <a:bodyPr/>
                    <a:lstStyle/>
                    <a:p>
                      <a:r>
                        <a:rPr lang="en-US" dirty="0"/>
                        <a:t>6/5/2023</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408481977"/>
                  </a:ext>
                </a:extLst>
              </a:tr>
              <a:tr h="370840">
                <a:tc>
                  <a:txBody>
                    <a:bodyPr/>
                    <a:lstStyle/>
                    <a:p>
                      <a:r>
                        <a:rPr lang="en-US" dirty="0"/>
                        <a:t>UNM</a:t>
                      </a:r>
                    </a:p>
                  </a:txBody>
                  <a:tcPr/>
                </a:tc>
                <a:tc>
                  <a:txBody>
                    <a:bodyPr/>
                    <a:lstStyle/>
                    <a:p>
                      <a:r>
                        <a:rPr lang="en-US" dirty="0"/>
                        <a:t>6/6/2023</a:t>
                      </a:r>
                    </a:p>
                  </a:txBody>
                  <a:tcPr/>
                </a:tc>
                <a:tc>
                  <a:txBody>
                    <a:bodyPr/>
                    <a:lstStyle/>
                    <a:p>
                      <a:r>
                        <a:rPr lang="en-US" dirty="0"/>
                        <a:t>2</a:t>
                      </a:r>
                    </a:p>
                  </a:txBody>
                  <a:tcPr/>
                </a:tc>
                <a:tc>
                  <a:txBody>
                    <a:bodyPr/>
                    <a:lstStyle/>
                    <a:p>
                      <a:r>
                        <a:rPr lang="en-US" dirty="0"/>
                        <a:t>0</a:t>
                      </a:r>
                    </a:p>
                  </a:txBody>
                  <a:tcPr/>
                </a:tc>
                <a:extLst>
                  <a:ext uri="{0D108BD9-81ED-4DB2-BD59-A6C34878D82A}">
                    <a16:rowId xmlns:a16="http://schemas.microsoft.com/office/drawing/2014/main" val="4016013771"/>
                  </a:ext>
                </a:extLst>
              </a:tr>
              <a:tr h="370840">
                <a:tc>
                  <a:txBody>
                    <a:bodyPr/>
                    <a:lstStyle/>
                    <a:p>
                      <a:r>
                        <a:rPr lang="en-US" dirty="0"/>
                        <a:t>UH/UMKC</a:t>
                      </a:r>
                    </a:p>
                  </a:txBody>
                  <a:tcPr/>
                </a:tc>
                <a:tc>
                  <a:txBody>
                    <a:bodyPr/>
                    <a:lstStyle/>
                    <a:p>
                      <a:r>
                        <a:rPr lang="en-US" dirty="0"/>
                        <a:t>6/7/2023</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344573145"/>
                  </a:ext>
                </a:extLst>
              </a:tr>
              <a:tr h="370840">
                <a:tc>
                  <a:txBody>
                    <a:bodyPr/>
                    <a:lstStyle/>
                    <a:p>
                      <a:r>
                        <a:rPr lang="en-US" dirty="0"/>
                        <a:t>U Miss</a:t>
                      </a:r>
                    </a:p>
                  </a:txBody>
                  <a:tcPr/>
                </a:tc>
                <a:tc>
                  <a:txBody>
                    <a:bodyPr/>
                    <a:lstStyle/>
                    <a:p>
                      <a:r>
                        <a:rPr lang="en-US" dirty="0"/>
                        <a:t>6/13/2023</a:t>
                      </a:r>
                    </a:p>
                  </a:txBody>
                  <a:tcPr/>
                </a:tc>
                <a:tc>
                  <a:txBody>
                    <a:bodyPr/>
                    <a:lstStyle/>
                    <a:p>
                      <a:r>
                        <a:rPr lang="en-US" dirty="0"/>
                        <a:t>2</a:t>
                      </a:r>
                    </a:p>
                  </a:txBody>
                  <a:tcPr/>
                </a:tc>
                <a:tc>
                  <a:txBody>
                    <a:bodyPr/>
                    <a:lstStyle/>
                    <a:p>
                      <a:r>
                        <a:rPr lang="en-US" dirty="0"/>
                        <a:t>0</a:t>
                      </a:r>
                    </a:p>
                  </a:txBody>
                  <a:tcPr/>
                </a:tc>
                <a:extLst>
                  <a:ext uri="{0D108BD9-81ED-4DB2-BD59-A6C34878D82A}">
                    <a16:rowId xmlns:a16="http://schemas.microsoft.com/office/drawing/2014/main" val="717161731"/>
                  </a:ext>
                </a:extLst>
              </a:tr>
              <a:tr h="370840">
                <a:tc>
                  <a:txBody>
                    <a:bodyPr/>
                    <a:lstStyle/>
                    <a:p>
                      <a:r>
                        <a:rPr lang="en-US" b="0" dirty="0"/>
                        <a:t>Temple</a:t>
                      </a:r>
                    </a:p>
                  </a:txBody>
                  <a:tcPr/>
                </a:tc>
                <a:tc>
                  <a:txBody>
                    <a:bodyPr/>
                    <a:lstStyle/>
                    <a:p>
                      <a:r>
                        <a:rPr lang="en-US" b="0" dirty="0"/>
                        <a:t>6/14/2023</a:t>
                      </a:r>
                    </a:p>
                  </a:txBody>
                  <a:tcPr/>
                </a:tc>
                <a:tc>
                  <a:txBody>
                    <a:bodyPr/>
                    <a:lstStyle/>
                    <a:p>
                      <a:r>
                        <a:rPr lang="en-US" b="0" dirty="0"/>
                        <a:t>0</a:t>
                      </a:r>
                    </a:p>
                  </a:txBody>
                  <a:tcPr/>
                </a:tc>
                <a:tc>
                  <a:txBody>
                    <a:bodyPr/>
                    <a:lstStyle/>
                    <a:p>
                      <a:r>
                        <a:rPr lang="en-US" b="0" dirty="0"/>
                        <a:t>0</a:t>
                      </a:r>
                    </a:p>
                  </a:txBody>
                  <a:tcPr/>
                </a:tc>
                <a:extLst>
                  <a:ext uri="{0D108BD9-81ED-4DB2-BD59-A6C34878D82A}">
                    <a16:rowId xmlns:a16="http://schemas.microsoft.com/office/drawing/2014/main" val="3770392305"/>
                  </a:ext>
                </a:extLst>
              </a:tr>
              <a:tr h="370840">
                <a:tc>
                  <a:txBody>
                    <a:bodyPr/>
                    <a:lstStyle/>
                    <a:p>
                      <a:r>
                        <a:rPr lang="en-US" dirty="0"/>
                        <a:t>Baystate</a:t>
                      </a:r>
                    </a:p>
                  </a:txBody>
                  <a:tcPr/>
                </a:tc>
                <a:tc>
                  <a:txBody>
                    <a:bodyPr/>
                    <a:lstStyle/>
                    <a:p>
                      <a:r>
                        <a:rPr lang="en-US" dirty="0"/>
                        <a:t>6/15/2023</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4065091216"/>
                  </a:ext>
                </a:extLst>
              </a:tr>
              <a:tr h="370840">
                <a:tc>
                  <a:txBody>
                    <a:bodyPr/>
                    <a:lstStyle/>
                    <a:p>
                      <a:r>
                        <a:rPr lang="en-US" b="0" dirty="0"/>
                        <a:t>JHMI</a:t>
                      </a:r>
                    </a:p>
                  </a:txBody>
                  <a:tcPr/>
                </a:tc>
                <a:tc>
                  <a:txBody>
                    <a:bodyPr/>
                    <a:lstStyle/>
                    <a:p>
                      <a:r>
                        <a:rPr lang="en-US" b="0" dirty="0"/>
                        <a:t>6/20/2023</a:t>
                      </a:r>
                    </a:p>
                  </a:txBody>
                  <a:tcPr/>
                </a:tc>
                <a:tc>
                  <a:txBody>
                    <a:bodyPr/>
                    <a:lstStyle/>
                    <a:p>
                      <a:r>
                        <a:rPr lang="en-US" b="0" dirty="0"/>
                        <a:t>0</a:t>
                      </a:r>
                    </a:p>
                  </a:txBody>
                  <a:tcPr/>
                </a:tc>
                <a:tc>
                  <a:txBody>
                    <a:bodyPr/>
                    <a:lstStyle/>
                    <a:p>
                      <a:r>
                        <a:rPr lang="en-US" b="0" dirty="0"/>
                        <a:t>0</a:t>
                      </a:r>
                    </a:p>
                  </a:txBody>
                  <a:tcPr/>
                </a:tc>
                <a:extLst>
                  <a:ext uri="{0D108BD9-81ED-4DB2-BD59-A6C34878D82A}">
                    <a16:rowId xmlns:a16="http://schemas.microsoft.com/office/drawing/2014/main" val="1387480181"/>
                  </a:ext>
                </a:extLst>
              </a:tr>
              <a:tr h="370840">
                <a:tc>
                  <a:txBody>
                    <a:bodyPr/>
                    <a:lstStyle/>
                    <a:p>
                      <a:r>
                        <a:rPr lang="en-US" b="0" dirty="0"/>
                        <a:t>Cedars Sinai</a:t>
                      </a:r>
                    </a:p>
                  </a:txBody>
                  <a:tcPr/>
                </a:tc>
                <a:tc>
                  <a:txBody>
                    <a:bodyPr/>
                    <a:lstStyle/>
                    <a:p>
                      <a:r>
                        <a:rPr lang="en-US" b="0" dirty="0"/>
                        <a:t>NOT LAUNCHED</a:t>
                      </a:r>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3557450135"/>
                  </a:ext>
                </a:extLst>
              </a:tr>
              <a:tr h="370840">
                <a:tc>
                  <a:txBody>
                    <a:bodyPr/>
                    <a:lstStyle/>
                    <a:p>
                      <a:r>
                        <a:rPr lang="en-US" b="0" dirty="0"/>
                        <a:t>OHSU</a:t>
                      </a:r>
                    </a:p>
                  </a:txBody>
                  <a:tcPr/>
                </a:tc>
                <a:tc>
                  <a:txBody>
                    <a:bodyPr/>
                    <a:lstStyle/>
                    <a:p>
                      <a:r>
                        <a:rPr lang="en-US" b="0" dirty="0"/>
                        <a:t>NOT LAUNCHED</a:t>
                      </a:r>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2107016778"/>
                  </a:ext>
                </a:extLst>
              </a:tr>
              <a:tr h="370840">
                <a:tc>
                  <a:txBody>
                    <a:bodyPr/>
                    <a:lstStyle/>
                    <a:p>
                      <a:r>
                        <a:rPr lang="en-US" b="1" dirty="0"/>
                        <a:t>TOTAL</a:t>
                      </a:r>
                    </a:p>
                  </a:txBody>
                  <a:tcPr/>
                </a:tc>
                <a:tc>
                  <a:txBody>
                    <a:bodyPr/>
                    <a:lstStyle/>
                    <a:p>
                      <a:endParaRPr lang="en-US" b="1" dirty="0"/>
                    </a:p>
                  </a:txBody>
                  <a:tcPr/>
                </a:tc>
                <a:tc>
                  <a:txBody>
                    <a:bodyPr/>
                    <a:lstStyle/>
                    <a:p>
                      <a:r>
                        <a:rPr lang="en-US" b="1" dirty="0"/>
                        <a:t>17</a:t>
                      </a:r>
                    </a:p>
                  </a:txBody>
                  <a:tcPr/>
                </a:tc>
                <a:tc>
                  <a:txBody>
                    <a:bodyPr/>
                    <a:lstStyle/>
                    <a:p>
                      <a:r>
                        <a:rPr lang="en-US" b="1" dirty="0"/>
                        <a:t>3</a:t>
                      </a:r>
                    </a:p>
                  </a:txBody>
                  <a:tcPr/>
                </a:tc>
                <a:extLst>
                  <a:ext uri="{0D108BD9-81ED-4DB2-BD59-A6C34878D82A}">
                    <a16:rowId xmlns:a16="http://schemas.microsoft.com/office/drawing/2014/main" val="3731397325"/>
                  </a:ext>
                </a:extLst>
              </a:tr>
            </a:tbl>
          </a:graphicData>
        </a:graphic>
      </p:graphicFrame>
    </p:spTree>
    <p:extLst>
      <p:ext uri="{BB962C8B-B14F-4D97-AF65-F5344CB8AC3E}">
        <p14:creationId xmlns:p14="http://schemas.microsoft.com/office/powerpoint/2010/main" val="394222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3ED85F6-44F1-8615-B8BC-CDC45923822F}"/>
              </a:ext>
            </a:extLst>
          </p:cNvPr>
          <p:cNvSpPr>
            <a:spLocks noGrp="1"/>
          </p:cNvSpPr>
          <p:nvPr>
            <p:ph type="title"/>
          </p:nvPr>
        </p:nvSpPr>
        <p:spPr>
          <a:xfrm>
            <a:off x="1028700" y="1967266"/>
            <a:ext cx="2628900" cy="2547257"/>
          </a:xfrm>
          <a:noFill/>
        </p:spPr>
        <p:txBody>
          <a:bodyPr anchor="ctr">
            <a:normAutofit/>
          </a:bodyPr>
          <a:lstStyle/>
          <a:p>
            <a:pPr algn="ctr"/>
            <a:r>
              <a:rPr lang="en-US" sz="3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Guidance on how to decide what to swab</a:t>
            </a:r>
            <a:endParaRPr lang="en-US" sz="3600">
              <a:solidFill>
                <a:srgbClr val="FFFFFF"/>
              </a:solidFill>
            </a:endParaRPr>
          </a:p>
        </p:txBody>
      </p:sp>
      <p:pic>
        <p:nvPicPr>
          <p:cNvPr id="8" name="Picture 7">
            <a:extLst>
              <a:ext uri="{FF2B5EF4-FFF2-40B4-BE49-F238E27FC236}">
                <a16:creationId xmlns:a16="http://schemas.microsoft.com/office/drawing/2014/main" id="{612393F8-A270-0259-4BAC-96B548EB1D45}"/>
              </a:ext>
            </a:extLst>
          </p:cNvPr>
          <p:cNvPicPr>
            <a:picLocks noChangeAspect="1"/>
          </p:cNvPicPr>
          <p:nvPr/>
        </p:nvPicPr>
        <p:blipFill>
          <a:blip r:embed="rId3"/>
          <a:stretch>
            <a:fillRect/>
          </a:stretch>
        </p:blipFill>
        <p:spPr>
          <a:xfrm>
            <a:off x="5869172" y="204100"/>
            <a:ext cx="5379317" cy="6770857"/>
          </a:xfrm>
          <a:prstGeom prst="rect">
            <a:avLst/>
          </a:prstGeom>
        </p:spPr>
      </p:pic>
      <p:sp>
        <p:nvSpPr>
          <p:cNvPr id="2" name="TextBox 1">
            <a:extLst>
              <a:ext uri="{FF2B5EF4-FFF2-40B4-BE49-F238E27FC236}">
                <a16:creationId xmlns:a16="http://schemas.microsoft.com/office/drawing/2014/main" id="{F2302826-453B-3CB1-9F5F-D276B8EA0D57}"/>
              </a:ext>
            </a:extLst>
          </p:cNvPr>
          <p:cNvSpPr txBox="1"/>
          <p:nvPr/>
        </p:nvSpPr>
        <p:spPr>
          <a:xfrm>
            <a:off x="520996" y="5539563"/>
            <a:ext cx="4935390" cy="369332"/>
          </a:xfrm>
          <a:prstGeom prst="rect">
            <a:avLst/>
          </a:prstGeom>
          <a:noFill/>
        </p:spPr>
        <p:txBody>
          <a:bodyPr wrap="none" rtlCol="0">
            <a:spAutoFit/>
          </a:bodyPr>
          <a:lstStyle/>
          <a:p>
            <a:r>
              <a:rPr lang="en-US" b="1" dirty="0">
                <a:solidFill>
                  <a:srgbClr val="FF0000"/>
                </a:solidFill>
              </a:rPr>
              <a:t>All participants should have two swabs collected!!</a:t>
            </a:r>
          </a:p>
        </p:txBody>
      </p:sp>
    </p:spTree>
    <p:extLst>
      <p:ext uri="{BB962C8B-B14F-4D97-AF65-F5344CB8AC3E}">
        <p14:creationId xmlns:p14="http://schemas.microsoft.com/office/powerpoint/2010/main" val="330702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79A972-0030-7FF0-A62B-945BDAE6D56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effectLst/>
                <a:latin typeface="+mj-lt"/>
                <a:ea typeface="+mj-ea"/>
                <a:cs typeface="+mj-cs"/>
              </a:rPr>
              <a:t>Guidance on how to decide what to swab (con)</a:t>
            </a:r>
            <a:endParaRPr lang="en-US" sz="3600" b="1" kern="1200">
              <a:solidFill>
                <a:srgbClr val="FFFFFF"/>
              </a:solidFill>
              <a:latin typeface="+mj-lt"/>
              <a:ea typeface="+mj-ea"/>
              <a:cs typeface="+mj-cs"/>
            </a:endParaRPr>
          </a:p>
        </p:txBody>
      </p:sp>
      <p:graphicFrame>
        <p:nvGraphicFramePr>
          <p:cNvPr id="19" name="Table 18">
            <a:extLst>
              <a:ext uri="{FF2B5EF4-FFF2-40B4-BE49-F238E27FC236}">
                <a16:creationId xmlns:a16="http://schemas.microsoft.com/office/drawing/2014/main" id="{8D0110D8-FD8F-4FB8-6F69-8CE682D662F5}"/>
              </a:ext>
            </a:extLst>
          </p:cNvPr>
          <p:cNvGraphicFramePr>
            <a:graphicFrameLocks noGrp="1"/>
          </p:cNvGraphicFramePr>
          <p:nvPr>
            <p:extLst>
              <p:ext uri="{D42A27DB-BD31-4B8C-83A1-F6EECF244321}">
                <p14:modId xmlns:p14="http://schemas.microsoft.com/office/powerpoint/2010/main" val="1056507967"/>
              </p:ext>
            </p:extLst>
          </p:nvPr>
        </p:nvGraphicFramePr>
        <p:xfrm>
          <a:off x="4777316" y="744182"/>
          <a:ext cx="6780701" cy="5367310"/>
        </p:xfrm>
        <a:graphic>
          <a:graphicData uri="http://schemas.openxmlformats.org/drawingml/2006/table">
            <a:tbl>
              <a:tblPr firstRow="1" firstCol="1" bandRow="1"/>
              <a:tblGrid>
                <a:gridCol w="3324241">
                  <a:extLst>
                    <a:ext uri="{9D8B030D-6E8A-4147-A177-3AD203B41FA5}">
                      <a16:colId xmlns:a16="http://schemas.microsoft.com/office/drawing/2014/main" val="1004717981"/>
                    </a:ext>
                  </a:extLst>
                </a:gridCol>
                <a:gridCol w="3456460">
                  <a:extLst>
                    <a:ext uri="{9D8B030D-6E8A-4147-A177-3AD203B41FA5}">
                      <a16:colId xmlns:a16="http://schemas.microsoft.com/office/drawing/2014/main" val="2057006193"/>
                    </a:ext>
                  </a:extLst>
                </a:gridCol>
              </a:tblGrid>
              <a:tr h="576542">
                <a:tc>
                  <a:txBody>
                    <a:bodyPr/>
                    <a:lstStyle/>
                    <a:p>
                      <a:pPr marL="0" marR="0" algn="l" fontAlgn="t">
                        <a:lnSpc>
                          <a:spcPct val="107000"/>
                        </a:lnSpc>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 of lesion number, location, and stage</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lnSpc>
                          <a:spcPct val="107000"/>
                        </a:lnSpc>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Guidance</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0449074"/>
                  </a:ext>
                </a:extLst>
              </a:tr>
              <a:tr h="310238">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One lesion</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Collect two swabs from same lesion</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218021"/>
                  </a:ext>
                </a:extLst>
              </a:tr>
              <a:tr h="842845">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Two lesions</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Collect one swab from each lesion (even if second lesion is less suspicious)</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105795"/>
                  </a:ext>
                </a:extLst>
              </a:tr>
              <a:tr h="576542">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Two or more lesions, same body location, same stage</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Collect swabs from any two different lesions</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221138"/>
                  </a:ext>
                </a:extLst>
              </a:tr>
              <a:tr h="842845">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Two or more lesions, same body location, different stages</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Collect one swab from most suspicious lesion; Collect one swab from a lesion of a different stage</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130553"/>
                  </a:ext>
                </a:extLst>
              </a:tr>
              <a:tr h="842845">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Two or more lesions, different body location, same stage</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Collect one swab from a lesion in one location; collect second swab from a lesion in the second location</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771092"/>
                  </a:ext>
                </a:extLst>
              </a:tr>
              <a:tr h="1375453">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Two or more lesions, different body location, different stages</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Times New Roman" panose="02020603050405020304" pitchFamily="18" charset="0"/>
                        </a:rPr>
                        <a:t>Collect one swab of the most suspicious lesion in one location; Collect second swab of a lesion from a different location that is at a different stage</a:t>
                      </a:r>
                      <a:endParaRPr lang="en-US" sz="2700" b="0" i="0" u="none" strike="noStrike">
                        <a:effectLst/>
                        <a:latin typeface="Arial" panose="020B0604020202020204" pitchFamily="34" charset="0"/>
                      </a:endParaRPr>
                    </a:p>
                  </a:txBody>
                  <a:tcPr marL="101294" marR="101294" marT="14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246462"/>
                  </a:ext>
                </a:extLst>
              </a:tr>
            </a:tbl>
          </a:graphicData>
        </a:graphic>
      </p:graphicFrame>
    </p:spTree>
    <p:extLst>
      <p:ext uri="{BB962C8B-B14F-4D97-AF65-F5344CB8AC3E}">
        <p14:creationId xmlns:p14="http://schemas.microsoft.com/office/powerpoint/2010/main" val="176466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3F3F-CEAF-9DDD-EA21-24EC668DFDDD}"/>
              </a:ext>
            </a:extLst>
          </p:cNvPr>
          <p:cNvSpPr>
            <a:spLocks noGrp="1"/>
          </p:cNvSpPr>
          <p:nvPr>
            <p:ph type="title"/>
          </p:nvPr>
        </p:nvSpPr>
        <p:spPr>
          <a:xfrm>
            <a:off x="54082" y="856812"/>
            <a:ext cx="6258125" cy="1454051"/>
          </a:xfrm>
        </p:spPr>
        <p:txBody>
          <a:bodyPr>
            <a:normAutofit/>
          </a:bodyPr>
          <a:lstStyle/>
          <a:p>
            <a:r>
              <a:rPr lang="en-US" sz="3600" b="1" dirty="0">
                <a:solidFill>
                  <a:schemeClr val="tx2"/>
                </a:solidFill>
              </a:rPr>
              <a:t>Clinician questions guidance</a:t>
            </a:r>
          </a:p>
        </p:txBody>
      </p:sp>
      <p:pic>
        <p:nvPicPr>
          <p:cNvPr id="22" name="Graphic 6" descr="Question mark">
            <a:extLst>
              <a:ext uri="{FF2B5EF4-FFF2-40B4-BE49-F238E27FC236}">
                <a16:creationId xmlns:a16="http://schemas.microsoft.com/office/drawing/2014/main" id="{2C588A5D-4A6D-22A3-687A-5FD14A0680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94AE8430-EB5D-798D-03B6-FEF8315ACB77}"/>
              </a:ext>
            </a:extLst>
          </p:cNvPr>
          <p:cNvSpPr>
            <a:spLocks noGrp="1"/>
          </p:cNvSpPr>
          <p:nvPr>
            <p:ph idx="1"/>
          </p:nvPr>
        </p:nvSpPr>
        <p:spPr>
          <a:xfrm>
            <a:off x="6096000" y="350874"/>
            <a:ext cx="5684874" cy="5805377"/>
          </a:xfrm>
        </p:spPr>
        <p:txBody>
          <a:bodyPr anchor="ctr">
            <a:normAutofit/>
          </a:bodyPr>
          <a:lstStyle/>
          <a:p>
            <a:pPr marL="0" marR="0" indent="0">
              <a:spcBef>
                <a:spcPts val="0"/>
              </a:spcBef>
              <a:spcAft>
                <a:spcPts val="600"/>
              </a:spcAft>
              <a:buNone/>
            </a:pPr>
            <a:r>
              <a:rPr lang="en-US" sz="1600" b="1" kern="0" dirty="0">
                <a:solidFill>
                  <a:schemeClr val="tx2"/>
                </a:solidFill>
                <a:latin typeface="Arial" panose="020B0604020202020204" pitchFamily="34" charset="0"/>
                <a:ea typeface="Times New Roman" panose="02020603050405020304" pitchFamily="18" charset="0"/>
                <a:cs typeface="Arial" panose="020B0604020202020204" pitchFamily="34" charset="0"/>
              </a:rPr>
              <a:t>Enrollment form Question #4 – </a:t>
            </a:r>
          </a:p>
          <a:p>
            <a:pPr marL="0" marR="0" indent="0">
              <a:spcBef>
                <a:spcPts val="0"/>
              </a:spcBef>
              <a:spcAft>
                <a:spcPts val="600"/>
              </a:spcAft>
              <a:buNone/>
            </a:pPr>
            <a:r>
              <a:rPr lang="en-US"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How many lesions are present?</a:t>
            </a:r>
            <a:r>
              <a:rPr lang="en-US" sz="1600" b="1" kern="0"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600"/>
              </a:spcAft>
              <a:buNone/>
            </a:pPr>
            <a:endParaRPr lang="en-US" sz="16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sz="1600"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We do not want a range, but an estimated number</a:t>
            </a:r>
            <a:r>
              <a:rPr lang="en-US" sz="1600" kern="0"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en-US" sz="1600"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NOT &gt;10 or 5-7 lesions). Prompt them to give you one number value. </a:t>
            </a:r>
            <a:endParaRPr lang="en-US" sz="1600" kern="1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600"/>
              </a:spcAft>
              <a:buNone/>
            </a:pPr>
            <a:endParaRPr lang="en-US" sz="16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600"/>
              </a:spcAft>
              <a:buNone/>
            </a:pPr>
            <a:r>
              <a:rPr lang="en-US" sz="16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Enrollment form Question #7 </a:t>
            </a:r>
          </a:p>
          <a:p>
            <a:pPr marL="0" marR="0" indent="0">
              <a:spcBef>
                <a:spcPts val="0"/>
              </a:spcBef>
              <a:spcAft>
                <a:spcPts val="600"/>
              </a:spcAft>
              <a:buNone/>
            </a:pPr>
            <a:r>
              <a:rPr lang="en-US" sz="16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en-US"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Estimate the approximate diameter of a typical lesion”</a:t>
            </a:r>
          </a:p>
          <a:p>
            <a:pPr marL="0" marR="0" indent="0">
              <a:spcBef>
                <a:spcPts val="0"/>
              </a:spcBef>
              <a:spcAft>
                <a:spcPts val="600"/>
              </a:spcAft>
              <a:buNone/>
            </a:pPr>
            <a:endParaRPr lang="en-US" sz="1600" kern="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600"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The word “typical” is included for cases when the patient has many lesions, so we can give the clinician some direction that they should provide a measurement of the </a:t>
            </a:r>
            <a:r>
              <a:rPr lang="en-US" sz="1600" b="1" i="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most representative lesion of the stage of active infection.  </a:t>
            </a:r>
            <a:r>
              <a:rPr lang="en-US" sz="1600"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If there is only one lesion, then just enter the diameter of that one lesion and as above, we want a one number answer, NOT a range. </a:t>
            </a:r>
            <a:endParaRPr lang="en-US" sz="1600" kern="1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endParaRPr lang="en-US" sz="1600" kern="1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600"/>
              </a:spcAft>
              <a:buNone/>
            </a:pPr>
            <a:r>
              <a:rPr lang="en-US" sz="1600" b="1" kern="100" dirty="0">
                <a:solidFill>
                  <a:schemeClr val="tx2"/>
                </a:solidFill>
                <a:latin typeface="Arial" panose="020B0604020202020204" pitchFamily="34" charset="0"/>
                <a:ea typeface="Calibri" panose="020F0502020204030204" pitchFamily="34" charset="0"/>
                <a:cs typeface="Arial" panose="020B0604020202020204" pitchFamily="34" charset="0"/>
              </a:rPr>
              <a:t>Enrollment form Question #8: </a:t>
            </a:r>
          </a:p>
          <a:p>
            <a:pPr marL="0" indent="0">
              <a:spcBef>
                <a:spcPts val="0"/>
              </a:spcBef>
              <a:spcAft>
                <a:spcPts val="600"/>
              </a:spcAft>
              <a:buNone/>
            </a:pPr>
            <a:r>
              <a:rPr lang="en-US" sz="1600" b="1" kern="100" dirty="0">
                <a:solidFill>
                  <a:schemeClr val="tx2"/>
                </a:solidFill>
                <a:latin typeface="Arial" panose="020B0604020202020204" pitchFamily="34" charset="0"/>
                <a:ea typeface="Calibri" panose="020F0502020204030204" pitchFamily="34" charset="0"/>
                <a:cs typeface="Arial" panose="020B0604020202020204" pitchFamily="34" charset="0"/>
              </a:rPr>
              <a:t>“</a:t>
            </a:r>
            <a:r>
              <a:rPr lang="en-US"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Estimate the approximate diameter of the largest lesion”</a:t>
            </a:r>
            <a:endParaRPr lang="en-US" sz="1600" b="1" dirty="0">
              <a:solidFill>
                <a:schemeClr val="tx2"/>
              </a:solidFill>
              <a:latin typeface="Arial" panose="020B0604020202020204" pitchFamily="34" charset="0"/>
              <a:cs typeface="Arial" panose="020B0604020202020204" pitchFamily="34" charset="0"/>
            </a:endParaRPr>
          </a:p>
        </p:txBody>
      </p:sp>
      <p:grpSp>
        <p:nvGrpSpPr>
          <p:cNvPr id="23"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5386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66712-D24D-BC78-A4A8-2B0495170475}"/>
              </a:ext>
            </a:extLst>
          </p:cNvPr>
          <p:cNvSpPr>
            <a:spLocks noGrp="1"/>
          </p:cNvSpPr>
          <p:nvPr>
            <p:ph type="title"/>
          </p:nvPr>
        </p:nvSpPr>
        <p:spPr>
          <a:xfrm>
            <a:off x="838200" y="365125"/>
            <a:ext cx="10515600" cy="1325563"/>
          </a:xfrm>
        </p:spPr>
        <p:txBody>
          <a:bodyPr>
            <a:normAutofit/>
          </a:bodyPr>
          <a:lstStyle/>
          <a:p>
            <a:r>
              <a:rPr lang="en-US" sz="4200" b="1" kern="0" dirty="0">
                <a:effectLst/>
                <a:latin typeface="Tahoma" panose="020B0604030504040204" pitchFamily="34" charset="0"/>
                <a:ea typeface="Times New Roman" panose="02020603050405020304" pitchFamily="18" charset="0"/>
                <a:cs typeface="Times New Roman" panose="02020603050405020304" pitchFamily="18" charset="0"/>
              </a:rPr>
              <a:t>Image capture of lesion</a:t>
            </a:r>
            <a:br>
              <a:rPr lang="en-US" sz="4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86BA49-6A7E-4994-7299-568AA1646B73}"/>
              </a:ext>
            </a:extLst>
          </p:cNvPr>
          <p:cNvSpPr>
            <a:spLocks noGrp="1"/>
          </p:cNvSpPr>
          <p:nvPr>
            <p:ph idx="1"/>
          </p:nvPr>
        </p:nvSpPr>
        <p:spPr>
          <a:xfrm>
            <a:off x="838200" y="1929384"/>
            <a:ext cx="10515600" cy="4251960"/>
          </a:xfrm>
        </p:spPr>
        <p:txBody>
          <a:bodyPr>
            <a:normAutofit/>
          </a:bodyPr>
          <a:lstStyle/>
          <a:p>
            <a:pPr marL="0" indent="0">
              <a:spcBef>
                <a:spcPts val="0"/>
              </a:spcBef>
              <a:buNone/>
            </a:pPr>
            <a:r>
              <a:rPr lang="en-US" sz="2200" b="1" kern="0" dirty="0">
                <a:effectLst/>
                <a:latin typeface="Tahoma" panose="020B0604030504040204" pitchFamily="34" charset="0"/>
                <a:ea typeface="Times New Roman" panose="02020603050405020304" pitchFamily="18" charset="0"/>
                <a:cs typeface="Times New Roman" panose="02020603050405020304" pitchFamily="18" charset="0"/>
              </a:rPr>
              <a:t>Obtain two pictures of each lesion. One close up and one farther away (to see the span of the rash). </a:t>
            </a:r>
            <a:br>
              <a:rPr lang="en-US" sz="2200" kern="0" dirty="0">
                <a:effectLst/>
                <a:latin typeface="Tahoma" panose="020B0604030504040204" pitchFamily="34" charset="0"/>
                <a:ea typeface="Times New Roman" panose="02020603050405020304" pitchFamily="18" charset="0"/>
                <a:cs typeface="Times New Roman" panose="02020603050405020304" pitchFamily="18" charset="0"/>
              </a:rPr>
            </a:br>
            <a:r>
              <a:rPr lang="en-US" sz="2200" kern="0" dirty="0">
                <a:effectLst/>
                <a:latin typeface="Tahoma" panose="020B0604030504040204" pitchFamily="34" charset="0"/>
                <a:ea typeface="Times New Roman" panose="02020603050405020304" pitchFamily="18" charset="0"/>
                <a:cs typeface="Times New Roman" panose="02020603050405020304" pitchFamily="18" charset="0"/>
              </a:rPr>
              <a:t>	</a:t>
            </a:r>
          </a:p>
          <a:p>
            <a:pPr>
              <a:spcBef>
                <a:spcPts val="0"/>
              </a:spcBef>
            </a:pPr>
            <a:r>
              <a:rPr lang="en-US" sz="2200" kern="0" dirty="0">
                <a:effectLst/>
                <a:latin typeface="Tahoma" panose="020B0604030504040204" pitchFamily="34" charset="0"/>
                <a:ea typeface="Times New Roman" panose="02020603050405020304" pitchFamily="18" charset="0"/>
                <a:cs typeface="Times New Roman" panose="02020603050405020304" pitchFamily="18" charset="0"/>
              </a:rPr>
              <a:t>If there is only one lesion, take two pictures, i.e., one close up and one farther away. </a:t>
            </a:r>
          </a:p>
          <a:p>
            <a:pPr>
              <a:spcBef>
                <a:spcPts val="0"/>
              </a:spcBef>
            </a:pPr>
            <a:r>
              <a:rPr lang="en-US" sz="2200" kern="0" dirty="0">
                <a:effectLst/>
                <a:latin typeface="Tahoma" panose="020B0604030504040204" pitchFamily="34" charset="0"/>
                <a:ea typeface="Times New Roman" panose="02020603050405020304" pitchFamily="18" charset="0"/>
                <a:cs typeface="Times New Roman" panose="02020603050405020304" pitchFamily="18" charset="0"/>
              </a:rPr>
              <a:t>If there is more than one lesion, take two pictures of one lesion location and two pictures of the 2nd lesion location. These two locations will correspond with the lesions that you swab for the project. </a:t>
            </a:r>
          </a:p>
          <a:p>
            <a:pPr>
              <a:spcBef>
                <a:spcPts val="0"/>
              </a:spcBef>
            </a:pPr>
            <a:r>
              <a:rPr lang="en-US" sz="2200" kern="0" dirty="0">
                <a:latin typeface="Tahoma" panose="020B0604030504040204" pitchFamily="34" charset="0"/>
                <a:ea typeface="Times New Roman" panose="02020603050405020304" pitchFamily="18" charset="0"/>
                <a:cs typeface="Times New Roman" panose="02020603050405020304" pitchFamily="18" charset="0"/>
              </a:rPr>
              <a:t>F</a:t>
            </a:r>
            <a:r>
              <a:rPr lang="en-US" sz="2200" kern="0" dirty="0">
                <a:effectLst/>
                <a:latin typeface="Tahoma" panose="020B0604030504040204" pitchFamily="34" charset="0"/>
                <a:ea typeface="Times New Roman" panose="02020603050405020304" pitchFamily="18" charset="0"/>
                <a:cs typeface="Times New Roman" panose="02020603050405020304" pitchFamily="18" charset="0"/>
              </a:rPr>
              <a:t>or each participant there will be either 2 or 4 images captured. </a:t>
            </a:r>
          </a:p>
          <a:p>
            <a:pPr>
              <a:spcBef>
                <a:spcPts val="0"/>
              </a:spcBef>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200" b="1" dirty="0"/>
              <a:t>Make sure you have good lighting and positioning, e.g., if lesion is in mouth, try to shine a light in the mouth while taking picture. </a:t>
            </a:r>
          </a:p>
        </p:txBody>
      </p:sp>
    </p:spTree>
    <p:extLst>
      <p:ext uri="{BB962C8B-B14F-4D97-AF65-F5344CB8AC3E}">
        <p14:creationId xmlns:p14="http://schemas.microsoft.com/office/powerpoint/2010/main" val="424301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D8EBB-B834-C4F1-2868-D2EE2215BD7A}"/>
              </a:ext>
            </a:extLst>
          </p:cNvPr>
          <p:cNvSpPr>
            <a:spLocks noGrp="1"/>
          </p:cNvSpPr>
          <p:nvPr>
            <p:ph type="title"/>
          </p:nvPr>
        </p:nvSpPr>
        <p:spPr>
          <a:xfrm>
            <a:off x="841248" y="548640"/>
            <a:ext cx="3600860" cy="5431536"/>
          </a:xfrm>
        </p:spPr>
        <p:txBody>
          <a:bodyPr>
            <a:normAutofit/>
          </a:bodyPr>
          <a:lstStyle/>
          <a:p>
            <a:r>
              <a:rPr lang="en-US" sz="5400"/>
              <a:t>Data quality – Section 9.2 of MOP</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D89BBA-038B-56E7-8DD6-30413B7ED78C}"/>
              </a:ext>
            </a:extLst>
          </p:cNvPr>
          <p:cNvSpPr>
            <a:spLocks noGrp="1"/>
          </p:cNvSpPr>
          <p:nvPr>
            <p:ph idx="1"/>
          </p:nvPr>
        </p:nvSpPr>
        <p:spPr>
          <a:xfrm>
            <a:off x="5126418" y="831790"/>
            <a:ext cx="6835210" cy="5431536"/>
          </a:xfrm>
        </p:spPr>
        <p:txBody>
          <a:bodyPr anchor="ctr">
            <a:norm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All paper forms should be reviewed </a:t>
            </a:r>
            <a:r>
              <a:rPr lang="en-US" sz="1800" b="1" u="sng" dirty="0">
                <a:effectLst/>
                <a:latin typeface="Arial" panose="020B0604020202020204" pitchFamily="34" charset="0"/>
                <a:ea typeface="Calibri" panose="020F0502020204030204" pitchFamily="34" charset="0"/>
                <a:cs typeface="Arial" panose="020B0604020202020204" pitchFamily="34" charset="0"/>
              </a:rPr>
              <a:t>within 24-48 hours </a:t>
            </a:r>
            <a:r>
              <a:rPr lang="en-US" sz="1800" dirty="0">
                <a:effectLst/>
                <a:latin typeface="Arial" panose="020B0604020202020204" pitchFamily="34" charset="0"/>
                <a:ea typeface="Calibri" panose="020F0502020204030204" pitchFamily="34" charset="0"/>
                <a:cs typeface="Arial" panose="020B0604020202020204" pitchFamily="34" charset="0"/>
              </a:rPr>
              <a:t>of completion</a:t>
            </a:r>
          </a:p>
          <a:p>
            <a:pPr marL="0" marR="0" indent="0">
              <a:spcBef>
                <a:spcPts val="0"/>
              </a:spcBef>
              <a:spcAft>
                <a:spcPts val="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Data collected on the paper forms should be entered into the </a:t>
            </a:r>
            <a:r>
              <a:rPr lang="en-US" sz="1800" dirty="0" err="1">
                <a:effectLst/>
                <a:latin typeface="Arial" panose="020B0604020202020204" pitchFamily="34" charset="0"/>
                <a:ea typeface="Calibri" panose="020F0502020204030204" pitchFamily="34" charset="0"/>
                <a:cs typeface="Arial" panose="020B0604020202020204" pitchFamily="34" charset="0"/>
              </a:rPr>
              <a:t>REDCap</a:t>
            </a:r>
            <a:r>
              <a:rPr lang="en-US" sz="1800" dirty="0">
                <a:effectLst/>
                <a:latin typeface="Arial" panose="020B0604020202020204" pitchFamily="34" charset="0"/>
                <a:ea typeface="Calibri" panose="020F0502020204030204" pitchFamily="34" charset="0"/>
                <a:cs typeface="Arial" panose="020B0604020202020204" pitchFamily="34" charset="0"/>
              </a:rPr>
              <a:t> database </a:t>
            </a:r>
            <a:r>
              <a:rPr lang="en-US" sz="1800" b="1" u="sng" dirty="0">
                <a:effectLst/>
                <a:latin typeface="Arial" panose="020B0604020202020204" pitchFamily="34" charset="0"/>
                <a:ea typeface="Calibri" panose="020F0502020204030204" pitchFamily="34" charset="0"/>
                <a:cs typeface="Arial" panose="020B0604020202020204" pitchFamily="34" charset="0"/>
              </a:rPr>
              <a:t>within 3-4 days</a:t>
            </a:r>
            <a:r>
              <a:rPr lang="en-US" sz="1800" dirty="0">
                <a:effectLst/>
                <a:latin typeface="Arial" panose="020B0604020202020204" pitchFamily="34" charset="0"/>
                <a:ea typeface="Calibri" panose="020F0502020204030204" pitchFamily="34" charset="0"/>
                <a:cs typeface="Arial" panose="020B0604020202020204" pitchFamily="34" charset="0"/>
              </a:rPr>
              <a:t> of collection.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DUAL </a:t>
            </a:r>
            <a:r>
              <a:rPr lang="en-US" sz="1800" dirty="0">
                <a:latin typeface="Arial" panose="020B0604020202020204" pitchFamily="34" charset="0"/>
                <a:ea typeface="Calibri" panose="020F0502020204030204" pitchFamily="34" charset="0"/>
                <a:cs typeface="Arial" panose="020B0604020202020204" pitchFamily="34" charset="0"/>
              </a:rPr>
              <a:t>ENTRY - </a:t>
            </a:r>
            <a:r>
              <a:rPr lang="en-US" sz="1800" dirty="0">
                <a:effectLst/>
                <a:latin typeface="Arial" panose="020B0604020202020204" pitchFamily="34" charset="0"/>
                <a:ea typeface="Calibri" panose="020F0502020204030204" pitchFamily="34" charset="0"/>
                <a:cs typeface="Arial" panose="020B0604020202020204" pitchFamily="34" charset="0"/>
              </a:rPr>
              <a:t>To identify and minimize data entry errors and streamline the data cleaning process</a:t>
            </a:r>
          </a:p>
          <a:p>
            <a:pPr marL="0" marR="0">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At least once a week,</a:t>
            </a:r>
            <a:r>
              <a:rPr lang="en-US" sz="1800" dirty="0">
                <a:effectLst/>
                <a:latin typeface="Arial" panose="020B0604020202020204" pitchFamily="34" charset="0"/>
                <a:ea typeface="Calibri" panose="020F0502020204030204" pitchFamily="34" charset="0"/>
                <a:cs typeface="Arial" panose="020B0604020202020204" pitchFamily="34" charset="0"/>
              </a:rPr>
              <a:t> a site coordinator should be appointed to review all the forms entered into </a:t>
            </a:r>
            <a:r>
              <a:rPr lang="en-US" sz="1800" dirty="0" err="1">
                <a:effectLst/>
                <a:latin typeface="Arial" panose="020B0604020202020204" pitchFamily="34" charset="0"/>
                <a:ea typeface="Calibri" panose="020F0502020204030204" pitchFamily="34" charset="0"/>
                <a:cs typeface="Arial" panose="020B0604020202020204" pitchFamily="34" charset="0"/>
              </a:rPr>
              <a:t>REDCap</a:t>
            </a:r>
            <a:r>
              <a:rPr lang="en-US" sz="1800" dirty="0">
                <a:effectLst/>
                <a:latin typeface="Arial" panose="020B0604020202020204" pitchFamily="34" charset="0"/>
                <a:ea typeface="Calibri" panose="020F0502020204030204" pitchFamily="34" charset="0"/>
                <a:cs typeface="Arial" panose="020B0604020202020204" pitchFamily="34" charset="0"/>
              </a:rPr>
              <a:t> that week, double-check the data abstracted on the forms and entered into the </a:t>
            </a:r>
            <a:r>
              <a:rPr lang="en-US" sz="1800" dirty="0" err="1">
                <a:effectLst/>
                <a:latin typeface="Arial" panose="020B0604020202020204" pitchFamily="34" charset="0"/>
                <a:ea typeface="Calibri" panose="020F0502020204030204" pitchFamily="34" charset="0"/>
                <a:cs typeface="Arial" panose="020B0604020202020204" pitchFamily="34" charset="0"/>
              </a:rPr>
              <a:t>REDCap</a:t>
            </a:r>
            <a:r>
              <a:rPr lang="en-US" sz="1800" dirty="0">
                <a:effectLst/>
                <a:latin typeface="Arial" panose="020B0604020202020204" pitchFamily="34" charset="0"/>
                <a:ea typeface="Calibri" panose="020F0502020204030204" pitchFamily="34" charset="0"/>
                <a:cs typeface="Arial" panose="020B0604020202020204" pitchFamily="34" charset="0"/>
              </a:rPr>
              <a:t>, and then after their review, mark the forms as “Complete.” </a:t>
            </a:r>
          </a:p>
          <a:p>
            <a:pPr marL="0" marR="0">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site PI or manager must review the first 3 participant enrollment forms in the first month of the project, and 6 weeks after, the 3 participant’s follow-up forms.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22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1171</Words>
  <Application>Microsoft Office PowerPoint</Application>
  <PresentationFormat>Widescreen</PresentationFormat>
  <Paragraphs>205</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Tahoma</vt:lpstr>
      <vt:lpstr>Office Theme</vt:lpstr>
      <vt:lpstr>CRASHED project  June 2023 All site call</vt:lpstr>
      <vt:lpstr>PowerPoint Presentation</vt:lpstr>
      <vt:lpstr>Agenda </vt:lpstr>
      <vt:lpstr>Enrollment and follow-up update</vt:lpstr>
      <vt:lpstr>Guidance on how to decide what to swab</vt:lpstr>
      <vt:lpstr>PowerPoint Presentation</vt:lpstr>
      <vt:lpstr>Clinician questions guidance</vt:lpstr>
      <vt:lpstr>Image capture of lesion </vt:lpstr>
      <vt:lpstr>Data quality – Section 9.2 of MOP</vt:lpstr>
      <vt:lpstr>REDCap and Form updates </vt:lpstr>
      <vt:lpstr>Audit form - revision</vt:lpstr>
      <vt:lpstr>Olive View-UCLA Site April Audit results</vt:lpstr>
      <vt:lpstr>CRASHED Project Website  </vt:lpstr>
      <vt:lpstr>Site discussion/feedback  1. Provide general update 2. Describe site team communication  3. Barriers/issues?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Anusha Krishnadasan</dc:creator>
  <cp:lastModifiedBy>Anusha Krishnadasan</cp:lastModifiedBy>
  <cp:revision>41</cp:revision>
  <dcterms:created xsi:type="dcterms:W3CDTF">2023-01-26T22:49:07Z</dcterms:created>
  <dcterms:modified xsi:type="dcterms:W3CDTF">2023-06-21T16:57:53Z</dcterms:modified>
</cp:coreProperties>
</file>